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60" r:id="rId2"/>
    <p:sldId id="259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0070C0"/>
                </a:solidFill>
              </a:rPr>
              <a:t>Естественно-научная</a:t>
            </a:r>
            <a:r>
              <a:rPr lang="ru-RU" baseline="0" dirty="0" smtClean="0">
                <a:solidFill>
                  <a:srgbClr val="0070C0"/>
                </a:solidFill>
              </a:rPr>
              <a:t> грамотность</a:t>
            </a:r>
            <a:endParaRPr lang="ru-RU" dirty="0">
              <a:solidFill>
                <a:srgbClr val="0070C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'Входная диагностика'!$C$37</c:f>
              <c:strCache>
                <c:ptCount val="1"/>
                <c:pt idx="0">
                  <c:v>% от общей численности проходивших тестирование по области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'Входная диагностика'!$A$38:$A$42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'Входная диагностика'!$C$38:$C$42</c:f>
              <c:numCache>
                <c:formatCode>0.00%</c:formatCode>
                <c:ptCount val="5"/>
                <c:pt idx="0">
                  <c:v>7.0999999999999994E-2</c:v>
                </c:pt>
                <c:pt idx="1">
                  <c:v>0.2923</c:v>
                </c:pt>
                <c:pt idx="2">
                  <c:v>0.4194</c:v>
                </c:pt>
                <c:pt idx="3">
                  <c:v>0.19259999999999999</c:v>
                </c:pt>
                <c:pt idx="4">
                  <c:v>2.47E-2</c:v>
                </c:pt>
              </c:numCache>
            </c:numRef>
          </c:val>
        </c:ser>
        <c:ser>
          <c:idx val="2"/>
          <c:order val="1"/>
          <c:tx>
            <c:strRef>
              <c:f>'Входная диагностика'!$D$37</c:f>
              <c:strCache>
                <c:ptCount val="1"/>
                <c:pt idx="0">
                  <c:v>% от общей численности проходивших тестирование по РФ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666666666666614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'Входная диагностика'!$A$38:$A$42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'Входная диагностика'!$D$38:$D$42</c:f>
              <c:numCache>
                <c:formatCode>0%</c:formatCode>
                <c:ptCount val="5"/>
                <c:pt idx="0">
                  <c:v>0.06</c:v>
                </c:pt>
                <c:pt idx="1">
                  <c:v>0.19</c:v>
                </c:pt>
                <c:pt idx="2">
                  <c:v>0.37</c:v>
                </c:pt>
                <c:pt idx="3">
                  <c:v>0.27</c:v>
                </c:pt>
                <c:pt idx="4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45102344"/>
        <c:axId val="245102736"/>
      </c:barChart>
      <c:catAx>
        <c:axId val="24510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102736"/>
        <c:crosses val="autoZero"/>
        <c:auto val="1"/>
        <c:lblAlgn val="ctr"/>
        <c:lblOffset val="100"/>
        <c:noMultiLvlLbl val="0"/>
      </c:catAx>
      <c:valAx>
        <c:axId val="24510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102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rgbClr val="0070C0"/>
                </a:solidFill>
              </a:rPr>
              <a:t>Математическая грамотность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'Входная диагностика'!$B$47</c:f>
              <c:strCache>
                <c:ptCount val="1"/>
                <c:pt idx="0">
                  <c:v>% от общей численности проходивших тестирование по области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'Входная диагностика'!$A$48:$A$52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'Входная диагностика'!$B$48:$B$52</c:f>
              <c:numCache>
                <c:formatCode>0.00%</c:formatCode>
                <c:ptCount val="5"/>
                <c:pt idx="0">
                  <c:v>0.2293</c:v>
                </c:pt>
                <c:pt idx="1">
                  <c:v>0.3982</c:v>
                </c:pt>
                <c:pt idx="2">
                  <c:v>0.23830000000000001</c:v>
                </c:pt>
                <c:pt idx="3">
                  <c:v>9.35E-2</c:v>
                </c:pt>
                <c:pt idx="4">
                  <c:v>4.07E-2</c:v>
                </c:pt>
              </c:numCache>
            </c:numRef>
          </c:val>
        </c:ser>
        <c:ser>
          <c:idx val="1"/>
          <c:order val="1"/>
          <c:tx>
            <c:strRef>
              <c:f>'Входная диагностика'!$C$47</c:f>
              <c:strCache>
                <c:ptCount val="1"/>
                <c:pt idx="0">
                  <c:v>% от общей численности проходивших тестирование по РФ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6666666666666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666666666666718E-2"/>
                  <c:y val="-9.25925925925930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666666666666566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'Входная диагностика'!$A$48:$A$52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'Входная диагностика'!$C$48:$C$52</c:f>
              <c:numCache>
                <c:formatCode>0.00%</c:formatCode>
                <c:ptCount val="5"/>
                <c:pt idx="0">
                  <c:v>0.2</c:v>
                </c:pt>
                <c:pt idx="1">
                  <c:v>0.28000000000000003</c:v>
                </c:pt>
                <c:pt idx="2">
                  <c:v>0.31</c:v>
                </c:pt>
                <c:pt idx="3">
                  <c:v>0.15</c:v>
                </c:pt>
                <c:pt idx="4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314032"/>
        <c:axId val="243314424"/>
      </c:barChart>
      <c:catAx>
        <c:axId val="24331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314424"/>
        <c:crosses val="autoZero"/>
        <c:auto val="1"/>
        <c:lblAlgn val="ctr"/>
        <c:lblOffset val="100"/>
        <c:noMultiLvlLbl val="0"/>
      </c:catAx>
      <c:valAx>
        <c:axId val="243314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331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rgbClr val="0070C0"/>
                </a:solidFill>
              </a:rPr>
              <a:t>Читательская грамотность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'Входная диагностика'!$B$56</c:f>
              <c:strCache>
                <c:ptCount val="1"/>
                <c:pt idx="0">
                  <c:v>% от общей численности проходивших тестирование по области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88888888888888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000000000000001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'Входная диагностика'!$A$57:$A$61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'Входная диагностика'!$B$57:$B$61</c:f>
              <c:numCache>
                <c:formatCode>0.00%</c:formatCode>
                <c:ptCount val="5"/>
                <c:pt idx="0">
                  <c:v>1.7899999999999999E-2</c:v>
                </c:pt>
                <c:pt idx="1">
                  <c:v>0.2039</c:v>
                </c:pt>
                <c:pt idx="2">
                  <c:v>0.41220000000000001</c:v>
                </c:pt>
                <c:pt idx="3">
                  <c:v>0.28570000000000001</c:v>
                </c:pt>
                <c:pt idx="4">
                  <c:v>8.0399999999999999E-2</c:v>
                </c:pt>
              </c:numCache>
            </c:numRef>
          </c:val>
        </c:ser>
        <c:ser>
          <c:idx val="1"/>
          <c:order val="1"/>
          <c:tx>
            <c:strRef>
              <c:f>'Входная диагностика'!$C$56</c:f>
              <c:strCache>
                <c:ptCount val="1"/>
                <c:pt idx="0">
                  <c:v>% от общей численности проходивших тестирование по РФ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00000000000002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000000000000001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'Входная диагностика'!$A$57:$A$61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'Входная диагностика'!$C$57:$C$61</c:f>
              <c:numCache>
                <c:formatCode>0.00%</c:formatCode>
                <c:ptCount val="5"/>
                <c:pt idx="0">
                  <c:v>0.03</c:v>
                </c:pt>
                <c:pt idx="1">
                  <c:v>0.23</c:v>
                </c:pt>
                <c:pt idx="2">
                  <c:v>0.36</c:v>
                </c:pt>
                <c:pt idx="3">
                  <c:v>0.27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248328"/>
        <c:axId val="246248720"/>
      </c:barChart>
      <c:catAx>
        <c:axId val="24624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6248720"/>
        <c:crosses val="autoZero"/>
        <c:auto val="1"/>
        <c:lblAlgn val="ctr"/>
        <c:lblOffset val="100"/>
        <c:noMultiLvlLbl val="0"/>
      </c:catAx>
      <c:valAx>
        <c:axId val="24624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6248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Итоговая!$B$39</c:f>
              <c:strCache>
                <c:ptCount val="1"/>
                <c:pt idx="0">
                  <c:v>Ярославская область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Итоговая!$C$38:$G$38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Итоговая!$C$39:$G$39</c:f>
              <c:numCache>
                <c:formatCode>General</c:formatCode>
                <c:ptCount val="5"/>
                <c:pt idx="0">
                  <c:v>13.79</c:v>
                </c:pt>
                <c:pt idx="1">
                  <c:v>39.700000000000003</c:v>
                </c:pt>
                <c:pt idx="2">
                  <c:v>27.42</c:v>
                </c:pt>
                <c:pt idx="3">
                  <c:v>12.42</c:v>
                </c:pt>
                <c:pt idx="4">
                  <c:v>6.67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Итоговая!$B$40</c:f>
              <c:strCache>
                <c:ptCount val="1"/>
                <c:pt idx="0">
                  <c:v>РФ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3.888888888888889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Итоговая!$C$38:$G$38</c:f>
              <c:strCache>
                <c:ptCount val="5"/>
                <c:pt idx="0">
                  <c:v>недостаточный</c:v>
                </c:pt>
                <c:pt idx="1">
                  <c:v>низкий</c:v>
                </c:pt>
                <c:pt idx="2">
                  <c:v>средний</c:v>
                </c:pt>
                <c:pt idx="3">
                  <c:v>повышенный</c:v>
                </c:pt>
                <c:pt idx="4">
                  <c:v>высокий</c:v>
                </c:pt>
              </c:strCache>
            </c:strRef>
          </c:cat>
          <c:val>
            <c:numRef>
              <c:f>Итоговая!$C$40:$G$40</c:f>
              <c:numCache>
                <c:formatCode>General</c:formatCode>
                <c:ptCount val="5"/>
                <c:pt idx="0">
                  <c:v>17</c:v>
                </c:pt>
                <c:pt idx="1">
                  <c:v>37</c:v>
                </c:pt>
                <c:pt idx="2">
                  <c:v>25</c:v>
                </c:pt>
                <c:pt idx="3">
                  <c:v>12</c:v>
                </c:pt>
                <c:pt idx="4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506736"/>
        <c:axId val="60507128"/>
      </c:lineChart>
      <c:catAx>
        <c:axId val="6050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507128"/>
        <c:crosses val="autoZero"/>
        <c:auto val="1"/>
        <c:lblAlgn val="ctr"/>
        <c:lblOffset val="100"/>
        <c:noMultiLvlLbl val="0"/>
      </c:catAx>
      <c:valAx>
        <c:axId val="6050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50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15633-2A2E-4801-BCE9-76EE2FE6DF89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97BA2-9078-4B48-A7E8-9F27621B13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10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97BA2-9078-4B48-A7E8-9F27621B13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68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2A6F-1F83-4AFF-AE66-3872B57482BF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8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6EE8-3BDC-4E4E-86A9-7D4D0C59126C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98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993C-65AE-463B-B365-0FCF99456D4D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7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9F035-5183-4F56-B2D4-AF3D0BCEB2B0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38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5500-D48C-480E-9BB1-AD4DBF46D32F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47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963-1918-491F-8477-714B8741A847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4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4F56-B7AA-4E57-B53B-3D5B3FE45510}" type="datetime1">
              <a:rPr lang="ru-RU" smtClean="0"/>
              <a:t>06.06.2023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5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7D76-C04E-4431-BE86-BB5579C6F60C}" type="datetime1">
              <a:rPr lang="ru-RU" smtClean="0"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2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0CBBA-FE51-4023-B170-782EDBA6AA31}" type="datetime1">
              <a:rPr lang="ru-RU" smtClean="0"/>
              <a:t>06.06.2023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17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DF3A-4197-4163-ADE0-502F0CFBD4DB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95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932A-C6A4-484A-A7A6-199CE0BCF48D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45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FD2A8-4AC6-4E0A-B326-86220E918B55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AD5B7-4EAA-486E-8491-2FDD96A64A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1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6627" y="215597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функциональной грамотности  обучающихся 8 классов общеобразовательных организаций Ярославской области в 2023 году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43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96387"/>
              </p:ext>
            </p:extLst>
          </p:nvPr>
        </p:nvGraphicFramePr>
        <p:xfrm>
          <a:off x="702644" y="2637322"/>
          <a:ext cx="10193153" cy="3741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93153"/>
              </a:tblGrid>
              <a:tr h="4523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участников 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8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"Гимназия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№1"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ГОУ "Лицей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86"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"Средняя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 № 2"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«Средняя школа № 6"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"Средняя школа № 84 с углубленным изучением английского языка"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«Великосельская средняя школа Гаврилов-Ямского муниципального района»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Белогостицкая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общеобразовательная школа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4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гимназия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имени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А.Л.Кекина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г.Ростова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400" kern="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Ломовская</a:t>
                      </a: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общеобразовательная школа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8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средняя общеобразовательная школа № 4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07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общеобразовательная школа №10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средняя школа № 6 Тутаевского муниципального района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854732"/>
              </p:ext>
            </p:extLst>
          </p:nvPr>
        </p:nvGraphicFramePr>
        <p:xfrm>
          <a:off x="694089" y="1039528"/>
          <a:ext cx="9278047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968"/>
                <a:gridCol w="4033698"/>
                <a:gridCol w="3859381"/>
              </a:tblGrid>
              <a:tr h="206943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Количество образовательных</a:t>
                      </a:r>
                      <a:r>
                        <a:rPr lang="ru-RU" sz="1200" baseline="0" dirty="0" smtClean="0"/>
                        <a:t> организаций</a:t>
                      </a:r>
                      <a:r>
                        <a:rPr lang="ru-RU" sz="1200" dirty="0" smtClean="0"/>
                        <a:t>, принявших участие в мониторинге функциональной грамотности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Количество обучающихся 8 классов, принявших участие в мониторинге функциональной грамотности</a:t>
                      </a:r>
                    </a:p>
                  </a:txBody>
                  <a:tcPr/>
                </a:tc>
              </a:tr>
              <a:tr h="4528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Ярославская область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660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РФ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600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32773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4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418288"/>
              </p:ext>
            </p:extLst>
          </p:nvPr>
        </p:nvGraphicFramePr>
        <p:xfrm>
          <a:off x="951296" y="11141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60988"/>
              </p:ext>
            </p:extLst>
          </p:nvPr>
        </p:nvGraphicFramePr>
        <p:xfrm>
          <a:off x="6861209" y="11044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888663"/>
              </p:ext>
            </p:extLst>
          </p:nvPr>
        </p:nvGraphicFramePr>
        <p:xfrm>
          <a:off x="3588619" y="38669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51799" y="104887"/>
            <a:ext cx="9885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стартовой диагностики мониторинга формирования функциональной грамотности  обучающихся 8 классов общеобразовательных организаций Ярославской области в 2023 году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12403" y="5881033"/>
            <a:ext cx="1453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ЯО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708105" y="5881033"/>
            <a:ext cx="202130" cy="2983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910235" y="5877753"/>
            <a:ext cx="202130" cy="29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1112365" y="5877753"/>
            <a:ext cx="202130" cy="2983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708105" y="6263191"/>
            <a:ext cx="202130" cy="2983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250904" y="6227715"/>
            <a:ext cx="558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РФ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446100" y="6545378"/>
            <a:ext cx="5164500" cy="365125"/>
          </a:xfrm>
        </p:spPr>
        <p:txBody>
          <a:bodyPr/>
          <a:lstStyle/>
          <a:p>
            <a:r>
              <a:rPr lang="ru-RU" smtClean="0"/>
              <a:t>07.06.2023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94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66046"/>
              </p:ext>
            </p:extLst>
          </p:nvPr>
        </p:nvGraphicFramePr>
        <p:xfrm>
          <a:off x="1363610" y="2440275"/>
          <a:ext cx="10222302" cy="2607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7541"/>
                <a:gridCol w="1380227"/>
                <a:gridCol w="1164566"/>
                <a:gridCol w="1104181"/>
                <a:gridCol w="1052422"/>
                <a:gridCol w="1043797"/>
                <a:gridCol w="966158"/>
                <a:gridCol w="983410"/>
              </a:tblGrid>
              <a:tr h="6124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ЧГ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МГ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ФинГ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67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 smtClean="0">
                          <a:effectLst/>
                        </a:rPr>
                        <a:t>Ярославская область</a:t>
                      </a:r>
                      <a:endParaRPr lang="ru-RU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48%</a:t>
                      </a:r>
                      <a:endParaRPr lang="ru-RU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47%</a:t>
                      </a:r>
                      <a:endParaRPr lang="ru-RU" sz="2400" b="1" kern="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44%</a:t>
                      </a:r>
                      <a:endParaRPr lang="ru-RU" sz="2400" b="1" kern="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47%</a:t>
                      </a:r>
                      <a:endParaRPr lang="ru-RU" sz="2400" b="1" kern="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61%</a:t>
                      </a:r>
                      <a:endParaRPr lang="ru-RU" sz="2400" b="1" kern="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49%</a:t>
                      </a:r>
                      <a:endParaRPr lang="ru-RU" sz="2400" b="1" kern="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46%</a:t>
                      </a:r>
                      <a:endParaRPr lang="ru-RU" sz="24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67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Диапазон результатов ОО в проценте от максимального балла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27-64</a:t>
                      </a:r>
                      <a:endParaRPr lang="ru-R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22-68</a:t>
                      </a:r>
                      <a:endParaRPr lang="ru-R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22-64</a:t>
                      </a:r>
                      <a:endParaRPr lang="ru-R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28-66</a:t>
                      </a:r>
                      <a:endParaRPr lang="ru-R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39-89</a:t>
                      </a:r>
                      <a:endParaRPr lang="ru-R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33-75</a:t>
                      </a:r>
                      <a:endParaRPr lang="ru-R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26-76</a:t>
                      </a:r>
                      <a:endParaRPr lang="ru-R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67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effectLst/>
                        </a:rPr>
                        <a:t>Страна</a:t>
                      </a:r>
                      <a:endParaRPr lang="ru-RU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rgbClr val="7030A0"/>
                          </a:solidFill>
                          <a:effectLst/>
                        </a:rPr>
                        <a:t>47%</a:t>
                      </a:r>
                      <a:endParaRPr lang="ru-RU" sz="2400" b="1" kern="1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rgbClr val="7030A0"/>
                          </a:solidFill>
                          <a:effectLst/>
                        </a:rPr>
                        <a:t>47%</a:t>
                      </a:r>
                      <a:endParaRPr lang="ru-RU" sz="2400" b="1" kern="1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rgbClr val="7030A0"/>
                          </a:solidFill>
                          <a:effectLst/>
                        </a:rPr>
                        <a:t>45%</a:t>
                      </a:r>
                      <a:endParaRPr lang="ru-RU" sz="2400" b="1" kern="1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rgbClr val="7030A0"/>
                          </a:solidFill>
                          <a:effectLst/>
                        </a:rPr>
                        <a:t>48%</a:t>
                      </a:r>
                      <a:endParaRPr lang="ru-RU" sz="2400" b="1" kern="1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rgbClr val="7030A0"/>
                          </a:solidFill>
                          <a:effectLst/>
                        </a:rPr>
                        <a:t>57%</a:t>
                      </a:r>
                      <a:endParaRPr lang="ru-RU" sz="2400" b="1" kern="1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rgbClr val="7030A0"/>
                          </a:solidFill>
                          <a:effectLst/>
                        </a:rPr>
                        <a:t>48%</a:t>
                      </a:r>
                      <a:endParaRPr lang="ru-RU" sz="2400" b="1" kern="1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rgbClr val="7030A0"/>
                          </a:solidFill>
                          <a:effectLst/>
                        </a:rPr>
                        <a:t>43%</a:t>
                      </a:r>
                      <a:endParaRPr lang="ru-RU" sz="2400" b="1" kern="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1042">
                <a:tc grid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kern="100" dirty="0">
                          <a:effectLst/>
                        </a:rPr>
                        <a:t>Прим. ФГ – функциональная грамотность, ЧГ – читательская грамотность, МГ – математическая грамотность, ЕГ – естественно-научная грамотность, </a:t>
                      </a:r>
                      <a:r>
                        <a:rPr lang="ru-RU" sz="900" kern="100" dirty="0" err="1">
                          <a:effectLst/>
                        </a:rPr>
                        <a:t>ФинГ</a:t>
                      </a:r>
                      <a:r>
                        <a:rPr lang="ru-RU" sz="900" kern="100" dirty="0">
                          <a:effectLst/>
                        </a:rPr>
                        <a:t> – финансовая грамотность, ГК – глобальные компетенции, КМ – креативное мышление.</a:t>
                      </a:r>
                      <a:endParaRPr lang="ru-R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05935" y="1948622"/>
            <a:ext cx="96428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Ярославской области по функциональной грамотности и её составляющим в проценте от максимального балла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63610" y="301628"/>
            <a:ext cx="9885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итоговой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формирования функциональной грамотности  обучающихся 8 классов общеобразовательных организаций Ярославской области в 2023 году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7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35663"/>
              </p:ext>
            </p:extLst>
          </p:nvPr>
        </p:nvGraphicFramePr>
        <p:xfrm>
          <a:off x="1544128" y="4140679"/>
          <a:ext cx="9859993" cy="1819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7589"/>
                <a:gridCol w="1514525"/>
                <a:gridCol w="957532"/>
                <a:gridCol w="1207699"/>
                <a:gridCol w="1380226"/>
                <a:gridCol w="1052422"/>
              </a:tblGrid>
              <a:tr h="25879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недостаточный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повышенный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4698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Ярославская</a:t>
                      </a:r>
                      <a:r>
                        <a:rPr lang="ru-RU" sz="12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область 2022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(по результатам ОО, создававших работы в  РЭШ в 2021-2022 учебном году )</a:t>
                      </a:r>
                      <a:endParaRPr lang="ru-RU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071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Ярославская область 2023 (по</a:t>
                      </a:r>
                      <a:r>
                        <a:rPr lang="ru-RU" sz="1200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итогам мониторинга формирования функциональной грамотности)</a:t>
                      </a:r>
                      <a:r>
                        <a:rPr lang="ru-RU" sz="1400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261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1" kern="1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b="1" kern="1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b="1" kern="1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kern="1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kern="1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05113"/>
              </p:ext>
            </p:extLst>
          </p:nvPr>
        </p:nvGraphicFramePr>
        <p:xfrm>
          <a:off x="8493185" y="1509622"/>
          <a:ext cx="2859178" cy="1989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59"/>
                <a:gridCol w="888202"/>
                <a:gridCol w="1017917"/>
              </a:tblGrid>
              <a:tr h="389249">
                <a:tc>
                  <a:txBody>
                    <a:bodyPr/>
                    <a:lstStyle/>
                    <a:p>
                      <a:pPr algn="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ЯО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РФ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9249"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балл</a:t>
                      </a:r>
                    </a:p>
                    <a:p>
                      <a:pPr algn="r"/>
                      <a:r>
                        <a:rPr lang="ru-RU" sz="11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 от макс. Балла)</a:t>
                      </a:r>
                      <a:endParaRPr lang="ru-RU" sz="11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48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47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5953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учащихся, достигших базового уровня ФГ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84</a:t>
                      </a:r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87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271150"/>
              </p:ext>
            </p:extLst>
          </p:nvPr>
        </p:nvGraphicFramePr>
        <p:xfrm>
          <a:off x="1342844" y="130690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11705" y="381885"/>
            <a:ext cx="105909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Распределение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учащихся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 уровням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сформированности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функциональной грамотности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07.06.2023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D5B7-4EAA-486E-8491-2FDD96A64A6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1686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</TotalTime>
  <Words>374</Words>
  <Application>Microsoft Office PowerPoint</Application>
  <PresentationFormat>Широкоэкранный</PresentationFormat>
  <Paragraphs>118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Правительство Ярославской области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Ирина  Юрьевна</dc:creator>
  <cp:lastModifiedBy>Соколова Ирина  Юрьевна</cp:lastModifiedBy>
  <cp:revision>15</cp:revision>
  <dcterms:created xsi:type="dcterms:W3CDTF">2023-06-06T08:43:53Z</dcterms:created>
  <dcterms:modified xsi:type="dcterms:W3CDTF">2023-06-06T13:27:20Z</dcterms:modified>
</cp:coreProperties>
</file>