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89" r:id="rId6"/>
    <p:sldId id="260" r:id="rId7"/>
    <p:sldId id="262" r:id="rId8"/>
    <p:sldId id="291" r:id="rId9"/>
    <p:sldId id="292" r:id="rId10"/>
    <p:sldId id="293" r:id="rId11"/>
    <p:sldId id="295" r:id="rId12"/>
    <p:sldId id="296" r:id="rId13"/>
    <p:sldId id="290" r:id="rId14"/>
    <p:sldId id="297" r:id="rId15"/>
    <p:sldId id="298" r:id="rId16"/>
    <p:sldId id="299" r:id="rId17"/>
    <p:sldId id="300" r:id="rId18"/>
    <p:sldId id="301" r:id="rId19"/>
    <p:sldId id="302" r:id="rId20"/>
    <p:sldId id="276" r:id="rId21"/>
    <p:sldId id="285" r:id="rId22"/>
    <p:sldId id="305" r:id="rId23"/>
    <p:sldId id="306" r:id="rId24"/>
    <p:sldId id="304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73F1AF2-8806-4477-9355-FC7C48DD8752}">
          <p14:sldIdLst>
            <p14:sldId id="256"/>
            <p14:sldId id="257"/>
            <p14:sldId id="258"/>
            <p14:sldId id="259"/>
            <p14:sldId id="289"/>
            <p14:sldId id="260"/>
            <p14:sldId id="262"/>
            <p14:sldId id="291"/>
            <p14:sldId id="292"/>
            <p14:sldId id="293"/>
            <p14:sldId id="295"/>
            <p14:sldId id="296"/>
            <p14:sldId id="290"/>
            <p14:sldId id="297"/>
            <p14:sldId id="298"/>
            <p14:sldId id="299"/>
            <p14:sldId id="300"/>
            <p14:sldId id="301"/>
            <p14:sldId id="302"/>
            <p14:sldId id="276"/>
            <p14:sldId id="285"/>
            <p14:sldId id="305"/>
            <p14:sldId id="306"/>
            <p14:sldId id="3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9D33A-CD17-4EA8-9283-14A3A855092A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3EBDF4-C098-44F9-A4C2-8B75322E9D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254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62707" y="1371600"/>
            <a:ext cx="109728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828800" y="3331698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3600" y="609600"/>
            <a:ext cx="94488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33600" y="2507786"/>
            <a:ext cx="94488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566400" y="6416676"/>
            <a:ext cx="1016000" cy="365125"/>
          </a:xfrm>
        </p:spPr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193368" y="1535113"/>
            <a:ext cx="5389033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2362201"/>
            <a:ext cx="5386917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362201"/>
            <a:ext cx="5389033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1" y="1524001"/>
            <a:ext cx="4011084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38400" y="609600"/>
            <a:ext cx="73152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438400" y="1831975"/>
            <a:ext cx="73152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438400" y="1166787"/>
            <a:ext cx="73152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" y="6416676"/>
            <a:ext cx="28448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5D656C-2712-44F1-9BA5-BB2223FB626C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165600" y="6416676"/>
            <a:ext cx="38608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0566400" y="6416676"/>
            <a:ext cx="1016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93EC0B2-AF3B-4D3A-A6F3-158564B37BD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7D3D3F-EA48-439E-5898-C292340864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«Актуальные вопросы образования как ориентир в работе педагога»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C7AD8EB-5D28-3CF1-EA1B-00B9060B98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5194" y="4213185"/>
            <a:ext cx="9607443" cy="1335204"/>
          </a:xfrm>
        </p:spPr>
        <p:txBody>
          <a:bodyPr>
            <a:noAutofit/>
          </a:bodyPr>
          <a:lstStyle/>
          <a:p>
            <a:pPr algn="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Методист МОУ «ГЦРО»</a:t>
            </a:r>
          </a:p>
          <a:p>
            <a:pPr algn="r"/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Смирнова Елена 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Анатольевна</a:t>
            </a:r>
          </a:p>
          <a:p>
            <a:pPr algn="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29.09.2023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4928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231494"/>
            <a:ext cx="11141628" cy="856526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4 «Музыка народов мира»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05" y="949062"/>
            <a:ext cx="11018550" cy="190988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Певец своего </a:t>
            </a:r>
            <a:r>
              <a:rPr lang="ru-RU" dirty="0" smtClean="0"/>
              <a:t>народа</a:t>
            </a:r>
          </a:p>
          <a:p>
            <a:r>
              <a:rPr lang="ru-RU" dirty="0"/>
              <a:t>Музыка стран ближнего зарубежья </a:t>
            </a:r>
            <a:endParaRPr lang="ru-RU" dirty="0" smtClean="0"/>
          </a:p>
          <a:p>
            <a:r>
              <a:rPr lang="ru-RU" dirty="0"/>
              <a:t>Музыка стран дальнего </a:t>
            </a:r>
            <a:r>
              <a:rPr lang="ru-RU" dirty="0" smtClean="0"/>
              <a:t>зарубежья</a:t>
            </a:r>
          </a:p>
          <a:p>
            <a:r>
              <a:rPr lang="ru-RU" dirty="0"/>
              <a:t>Диалог </a:t>
            </a:r>
            <a:r>
              <a:rPr lang="ru-RU" dirty="0" smtClean="0"/>
              <a:t>культур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8734" y="2971811"/>
            <a:ext cx="11076972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41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Модуль № 5 «Духовная музыка»</a:t>
            </a:r>
            <a:endParaRPr lang="ru-RU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8338" y="3695086"/>
            <a:ext cx="10957367" cy="259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Звучание </a:t>
            </a:r>
            <a:r>
              <a:rPr lang="ru-RU" sz="2800" dirty="0" smtClean="0">
                <a:solidFill>
                  <a:prstClr val="white"/>
                </a:solidFill>
              </a:rPr>
              <a:t>храма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Песни </a:t>
            </a:r>
            <a:r>
              <a:rPr lang="ru-RU" sz="2800" dirty="0" smtClean="0">
                <a:solidFill>
                  <a:prstClr val="white"/>
                </a:solidFill>
              </a:rPr>
              <a:t>верующих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Инструментальная музыка в </a:t>
            </a:r>
            <a:r>
              <a:rPr lang="ru-RU" sz="2800" dirty="0" smtClean="0">
                <a:solidFill>
                  <a:prstClr val="white"/>
                </a:solidFill>
              </a:rPr>
              <a:t>церкви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Искусство Русской православной церкви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Религиозные праздники</a:t>
            </a:r>
          </a:p>
        </p:txBody>
      </p:sp>
    </p:spTree>
    <p:extLst>
      <p:ext uri="{BB962C8B-B14F-4D97-AF65-F5344CB8AC3E}">
        <p14:creationId xmlns:p14="http://schemas.microsoft.com/office/powerpoint/2010/main" val="2821773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231494"/>
            <a:ext cx="11141628" cy="856526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6 «Музыка театра и кино»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226915"/>
            <a:ext cx="11018550" cy="5324355"/>
          </a:xfrm>
        </p:spPr>
        <p:txBody>
          <a:bodyPr>
            <a:normAutofit/>
          </a:bodyPr>
          <a:lstStyle/>
          <a:p>
            <a:r>
              <a:rPr lang="ru-RU" dirty="0"/>
              <a:t>Музыкальная сказка на сцене, на </a:t>
            </a:r>
            <a:r>
              <a:rPr lang="ru-RU" dirty="0" smtClean="0"/>
              <a:t>экране</a:t>
            </a:r>
          </a:p>
          <a:p>
            <a:r>
              <a:rPr lang="ru-RU" dirty="0"/>
              <a:t>Театр оперы и </a:t>
            </a:r>
            <a:r>
              <a:rPr lang="ru-RU" dirty="0" smtClean="0"/>
              <a:t>балета</a:t>
            </a:r>
          </a:p>
          <a:p>
            <a:r>
              <a:rPr lang="ru-RU" dirty="0"/>
              <a:t>Балет. Хореография – искусство </a:t>
            </a:r>
            <a:r>
              <a:rPr lang="ru-RU" dirty="0" smtClean="0"/>
              <a:t>танца</a:t>
            </a:r>
          </a:p>
          <a:p>
            <a:r>
              <a:rPr lang="ru-RU" dirty="0"/>
              <a:t>Опера. Главные герои и номера оперного </a:t>
            </a:r>
            <a:r>
              <a:rPr lang="ru-RU" dirty="0" smtClean="0"/>
              <a:t>спектакля</a:t>
            </a:r>
          </a:p>
          <a:p>
            <a:r>
              <a:rPr lang="ru-RU" dirty="0"/>
              <a:t>Сюжет музыкального </a:t>
            </a:r>
            <a:r>
              <a:rPr lang="ru-RU" dirty="0" smtClean="0"/>
              <a:t>спектакля</a:t>
            </a:r>
          </a:p>
          <a:p>
            <a:r>
              <a:rPr lang="ru-RU" dirty="0"/>
              <a:t>Оперетта, </a:t>
            </a:r>
            <a:r>
              <a:rPr lang="ru-RU" dirty="0" smtClean="0"/>
              <a:t>мюзикл</a:t>
            </a:r>
          </a:p>
          <a:p>
            <a:r>
              <a:rPr lang="ru-RU" dirty="0"/>
              <a:t>Кто создаёт музыкальный спектакль</a:t>
            </a:r>
            <a:r>
              <a:rPr lang="ru-RU" dirty="0" smtClean="0"/>
              <a:t>?</a:t>
            </a:r>
          </a:p>
          <a:p>
            <a:r>
              <a:rPr lang="ru-RU" dirty="0"/>
              <a:t>Патриотическая и народная тема в театре и </a:t>
            </a:r>
            <a:r>
              <a:rPr lang="ru-RU" dirty="0" smtClean="0"/>
              <a:t>кино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3305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231494"/>
            <a:ext cx="11141628" cy="856526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7 «Современная музыкальная культура»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005" y="1203765"/>
            <a:ext cx="11018550" cy="2152893"/>
          </a:xfrm>
        </p:spPr>
        <p:txBody>
          <a:bodyPr>
            <a:normAutofit/>
          </a:bodyPr>
          <a:lstStyle/>
          <a:p>
            <a:r>
              <a:rPr lang="ru-RU" dirty="0"/>
              <a:t>Современные обработки классической </a:t>
            </a:r>
            <a:r>
              <a:rPr lang="ru-RU" dirty="0" smtClean="0"/>
              <a:t>музыки</a:t>
            </a:r>
          </a:p>
          <a:p>
            <a:r>
              <a:rPr lang="ru-RU" dirty="0" smtClean="0"/>
              <a:t>Джаз</a:t>
            </a:r>
          </a:p>
          <a:p>
            <a:r>
              <a:rPr lang="ru-RU" dirty="0"/>
              <a:t>Исполнители современной </a:t>
            </a:r>
            <a:r>
              <a:rPr lang="ru-RU" dirty="0" smtClean="0"/>
              <a:t>музыки</a:t>
            </a:r>
          </a:p>
          <a:p>
            <a:r>
              <a:rPr lang="ru-RU" dirty="0"/>
              <a:t>Электронные музыкальные </a:t>
            </a:r>
            <a:r>
              <a:rPr lang="ru-RU" dirty="0" smtClean="0"/>
              <a:t>инструменты</a:t>
            </a:r>
          </a:p>
          <a:p>
            <a:pPr marL="13716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8732" y="3255269"/>
            <a:ext cx="11053823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1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Модуль № 8 «Музыкальная грамота»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00942" y="4079568"/>
            <a:ext cx="11331613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lvl="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</a:pPr>
            <a:r>
              <a:rPr lang="ru-RU" sz="2800" dirty="0">
                <a:solidFill>
                  <a:prstClr val="white"/>
                </a:solidFill>
              </a:rPr>
              <a:t>Весь мир </a:t>
            </a:r>
            <a:r>
              <a:rPr lang="ru-RU" sz="2800" dirty="0" smtClean="0">
                <a:solidFill>
                  <a:prstClr val="white"/>
                </a:solidFill>
              </a:rPr>
              <a:t>звучит. Звукоряд. Интонация. Ритм. Ритмический </a:t>
            </a:r>
            <a:r>
              <a:rPr lang="ru-RU" sz="2800" dirty="0">
                <a:solidFill>
                  <a:prstClr val="white"/>
                </a:solidFill>
              </a:rPr>
              <a:t>рисунок. Размер. Музыкальный язык. Высота звуков. Мелодия. Сопровождение. Песня. Лад. Пентатоника. Ноты в разных октавах. Дополнительные обозначения в </a:t>
            </a:r>
            <a:r>
              <a:rPr lang="ru-RU" sz="2800" dirty="0" smtClean="0">
                <a:solidFill>
                  <a:prstClr val="white"/>
                </a:solidFill>
              </a:rPr>
              <a:t>нотах</a:t>
            </a:r>
            <a:r>
              <a:rPr lang="ru-RU" sz="2800" dirty="0">
                <a:solidFill>
                  <a:prstClr val="white"/>
                </a:solidFill>
              </a:rPr>
              <a:t>. Ритмические рисунки в размере 6/8. Тональность. Гамма. Интервалы. </a:t>
            </a:r>
            <a:r>
              <a:rPr lang="ru-RU" sz="2800" dirty="0" smtClean="0">
                <a:solidFill>
                  <a:prstClr val="white"/>
                </a:solidFill>
              </a:rPr>
              <a:t>Гармония</a:t>
            </a:r>
            <a:r>
              <a:rPr lang="ru-RU" sz="2800" dirty="0">
                <a:solidFill>
                  <a:prstClr val="white"/>
                </a:solidFill>
              </a:rPr>
              <a:t>. Музыкальная форма. Вариации</a:t>
            </a:r>
          </a:p>
        </p:txBody>
      </p:sp>
    </p:spTree>
    <p:extLst>
      <p:ext uri="{BB962C8B-B14F-4D97-AF65-F5344CB8AC3E}">
        <p14:creationId xmlns:p14="http://schemas.microsoft.com/office/powerpoint/2010/main" val="3699024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461443" cy="9798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ФРП ООО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 5-8 класс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предмета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886" y="1574157"/>
            <a:ext cx="11250775" cy="4965539"/>
          </a:xfrm>
        </p:spPr>
        <p:txBody>
          <a:bodyPr>
            <a:normAutofit fontScale="70000" lnSpcReduction="20000"/>
          </a:bodyPr>
          <a:lstStyle/>
          <a:p>
            <a:pPr marL="137160" indent="0">
              <a:buNone/>
            </a:pPr>
            <a:r>
              <a:rPr lang="ru-RU" sz="4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инвариантные модули</a:t>
            </a:r>
            <a:r>
              <a:rPr lang="ru-RU" sz="4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900" dirty="0"/>
              <a:t>модуль № 1 «Музыка моего края»; </a:t>
            </a:r>
          </a:p>
          <a:p>
            <a:r>
              <a:rPr lang="ru-RU" sz="3900" dirty="0"/>
              <a:t>модуль № 2 «Народное музыкальное творчество России»; </a:t>
            </a:r>
          </a:p>
          <a:p>
            <a:r>
              <a:rPr lang="ru-RU" sz="3900" dirty="0"/>
              <a:t>модуль № 3 «Русская классическая музыка</a:t>
            </a:r>
            <a:r>
              <a:rPr lang="ru-RU" sz="3900" dirty="0" smtClean="0"/>
              <a:t>»;</a:t>
            </a:r>
            <a:endParaRPr lang="ru-RU" sz="3900" dirty="0"/>
          </a:p>
          <a:p>
            <a:r>
              <a:rPr lang="ru-RU" sz="3900" dirty="0"/>
              <a:t>модуль № 4 «Жанры музыкального искусства» </a:t>
            </a:r>
          </a:p>
          <a:p>
            <a:pPr marL="137160" indent="0">
              <a:buNone/>
            </a:pPr>
            <a:r>
              <a:rPr lang="ru-RU" sz="4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вариативные модули</a:t>
            </a:r>
            <a:r>
              <a:rPr lang="ru-RU" sz="4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4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900" dirty="0"/>
              <a:t>модуль № 5 «Музыка народов мира»; </a:t>
            </a:r>
          </a:p>
          <a:p>
            <a:r>
              <a:rPr lang="ru-RU" sz="3900" dirty="0"/>
              <a:t>модуль № 6 «Европейская классическая музыка»; </a:t>
            </a:r>
          </a:p>
          <a:p>
            <a:r>
              <a:rPr lang="ru-RU" sz="3900" dirty="0"/>
              <a:t>модуль № 7 «Духовная музыка»; </a:t>
            </a:r>
          </a:p>
          <a:p>
            <a:r>
              <a:rPr lang="ru-RU" sz="3900" dirty="0"/>
              <a:t>модуль № 8 «Современная музыка: основные жанры и направления»; </a:t>
            </a:r>
          </a:p>
          <a:p>
            <a:r>
              <a:rPr lang="ru-RU" sz="3900" dirty="0"/>
              <a:t>модуль № 9 «Связь музыки с другими видами искусства</a:t>
            </a:r>
            <a:r>
              <a:rPr lang="ru-RU" sz="3900" dirty="0" smtClean="0"/>
              <a:t>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75142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231494"/>
            <a:ext cx="11141628" cy="856526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1 «Музыка моего края»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226916"/>
            <a:ext cx="11018550" cy="2210766"/>
          </a:xfrm>
        </p:spPr>
        <p:txBody>
          <a:bodyPr>
            <a:normAutofit/>
          </a:bodyPr>
          <a:lstStyle/>
          <a:p>
            <a:r>
              <a:rPr lang="ru-RU" dirty="0"/>
              <a:t>Фольклор – народное </a:t>
            </a:r>
            <a:r>
              <a:rPr lang="ru-RU" dirty="0" smtClean="0"/>
              <a:t>творчество</a:t>
            </a:r>
          </a:p>
          <a:p>
            <a:r>
              <a:rPr lang="ru-RU" dirty="0"/>
              <a:t>Календарный </a:t>
            </a:r>
            <a:r>
              <a:rPr lang="ru-RU" dirty="0" smtClean="0"/>
              <a:t>фольклор</a:t>
            </a:r>
          </a:p>
          <a:p>
            <a:r>
              <a:rPr lang="ru-RU" dirty="0"/>
              <a:t>Семейный </a:t>
            </a:r>
            <a:r>
              <a:rPr lang="ru-RU" dirty="0" smtClean="0"/>
              <a:t>фольклор</a:t>
            </a:r>
          </a:p>
          <a:p>
            <a:r>
              <a:rPr lang="ru-RU" dirty="0"/>
              <a:t>Наш край </a:t>
            </a:r>
            <a:r>
              <a:rPr lang="ru-RU" dirty="0" smtClean="0"/>
              <a:t>сегодня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44010" y="3388500"/>
            <a:ext cx="11343190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1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Модуль № 1 «Музыка моего края» 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71332" y="4255317"/>
            <a:ext cx="10914926" cy="259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Россия – наш общий </a:t>
            </a:r>
            <a:r>
              <a:rPr lang="ru-RU" sz="2800" dirty="0" smtClean="0">
                <a:solidFill>
                  <a:prstClr val="white"/>
                </a:solidFill>
              </a:rPr>
              <a:t>дом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Фольклорные </a:t>
            </a:r>
            <a:r>
              <a:rPr lang="ru-RU" sz="2800" dirty="0" smtClean="0">
                <a:solidFill>
                  <a:prstClr val="white"/>
                </a:solidFill>
              </a:rPr>
              <a:t>жанры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Фольклор в творчестве профессиональных </a:t>
            </a:r>
            <a:r>
              <a:rPr lang="ru-RU" sz="2800" dirty="0" smtClean="0">
                <a:solidFill>
                  <a:prstClr val="white"/>
                </a:solidFill>
              </a:rPr>
              <a:t>композиторов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На рубежах </a:t>
            </a:r>
            <a:r>
              <a:rPr lang="ru-RU" sz="2800" dirty="0" smtClean="0">
                <a:solidFill>
                  <a:prstClr val="white"/>
                </a:solidFill>
              </a:rPr>
              <a:t>культур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endParaRPr lang="ru-RU" sz="2800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2014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962" y="532435"/>
            <a:ext cx="11141628" cy="856526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3 «Русская классическая музыка»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7708" y="1678329"/>
            <a:ext cx="11018550" cy="4062714"/>
          </a:xfrm>
        </p:spPr>
        <p:txBody>
          <a:bodyPr>
            <a:normAutofit/>
          </a:bodyPr>
          <a:lstStyle/>
          <a:p>
            <a:r>
              <a:rPr lang="ru-RU" dirty="0"/>
              <a:t>Образы родной </a:t>
            </a:r>
            <a:r>
              <a:rPr lang="ru-RU" dirty="0" smtClean="0"/>
              <a:t>земли</a:t>
            </a:r>
          </a:p>
          <a:p>
            <a:r>
              <a:rPr lang="ru-RU" dirty="0"/>
              <a:t>Золотой век русской </a:t>
            </a:r>
            <a:r>
              <a:rPr lang="ru-RU" dirty="0" smtClean="0"/>
              <a:t>культуры</a:t>
            </a:r>
          </a:p>
          <a:p>
            <a:r>
              <a:rPr lang="ru-RU" dirty="0"/>
              <a:t>История страны и народа в музыке русских </a:t>
            </a:r>
            <a:r>
              <a:rPr lang="ru-RU" dirty="0" smtClean="0"/>
              <a:t>композиторов</a:t>
            </a:r>
          </a:p>
          <a:p>
            <a:r>
              <a:rPr lang="ru-RU" dirty="0"/>
              <a:t>Русский </a:t>
            </a:r>
            <a:r>
              <a:rPr lang="ru-RU" dirty="0" smtClean="0"/>
              <a:t>балет</a:t>
            </a:r>
          </a:p>
          <a:p>
            <a:r>
              <a:rPr lang="ru-RU" dirty="0"/>
              <a:t>Русская исполнительская </a:t>
            </a:r>
            <a:r>
              <a:rPr lang="ru-RU" dirty="0" smtClean="0"/>
              <a:t>школа</a:t>
            </a:r>
          </a:p>
          <a:p>
            <a:r>
              <a:rPr lang="ru-RU" dirty="0"/>
              <a:t>Русская музыка – взгляд в </a:t>
            </a:r>
            <a:r>
              <a:rPr lang="ru-RU" dirty="0" smtClean="0"/>
              <a:t>будущее</a:t>
            </a:r>
          </a:p>
          <a:p>
            <a:pPr marL="13716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3307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24091"/>
            <a:ext cx="12192000" cy="856526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4 «Жанры музыкального искусства»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82" y="1354238"/>
            <a:ext cx="11018550" cy="2164466"/>
          </a:xfrm>
        </p:spPr>
        <p:txBody>
          <a:bodyPr>
            <a:normAutofit/>
          </a:bodyPr>
          <a:lstStyle/>
          <a:p>
            <a:r>
              <a:rPr lang="ru-RU" dirty="0"/>
              <a:t>Камерная </a:t>
            </a:r>
            <a:r>
              <a:rPr lang="ru-RU" dirty="0" smtClean="0"/>
              <a:t>музыка</a:t>
            </a:r>
          </a:p>
          <a:p>
            <a:r>
              <a:rPr lang="ru-RU" dirty="0"/>
              <a:t>Циклические формы и </a:t>
            </a:r>
            <a:r>
              <a:rPr lang="ru-RU" dirty="0" smtClean="0"/>
              <a:t>жанры</a:t>
            </a:r>
          </a:p>
          <a:p>
            <a:r>
              <a:rPr lang="ru-RU" dirty="0"/>
              <a:t>Симфоническая </a:t>
            </a:r>
            <a:r>
              <a:rPr lang="ru-RU" dirty="0" smtClean="0"/>
              <a:t>музыка</a:t>
            </a:r>
          </a:p>
          <a:p>
            <a:r>
              <a:rPr lang="ru-RU" dirty="0"/>
              <a:t>Театральные </a:t>
            </a:r>
            <a:r>
              <a:rPr lang="ru-RU" dirty="0" smtClean="0"/>
              <a:t>жанры</a:t>
            </a:r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327950" y="3443418"/>
            <a:ext cx="11864050" cy="661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Модуль № 5 «Музыка народов мира»</a:t>
            </a:r>
            <a:endParaRPr lang="ru-RU" sz="3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16067" y="4124214"/>
            <a:ext cx="10546099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Музыка – древнейший язык </a:t>
            </a:r>
            <a:r>
              <a:rPr lang="ru-RU" sz="2800" dirty="0" smtClean="0">
                <a:solidFill>
                  <a:prstClr val="white"/>
                </a:solidFill>
              </a:rPr>
              <a:t>человечества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Музыкальный фольклор народов </a:t>
            </a:r>
            <a:r>
              <a:rPr lang="ru-RU" sz="2800" dirty="0" smtClean="0">
                <a:solidFill>
                  <a:prstClr val="white"/>
                </a:solidFill>
              </a:rPr>
              <a:t>Европы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Музыкальный фольклор народов Азии и </a:t>
            </a:r>
            <a:r>
              <a:rPr lang="ru-RU" sz="2800" dirty="0" smtClean="0">
                <a:solidFill>
                  <a:prstClr val="white"/>
                </a:solidFill>
              </a:rPr>
              <a:t>Африки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Народная музыка Американского </a:t>
            </a:r>
            <a:r>
              <a:rPr lang="ru-RU" sz="2800" dirty="0" smtClean="0">
                <a:solidFill>
                  <a:prstClr val="white"/>
                </a:solidFill>
              </a:rPr>
              <a:t>континента</a:t>
            </a:r>
            <a:endParaRPr lang="ru-RU" sz="28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772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514" y="1030147"/>
            <a:ext cx="11141628" cy="856526"/>
          </a:xfrm>
        </p:spPr>
        <p:txBody>
          <a:bodyPr>
            <a:noAutofit/>
          </a:bodyPr>
          <a:lstStyle/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6 «Европейская классическая музыка»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86" y="2152891"/>
            <a:ext cx="11018550" cy="4062714"/>
          </a:xfrm>
        </p:spPr>
        <p:txBody>
          <a:bodyPr>
            <a:normAutofit/>
          </a:bodyPr>
          <a:lstStyle/>
          <a:p>
            <a:r>
              <a:rPr lang="ru-RU" dirty="0"/>
              <a:t>Национальные истоки классической </a:t>
            </a:r>
            <a:r>
              <a:rPr lang="ru-RU" dirty="0" smtClean="0"/>
              <a:t>музыки</a:t>
            </a:r>
          </a:p>
          <a:p>
            <a:r>
              <a:rPr lang="ru-RU" dirty="0"/>
              <a:t>Музыкант и </a:t>
            </a:r>
            <a:r>
              <a:rPr lang="ru-RU" dirty="0" smtClean="0"/>
              <a:t>публика</a:t>
            </a:r>
          </a:p>
          <a:p>
            <a:r>
              <a:rPr lang="ru-RU" dirty="0"/>
              <a:t>Музыка – зеркало </a:t>
            </a:r>
            <a:r>
              <a:rPr lang="ru-RU" dirty="0" smtClean="0"/>
              <a:t>эпохи</a:t>
            </a:r>
          </a:p>
          <a:p>
            <a:r>
              <a:rPr lang="ru-RU" dirty="0"/>
              <a:t>Музыкальный </a:t>
            </a:r>
            <a:r>
              <a:rPr lang="ru-RU" dirty="0" smtClean="0"/>
              <a:t>образ</a:t>
            </a:r>
          </a:p>
          <a:p>
            <a:r>
              <a:rPr lang="ru-RU" dirty="0"/>
              <a:t>Музыкальная </a:t>
            </a:r>
            <a:r>
              <a:rPr lang="ru-RU" dirty="0" smtClean="0"/>
              <a:t>драматургия</a:t>
            </a:r>
          </a:p>
          <a:p>
            <a:r>
              <a:rPr lang="ru-RU" dirty="0"/>
              <a:t>Музыкальный </a:t>
            </a:r>
            <a:r>
              <a:rPr lang="ru-RU" dirty="0" smtClean="0"/>
              <a:t>стиль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989369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11" y="185194"/>
            <a:ext cx="11459791" cy="856526"/>
          </a:xfrm>
        </p:spPr>
        <p:txBody>
          <a:bodyPr>
            <a:noAutofit/>
          </a:bodyPr>
          <a:lstStyle/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7 «Духовная музыка»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7237" y="1041721"/>
            <a:ext cx="11018550" cy="2210765"/>
          </a:xfrm>
        </p:spPr>
        <p:txBody>
          <a:bodyPr>
            <a:normAutofit/>
          </a:bodyPr>
          <a:lstStyle/>
          <a:p>
            <a:r>
              <a:rPr lang="ru-RU" dirty="0"/>
              <a:t>Храмовый синтез </a:t>
            </a:r>
            <a:r>
              <a:rPr lang="ru-RU" dirty="0" smtClean="0"/>
              <a:t>искусств</a:t>
            </a:r>
          </a:p>
          <a:p>
            <a:r>
              <a:rPr lang="ru-RU" dirty="0"/>
              <a:t>Развитие церковной музыки </a:t>
            </a:r>
            <a:endParaRPr lang="ru-RU" dirty="0" smtClean="0"/>
          </a:p>
          <a:p>
            <a:r>
              <a:rPr lang="ru-RU" dirty="0"/>
              <a:t>Музыкальные жанры </a:t>
            </a:r>
            <a:r>
              <a:rPr lang="ru-RU" dirty="0" smtClean="0"/>
              <a:t>богослужения</a:t>
            </a:r>
          </a:p>
          <a:p>
            <a:r>
              <a:rPr lang="ru-RU" dirty="0"/>
              <a:t>Религиозные темы и образы в современной </a:t>
            </a:r>
            <a:r>
              <a:rPr lang="ru-RU" dirty="0" smtClean="0"/>
              <a:t>музыке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9366" y="3325627"/>
            <a:ext cx="113663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ln w="6350">
                  <a:noFill/>
                </a:ln>
                <a:gradFill>
                  <a:gsLst>
                    <a:gs pos="0">
                      <a:srgbClr val="CEB966">
                        <a:tint val="73000"/>
                        <a:satMod val="145000"/>
                      </a:srgbClr>
                    </a:gs>
                    <a:gs pos="73000">
                      <a:srgbClr val="CEB966">
                        <a:tint val="73000"/>
                        <a:satMod val="145000"/>
                      </a:srgbClr>
                    </a:gs>
                    <a:gs pos="100000">
                      <a:srgbClr val="CEB966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j-ea"/>
                <a:cs typeface="+mj-cs"/>
              </a:rPr>
              <a:t>Модуль № 8 «Современная музыка: основные жанры и направления»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16687" y="4199378"/>
            <a:ext cx="11239017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 smtClean="0">
                <a:solidFill>
                  <a:prstClr val="white"/>
                </a:solidFill>
              </a:rPr>
              <a:t>Джаз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 smtClean="0">
                <a:solidFill>
                  <a:prstClr val="white"/>
                </a:solidFill>
              </a:rPr>
              <a:t>Мюзикл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Молодежная музыкальная </a:t>
            </a:r>
            <a:r>
              <a:rPr lang="ru-RU" sz="2800" dirty="0" smtClean="0">
                <a:solidFill>
                  <a:prstClr val="white"/>
                </a:solidFill>
              </a:rPr>
              <a:t>культура</a:t>
            </a:r>
          </a:p>
          <a:p>
            <a:pPr marL="548640" lvl="0" indent="-411480" defTabSz="914400">
              <a:spcBef>
                <a:spcPct val="20000"/>
              </a:spcBef>
              <a:buClr>
                <a:prstClr val="white">
                  <a:shade val="95000"/>
                </a:prstClr>
              </a:buClr>
              <a:buSzPct val="65000"/>
              <a:buFont typeface="Wingdings 2"/>
              <a:buChar char=""/>
            </a:pPr>
            <a:r>
              <a:rPr lang="ru-RU" sz="2800" dirty="0">
                <a:solidFill>
                  <a:prstClr val="white"/>
                </a:solidFill>
              </a:rPr>
              <a:t>Музыка цифрового мира</a:t>
            </a:r>
          </a:p>
        </p:txBody>
      </p:sp>
    </p:spTree>
    <p:extLst>
      <p:ext uri="{BB962C8B-B14F-4D97-AF65-F5344CB8AC3E}">
        <p14:creationId xmlns:p14="http://schemas.microsoft.com/office/powerpoint/2010/main" val="2315025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813" y="532436"/>
            <a:ext cx="11141628" cy="1226916"/>
          </a:xfrm>
        </p:spPr>
        <p:txBody>
          <a:bodyPr>
            <a:noAutofit/>
          </a:bodyPr>
          <a:lstStyle/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9 «Связь музыки с другими видами искусства»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86" y="2152891"/>
            <a:ext cx="11018550" cy="4062714"/>
          </a:xfrm>
        </p:spPr>
        <p:txBody>
          <a:bodyPr>
            <a:normAutofit/>
          </a:bodyPr>
          <a:lstStyle/>
          <a:p>
            <a:r>
              <a:rPr lang="ru-RU" dirty="0"/>
              <a:t>Музыка и </a:t>
            </a:r>
            <a:r>
              <a:rPr lang="ru-RU" dirty="0" smtClean="0"/>
              <a:t>литература</a:t>
            </a:r>
          </a:p>
          <a:p>
            <a:r>
              <a:rPr lang="ru-RU" dirty="0"/>
              <a:t>Музыка и </a:t>
            </a:r>
            <a:r>
              <a:rPr lang="ru-RU" dirty="0" smtClean="0"/>
              <a:t>живопись</a:t>
            </a:r>
          </a:p>
          <a:p>
            <a:r>
              <a:rPr lang="ru-RU" dirty="0"/>
              <a:t>Музыка и </a:t>
            </a:r>
            <a:r>
              <a:rPr lang="ru-RU" dirty="0" smtClean="0"/>
              <a:t>театр</a:t>
            </a:r>
          </a:p>
          <a:p>
            <a:r>
              <a:rPr lang="ru-RU" dirty="0"/>
              <a:t>Музыка кино и </a:t>
            </a:r>
            <a:r>
              <a:rPr lang="ru-RU" dirty="0" smtClean="0"/>
              <a:t>телевидения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2176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89945"/>
          </a:xfrm>
        </p:spPr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 НОО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388962"/>
            <a:ext cx="11018550" cy="5016320"/>
          </a:xfrm>
        </p:spPr>
        <p:txBody>
          <a:bodyPr>
            <a:noAutofit/>
          </a:bodyPr>
          <a:lstStyle/>
          <a:p>
            <a:pPr algn="just"/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Министерства просвещения Российской Федерации от 31.05.2021 № 286 «Об утверждении федерального государственного образовательного стандарта начального общего образования» (Зарегистрирован 05.07.2021 № 64100)</a:t>
            </a:r>
          </a:p>
          <a:p>
            <a:pPr algn="just"/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Министерства просвещения Российской Федерации № 569 от 18.07.2022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внесении изменений в федеральный государственный образовательный стандарт начального общего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образования»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(Зарегистрирован 17.08.2022 № 69676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/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Министерства просвещения Российской Федерации от 18.05.2023 № 372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«Об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утверждении федеральной образовательной программы начального общего 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образования» </a:t>
            </a:r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(Зарегистрирован 12.07.2023 № 74229</a:t>
            </a:r>
            <a:r>
              <a:rPr lang="ru-RU" sz="2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algn="just"/>
            <a:r>
              <a:rPr lang="ru-RU" sz="23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Приказ Министерства просвещения РФ от 02.08.2022 № 653 «Об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НОО, ООО, СОО» (Зарегистрирован 29.08.2022 № 69822)</a:t>
            </a:r>
          </a:p>
        </p:txBody>
      </p:sp>
    </p:spTree>
    <p:extLst>
      <p:ext uri="{BB962C8B-B14F-4D97-AF65-F5344CB8AC3E}">
        <p14:creationId xmlns:p14="http://schemas.microsoft.com/office/powerpoint/2010/main" val="3508615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858" y="522166"/>
            <a:ext cx="11141628" cy="979842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Планируемые </a:t>
            </a:r>
            <a:r>
              <a:rPr lang="ru-RU" sz="4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2961" y="1525156"/>
            <a:ext cx="11141628" cy="5083744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/>
              <a:t>К концу изучения модуля № 1 «Музыка моего края» обучающийся научится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отличать и ценить музыкальные традиции своей республики, края, народа;  </a:t>
            </a:r>
          </a:p>
          <a:p>
            <a:r>
              <a:rPr lang="ru-RU" dirty="0"/>
              <a:t>характеризовать особенности творчества народных и профессиональных музыкантов, творческих коллективов своего края</a:t>
            </a:r>
            <a:r>
              <a:rPr lang="ru-RU" dirty="0" smtClean="0"/>
              <a:t>;</a:t>
            </a:r>
            <a:endParaRPr lang="ru-RU" dirty="0"/>
          </a:p>
          <a:p>
            <a:r>
              <a:rPr lang="ru-RU" dirty="0"/>
              <a:t>исполнять и оценивать образцы музыкального фольклора и сочинения композиторов своей малой родины.</a:t>
            </a:r>
          </a:p>
        </p:txBody>
      </p:sp>
    </p:spTree>
    <p:extLst>
      <p:ext uri="{BB962C8B-B14F-4D97-AF65-F5344CB8AC3E}">
        <p14:creationId xmlns:p14="http://schemas.microsoft.com/office/powerpoint/2010/main" val="3199594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E926D-D0D2-62D6-9AA0-618A81BA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52570"/>
          </a:xfrm>
        </p:spPr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стандарт Учителя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828EFA-C68A-7F6D-E584-A3DD5FA92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10" y="1405288"/>
            <a:ext cx="11569566" cy="5111015"/>
          </a:xfrm>
        </p:spPr>
        <p:txBody>
          <a:bodyPr>
            <a:normAutofit/>
          </a:bodyPr>
          <a:lstStyle/>
          <a:p>
            <a:pPr marL="137160" indent="0" algn="just">
              <a:buNone/>
            </a:pPr>
            <a:r>
              <a:rPr lang="ru-RU" dirty="0" smtClean="0"/>
              <a:t>Приказ </a:t>
            </a:r>
            <a:r>
              <a:rPr lang="ru-RU" dirty="0"/>
              <a:t>Министерства просвещения Российской Федерации от 24.03.2023 № </a:t>
            </a:r>
            <a:r>
              <a:rPr lang="ru-RU" dirty="0" smtClean="0"/>
              <a:t>196 «Об </a:t>
            </a:r>
            <a:r>
              <a:rPr lang="ru-RU" dirty="0"/>
              <a:t>утверждении Порядка проведения аттестации педагогических работников организаций, осуществляющих образовательную </a:t>
            </a:r>
            <a:r>
              <a:rPr lang="ru-RU" dirty="0" smtClean="0"/>
              <a:t>деятельность» (Зарегистрирован </a:t>
            </a:r>
            <a:r>
              <a:rPr lang="ru-RU" dirty="0"/>
              <a:t>02.06.2023 № 73696)</a:t>
            </a:r>
          </a:p>
          <a:p>
            <a:pPr marL="137160" indent="0" algn="just">
              <a:buNone/>
            </a:pPr>
            <a:endParaRPr lang="ru-RU" dirty="0" smtClean="0"/>
          </a:p>
          <a:p>
            <a:pPr marL="137160" lvl="0" indent="0" algn="just">
              <a:buClr>
                <a:prstClr val="white">
                  <a:shade val="95000"/>
                </a:prstClr>
              </a:buClr>
              <a:buNone/>
            </a:pPr>
            <a:r>
              <a:rPr lang="ru-RU" dirty="0">
                <a:solidFill>
                  <a:prstClr val="white"/>
                </a:solidFill>
              </a:rPr>
              <a:t>Аттестация педагогических работников в целях установления квалификационной категории:</a:t>
            </a:r>
          </a:p>
          <a:p>
            <a:pPr lvl="0" algn="just">
              <a:buClr>
                <a:prstClr val="white">
                  <a:shade val="95000"/>
                </a:prstClr>
              </a:buClr>
            </a:pPr>
            <a:r>
              <a:rPr lang="ru-RU" dirty="0">
                <a:solidFill>
                  <a:prstClr val="white"/>
                </a:solidFill>
              </a:rPr>
              <a:t>«педагог-методист»  </a:t>
            </a:r>
          </a:p>
          <a:p>
            <a:pPr lvl="0" algn="just">
              <a:buClr>
                <a:prstClr val="white">
                  <a:shade val="95000"/>
                </a:prstClr>
              </a:buClr>
            </a:pPr>
            <a:r>
              <a:rPr lang="ru-RU" dirty="0">
                <a:solidFill>
                  <a:prstClr val="white"/>
                </a:solidFill>
              </a:rPr>
              <a:t>«педагог-наставник»</a:t>
            </a:r>
          </a:p>
        </p:txBody>
      </p:sp>
    </p:spTree>
    <p:extLst>
      <p:ext uri="{BB962C8B-B14F-4D97-AF65-F5344CB8AC3E}">
        <p14:creationId xmlns:p14="http://schemas.microsoft.com/office/powerpoint/2010/main" val="35194676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E926D-D0D2-62D6-9AA0-618A81BA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79098"/>
            <a:ext cx="11333686" cy="95257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стандарт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 «Педагог-наставник»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828EFA-C68A-7F6D-E584-A3DD5FA92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10" y="1405288"/>
            <a:ext cx="11569566" cy="5111015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руководства </a:t>
            </a:r>
            <a:r>
              <a:rPr lang="ru-RU" dirty="0"/>
              <a:t>практической подготовкой студентов, обучающихся по образовательным программам среднего профессионального образования и (или) образовательным программам высшего </a:t>
            </a:r>
            <a:r>
              <a:rPr lang="ru-RU" dirty="0" smtClean="0"/>
              <a:t>образования;</a:t>
            </a:r>
          </a:p>
          <a:p>
            <a:pPr algn="just"/>
            <a:r>
              <a:rPr lang="ru-RU" dirty="0" smtClean="0"/>
              <a:t>наставничества </a:t>
            </a:r>
            <a:r>
              <a:rPr lang="ru-RU" dirty="0"/>
              <a:t>в отношении педагогических работников образовательной организации, активного сопровождения их профессионального развития в образовательной </a:t>
            </a:r>
            <a:r>
              <a:rPr lang="ru-RU" dirty="0" smtClean="0"/>
              <a:t>организации;</a:t>
            </a:r>
          </a:p>
          <a:p>
            <a:pPr algn="just"/>
            <a:r>
              <a:rPr lang="ru-RU" dirty="0" smtClean="0"/>
              <a:t>содействия </a:t>
            </a:r>
            <a:r>
              <a:rPr lang="ru-RU" dirty="0"/>
              <a:t>в подготовке педагогических работников, в том числе из числа молодых специалистов, к участию в конкурсах профессионального (педагогического) </a:t>
            </a:r>
            <a:r>
              <a:rPr lang="ru-RU" dirty="0" smtClean="0"/>
              <a:t>мастерства;</a:t>
            </a:r>
          </a:p>
          <a:p>
            <a:pPr algn="just"/>
            <a:r>
              <a:rPr lang="ru-RU" dirty="0" smtClean="0"/>
              <a:t>распространения </a:t>
            </a:r>
            <a:r>
              <a:rPr lang="ru-RU" dirty="0"/>
              <a:t>авторских подходов и методических разработок в области наставнической деятельности в образовательной организации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8744425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1E926D-D0D2-62D6-9AA0-618A81BA5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279098"/>
            <a:ext cx="11333686" cy="952570"/>
          </a:xfrm>
        </p:spPr>
        <p:txBody>
          <a:bodyPr>
            <a:normAutofit fontScale="90000"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Новый стандарт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Учителя «Педагог-методист»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828EFA-C68A-7F6D-E584-A3DD5FA92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510" y="1405288"/>
            <a:ext cx="11569566" cy="511101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руководства методическим объединением педагогических работников образовательной организации и активного участия в методической работе образовательной организации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/>
              <a:t>руководства разработкой программно-методического сопровождения образовательного процесса, в том числе методического сопровождения реализации инновационных образовательных программ и проектов в образовательной организации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/>
              <a:t>методической поддержки педагогических работников образовательной организации при подготовке к участию в профессиональных конкурсах</a:t>
            </a:r>
            <a:r>
              <a:rPr lang="ru-RU" dirty="0" smtClean="0"/>
              <a:t>;</a:t>
            </a:r>
            <a:endParaRPr lang="ru-RU" dirty="0"/>
          </a:p>
          <a:p>
            <a:pPr algn="just"/>
            <a:r>
              <a:rPr lang="ru-RU" dirty="0"/>
              <a:t>участия в методической поддержке (сопровождении) педагогических работников образовательной организации, направленной на их профессиональное развитие, преодоление профессиональных </a:t>
            </a:r>
            <a:r>
              <a:rPr lang="ru-RU"/>
              <a:t>дефицитов</a:t>
            </a:r>
            <a:r>
              <a:rPr lang="ru-RU" smtClean="0"/>
              <a:t>;</a:t>
            </a:r>
            <a:endParaRPr lang="ru-RU" dirty="0"/>
          </a:p>
          <a:p>
            <a:pPr algn="just"/>
            <a:r>
              <a:rPr lang="ru-RU" dirty="0"/>
              <a:t>передачи опыта по применению в образовательной организации авторских учебных и (или) учебно-методических разработок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0848285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9130" y="1860369"/>
            <a:ext cx="10972800" cy="1143000"/>
          </a:xfrm>
        </p:spPr>
        <p:txBody>
          <a:bodyPr>
            <a:noAutofit/>
          </a:bodyPr>
          <a:lstStyle/>
          <a:p>
            <a:r>
              <a:rPr lang="ru-RU" sz="7200" dirty="0" smtClean="0"/>
              <a:t>Спасибо за внимание!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600" y="2905246"/>
            <a:ext cx="10972800" cy="340411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658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79842"/>
          </a:xfrm>
        </p:spPr>
        <p:txBody>
          <a:bodyPr/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документы ООО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432559"/>
            <a:ext cx="11018550" cy="4972723"/>
          </a:xfrm>
        </p:spPr>
        <p:txBody>
          <a:bodyPr>
            <a:noAutofit/>
          </a:bodyPr>
          <a:lstStyle/>
          <a:p>
            <a:pPr algn="just"/>
            <a:r>
              <a:rPr lang="ru-RU" sz="2300" dirty="0"/>
              <a:t>Приказ Министерства просвещения Российской Федерации от 31.05.2021 № 287 «Об утверждении федерального государственного образовательного стандарта основного общего образования</a:t>
            </a:r>
            <a:r>
              <a:rPr lang="ru-RU" sz="2300" dirty="0" smtClean="0"/>
              <a:t>»  </a:t>
            </a:r>
            <a:r>
              <a:rPr lang="ru-RU" sz="2300" dirty="0"/>
              <a:t>(Зарегистрирован 05.07.2021 № 64101</a:t>
            </a:r>
            <a:r>
              <a:rPr lang="ru-RU" sz="2300" dirty="0" smtClean="0"/>
              <a:t>)</a:t>
            </a:r>
          </a:p>
          <a:p>
            <a:pPr algn="just"/>
            <a:r>
              <a:rPr lang="ru-RU" sz="2300" dirty="0"/>
              <a:t>Приказ Министерства просвещения Российской Федерации № 568 от 18.07.2022 </a:t>
            </a:r>
            <a:r>
              <a:rPr lang="ru-RU" sz="2300" dirty="0" smtClean="0"/>
              <a:t>«О </a:t>
            </a:r>
            <a:r>
              <a:rPr lang="ru-RU" sz="2300" dirty="0"/>
              <a:t>внесении изменений в федеральный государственный образовательный стандарт основного общего </a:t>
            </a:r>
            <a:r>
              <a:rPr lang="ru-RU" sz="2300" dirty="0" smtClean="0"/>
              <a:t>образования»  </a:t>
            </a:r>
            <a:r>
              <a:rPr lang="ru-RU" sz="2300" dirty="0"/>
              <a:t>(</a:t>
            </a:r>
            <a:r>
              <a:rPr lang="ru-RU" sz="2300" dirty="0" smtClean="0"/>
              <a:t>Зарегистрирован </a:t>
            </a:r>
            <a:r>
              <a:rPr lang="ru-RU" sz="2300" dirty="0"/>
              <a:t>17.08.2022 № 69675</a:t>
            </a:r>
            <a:r>
              <a:rPr lang="ru-RU" sz="2300" dirty="0" smtClean="0"/>
              <a:t>)</a:t>
            </a:r>
          </a:p>
          <a:p>
            <a:pPr algn="just"/>
            <a:r>
              <a:rPr lang="ru-RU" sz="2300" dirty="0"/>
              <a:t>Приказ Министерства просвещения Российской Федерации от 18.05.2023 № 370 </a:t>
            </a:r>
            <a:r>
              <a:rPr lang="ru-RU" sz="2300" dirty="0" smtClean="0"/>
              <a:t>«Об </a:t>
            </a:r>
            <a:r>
              <a:rPr lang="ru-RU" sz="2300" dirty="0"/>
              <a:t>утверждении федеральной образовательной программы основного общего </a:t>
            </a:r>
            <a:r>
              <a:rPr lang="ru-RU" sz="2300" dirty="0" smtClean="0"/>
              <a:t>образования» </a:t>
            </a:r>
            <a:r>
              <a:rPr lang="ru-RU" sz="2300" dirty="0"/>
              <a:t>(Зарегистрирован 12.07.2023</a:t>
            </a:r>
            <a:r>
              <a:rPr lang="ru-RU" sz="2300" dirty="0" smtClean="0"/>
              <a:t>)</a:t>
            </a:r>
          </a:p>
          <a:p>
            <a:pPr algn="just"/>
            <a:r>
              <a:rPr lang="ru-RU" sz="2300" dirty="0"/>
              <a:t>Приказ Министерства просвещения РФ от 02.08.2022 № 653 «Об утверждении федерального перечня электронных образовательных ресурсов, допущенных к использованию при реализации имеющих государственную аккредитацию образовательных программ НОО, ООО, СОО» (Зарегистрирован 29.08.2022 № 69822)</a:t>
            </a:r>
          </a:p>
        </p:txBody>
      </p:sp>
    </p:spTree>
    <p:extLst>
      <p:ext uri="{BB962C8B-B14F-4D97-AF65-F5344CB8AC3E}">
        <p14:creationId xmlns:p14="http://schemas.microsoft.com/office/powerpoint/2010/main" val="2330163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01251" cy="9798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перечень учебников.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 1-4 класс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1561" y="1678953"/>
            <a:ext cx="8866206" cy="49251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3248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801251" cy="9798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Федеральный перечень учебников. 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 5-8 класс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913" y="4397898"/>
            <a:ext cx="9285670" cy="2317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912" y="1491949"/>
            <a:ext cx="9285671" cy="3053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532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0461443" cy="97984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ФРП НОО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Музыка 1-4 класс</a:t>
            </a:r>
            <a:b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</a:t>
            </a:r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предмета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886" y="1632030"/>
            <a:ext cx="11250775" cy="4773252"/>
          </a:xfrm>
        </p:spPr>
        <p:txBody>
          <a:bodyPr>
            <a:normAutofit fontScale="92500" lnSpcReduction="20000"/>
          </a:bodyPr>
          <a:lstStyle/>
          <a:p>
            <a:pPr marL="137160" indent="0">
              <a:buNone/>
            </a:pPr>
            <a:r>
              <a:rPr lang="ru-RU" sz="39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инвариантные</a:t>
            </a:r>
            <a:r>
              <a:rPr lang="ru-RU" sz="3500" dirty="0" smtClean="0"/>
              <a:t>:</a:t>
            </a:r>
            <a:endParaRPr lang="ru-RU" sz="3500" dirty="0"/>
          </a:p>
          <a:p>
            <a:r>
              <a:rPr lang="ru-RU" sz="3200" dirty="0"/>
              <a:t>модуль № 1 «Народная музыка России»; </a:t>
            </a:r>
          </a:p>
          <a:p>
            <a:r>
              <a:rPr lang="ru-RU" sz="3200" dirty="0"/>
              <a:t>модуль № 2 «Классическая музыка»; </a:t>
            </a:r>
          </a:p>
          <a:p>
            <a:r>
              <a:rPr lang="ru-RU" sz="3200" dirty="0"/>
              <a:t>модуль № 3 «Музыка в жизни человека» </a:t>
            </a:r>
          </a:p>
          <a:p>
            <a:pPr marL="137160" indent="0">
              <a:buNone/>
            </a:pPr>
            <a:r>
              <a:rPr lang="ru-RU" sz="39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вариативные</a:t>
            </a:r>
            <a:r>
              <a:rPr lang="ru-RU" sz="3500" dirty="0" smtClean="0"/>
              <a:t>:</a:t>
            </a:r>
            <a:endParaRPr lang="ru-RU" sz="3500" dirty="0"/>
          </a:p>
          <a:p>
            <a:r>
              <a:rPr lang="ru-RU" sz="3200" dirty="0"/>
              <a:t>модуль № 4 «Музыка народов мира»; </a:t>
            </a:r>
          </a:p>
          <a:p>
            <a:r>
              <a:rPr lang="ru-RU" sz="3200" dirty="0"/>
              <a:t>модуль № 5 «Духовная музыка»; </a:t>
            </a:r>
          </a:p>
          <a:p>
            <a:r>
              <a:rPr lang="ru-RU" sz="3200" dirty="0"/>
              <a:t>модуль № 6 «Музыка театра и кино»; </a:t>
            </a:r>
          </a:p>
          <a:p>
            <a:r>
              <a:rPr lang="ru-RU" sz="3200" dirty="0"/>
              <a:t>модуль № 7 «Современная музыкальная культура»;  </a:t>
            </a:r>
          </a:p>
          <a:p>
            <a:r>
              <a:rPr lang="ru-RU" sz="3200" dirty="0"/>
              <a:t>модуль № 8 «Музыкальная грамота»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2539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452718"/>
            <a:ext cx="11141628" cy="979842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1 «</a:t>
            </a:r>
            <a:r>
              <a:rPr lang="ru-RU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Народна»я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музыка России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432559"/>
            <a:ext cx="11018550" cy="4972723"/>
          </a:xfrm>
        </p:spPr>
        <p:txBody>
          <a:bodyPr>
            <a:normAutofit/>
          </a:bodyPr>
          <a:lstStyle/>
          <a:p>
            <a:r>
              <a:rPr lang="ru-RU" dirty="0"/>
              <a:t>Край, в котором ты </a:t>
            </a:r>
            <a:r>
              <a:rPr lang="ru-RU" dirty="0" smtClean="0"/>
              <a:t>живёшь</a:t>
            </a:r>
          </a:p>
          <a:p>
            <a:r>
              <a:rPr lang="ru-RU" dirty="0"/>
              <a:t>Русский </a:t>
            </a:r>
            <a:r>
              <a:rPr lang="ru-RU" dirty="0" smtClean="0"/>
              <a:t>фольклор</a:t>
            </a:r>
          </a:p>
          <a:p>
            <a:r>
              <a:rPr lang="ru-RU" dirty="0"/>
              <a:t>Русские народные музыкальные </a:t>
            </a:r>
            <a:r>
              <a:rPr lang="ru-RU" dirty="0" smtClean="0"/>
              <a:t>инструменты</a:t>
            </a:r>
          </a:p>
          <a:p>
            <a:r>
              <a:rPr lang="ru-RU" dirty="0"/>
              <a:t>Сказки, мифы и </a:t>
            </a:r>
            <a:r>
              <a:rPr lang="ru-RU" dirty="0" smtClean="0"/>
              <a:t>легенды</a:t>
            </a:r>
          </a:p>
          <a:p>
            <a:r>
              <a:rPr lang="ru-RU" dirty="0"/>
              <a:t>Жанры музыкального </a:t>
            </a:r>
            <a:r>
              <a:rPr lang="ru-RU" dirty="0" smtClean="0"/>
              <a:t>фольклора</a:t>
            </a:r>
          </a:p>
          <a:p>
            <a:r>
              <a:rPr lang="ru-RU" dirty="0"/>
              <a:t>Народные </a:t>
            </a:r>
            <a:r>
              <a:rPr lang="ru-RU" dirty="0" smtClean="0"/>
              <a:t>праздники</a:t>
            </a:r>
          </a:p>
          <a:p>
            <a:r>
              <a:rPr lang="ru-RU" dirty="0"/>
              <a:t>Первые артисты, народный </a:t>
            </a:r>
            <a:r>
              <a:rPr lang="ru-RU" dirty="0" smtClean="0"/>
              <a:t>театр</a:t>
            </a:r>
          </a:p>
          <a:p>
            <a:r>
              <a:rPr lang="ru-RU" dirty="0"/>
              <a:t>Фольклор народов </a:t>
            </a:r>
            <a:r>
              <a:rPr lang="ru-RU" dirty="0" smtClean="0"/>
              <a:t>России</a:t>
            </a:r>
          </a:p>
          <a:p>
            <a:r>
              <a:rPr lang="ru-RU" dirty="0"/>
              <a:t>Фольклор в творчестве профессиональных музыкантов</a:t>
            </a:r>
          </a:p>
        </p:txBody>
      </p:sp>
    </p:spTree>
    <p:extLst>
      <p:ext uri="{BB962C8B-B14F-4D97-AF65-F5344CB8AC3E}">
        <p14:creationId xmlns:p14="http://schemas.microsoft.com/office/powerpoint/2010/main" val="233163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231494"/>
            <a:ext cx="11141628" cy="856526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2 «Классическая музыка»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226915"/>
            <a:ext cx="11018550" cy="5324355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Композитор – исполнитель – слушатель</a:t>
            </a:r>
          </a:p>
          <a:p>
            <a:r>
              <a:rPr lang="ru-RU" dirty="0" smtClean="0"/>
              <a:t>Композиторы – детям</a:t>
            </a:r>
          </a:p>
          <a:p>
            <a:r>
              <a:rPr lang="ru-RU" dirty="0" smtClean="0"/>
              <a:t>Оркестр</a:t>
            </a:r>
          </a:p>
          <a:p>
            <a:r>
              <a:rPr lang="ru-RU" dirty="0" smtClean="0"/>
              <a:t>Музыкальные инструменты. Фортепиано</a:t>
            </a:r>
          </a:p>
          <a:p>
            <a:r>
              <a:rPr lang="ru-RU" dirty="0" smtClean="0"/>
              <a:t>Музыкальные инструменты. Флейта</a:t>
            </a:r>
          </a:p>
          <a:p>
            <a:r>
              <a:rPr lang="ru-RU" dirty="0" smtClean="0"/>
              <a:t>Музыкальные инструменты. Скрипка, виолончель</a:t>
            </a:r>
          </a:p>
          <a:p>
            <a:r>
              <a:rPr lang="ru-RU" dirty="0" smtClean="0"/>
              <a:t>Вокальная музыка</a:t>
            </a:r>
          </a:p>
          <a:p>
            <a:r>
              <a:rPr lang="ru-RU" dirty="0" smtClean="0"/>
              <a:t>Инструментальная музыка</a:t>
            </a:r>
          </a:p>
          <a:p>
            <a:r>
              <a:rPr lang="ru-RU" dirty="0" smtClean="0"/>
              <a:t>Программная музыка</a:t>
            </a:r>
          </a:p>
          <a:p>
            <a:r>
              <a:rPr lang="ru-RU" dirty="0"/>
              <a:t>Симфоническая </a:t>
            </a:r>
            <a:r>
              <a:rPr lang="ru-RU" dirty="0" smtClean="0"/>
              <a:t>музыка</a:t>
            </a:r>
          </a:p>
          <a:p>
            <a:r>
              <a:rPr lang="ru-RU" dirty="0"/>
              <a:t>Русские </a:t>
            </a:r>
            <a:r>
              <a:rPr lang="ru-RU" dirty="0" smtClean="0"/>
              <a:t>композиторы-классики</a:t>
            </a:r>
          </a:p>
          <a:p>
            <a:r>
              <a:rPr lang="ru-RU" dirty="0"/>
              <a:t>Европейские </a:t>
            </a:r>
            <a:r>
              <a:rPr lang="ru-RU" dirty="0" smtClean="0"/>
              <a:t>композиторы-классики</a:t>
            </a:r>
          </a:p>
          <a:p>
            <a:r>
              <a:rPr lang="ru-RU" dirty="0"/>
              <a:t>Мастерство исполнителя</a:t>
            </a:r>
          </a:p>
        </p:txBody>
      </p:sp>
    </p:spTree>
    <p:extLst>
      <p:ext uri="{BB962C8B-B14F-4D97-AF65-F5344CB8AC3E}">
        <p14:creationId xmlns:p14="http://schemas.microsoft.com/office/powerpoint/2010/main" val="2701617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73D4BC-CFA9-6B56-1910-3B602C1CF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261" y="231494"/>
            <a:ext cx="11141628" cy="856526"/>
          </a:xfrm>
        </p:spPr>
        <p:txBody>
          <a:bodyPr>
            <a:normAutofit/>
          </a:bodyPr>
          <a:lstStyle/>
          <a:p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№ 3 «Музыка в жизни человека»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E16411-9112-D02B-BB3C-10835EEAC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111" y="1226915"/>
            <a:ext cx="11018550" cy="5324355"/>
          </a:xfrm>
        </p:spPr>
        <p:txBody>
          <a:bodyPr>
            <a:normAutofit/>
          </a:bodyPr>
          <a:lstStyle/>
          <a:p>
            <a:r>
              <a:rPr lang="ru-RU" dirty="0"/>
              <a:t>Красота и </a:t>
            </a:r>
            <a:r>
              <a:rPr lang="ru-RU" dirty="0" smtClean="0"/>
              <a:t>вдохновение</a:t>
            </a:r>
          </a:p>
          <a:p>
            <a:r>
              <a:rPr lang="ru-RU" dirty="0"/>
              <a:t>Музыкальные </a:t>
            </a:r>
            <a:r>
              <a:rPr lang="ru-RU" dirty="0" smtClean="0"/>
              <a:t>пейзажи</a:t>
            </a:r>
          </a:p>
          <a:p>
            <a:r>
              <a:rPr lang="ru-RU" dirty="0"/>
              <a:t>Музыкальные </a:t>
            </a:r>
            <a:r>
              <a:rPr lang="ru-RU" dirty="0" smtClean="0"/>
              <a:t>портреты</a:t>
            </a:r>
          </a:p>
          <a:p>
            <a:r>
              <a:rPr lang="ru-RU" dirty="0"/>
              <a:t>Какой же праздник без музыки</a:t>
            </a:r>
            <a:r>
              <a:rPr lang="ru-RU" dirty="0" smtClean="0"/>
              <a:t>?</a:t>
            </a:r>
          </a:p>
          <a:p>
            <a:r>
              <a:rPr lang="ru-RU" dirty="0"/>
              <a:t>Танцы, игры и </a:t>
            </a:r>
            <a:r>
              <a:rPr lang="ru-RU" dirty="0" smtClean="0"/>
              <a:t>веселье</a:t>
            </a:r>
          </a:p>
          <a:p>
            <a:r>
              <a:rPr lang="ru-RU" dirty="0"/>
              <a:t>Музыка на войне, музыка о </a:t>
            </a:r>
            <a:r>
              <a:rPr lang="ru-RU" dirty="0" smtClean="0"/>
              <a:t>войне</a:t>
            </a:r>
          </a:p>
          <a:p>
            <a:r>
              <a:rPr lang="ru-RU" dirty="0"/>
              <a:t>Главный музыкальный </a:t>
            </a:r>
            <a:r>
              <a:rPr lang="ru-RU" dirty="0" smtClean="0"/>
              <a:t>символ</a:t>
            </a:r>
          </a:p>
          <a:p>
            <a:r>
              <a:rPr lang="ru-RU" dirty="0"/>
              <a:t>Искусство времени</a:t>
            </a:r>
          </a:p>
        </p:txBody>
      </p:sp>
    </p:spTree>
    <p:extLst>
      <p:ext uri="{BB962C8B-B14F-4D97-AF65-F5344CB8AC3E}">
        <p14:creationId xmlns:p14="http://schemas.microsoft.com/office/powerpoint/2010/main" val="754809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478</TotalTime>
  <Words>1245</Words>
  <Application>Microsoft Office PowerPoint</Application>
  <PresentationFormat>Широкоэкранный</PresentationFormat>
  <Paragraphs>173</Paragraphs>
  <Slides>24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33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«Актуальные вопросы образования как ориентир в работе педагога»</vt:lpstr>
      <vt:lpstr>Нормативные документы НОО</vt:lpstr>
      <vt:lpstr>Нормативные документы ООО</vt:lpstr>
      <vt:lpstr>Федеральный перечень учебников.  Музыка 1-4 класс</vt:lpstr>
      <vt:lpstr>Федеральный перечень учебников.  Музыка 5-8 класс</vt:lpstr>
      <vt:lpstr>ФРП НОО. Музыка 1-4 класс Содержание предмета </vt:lpstr>
      <vt:lpstr>Модуль № 1 «Народна»я музыка России</vt:lpstr>
      <vt:lpstr>Модуль № 2 «Классическая музыка»</vt:lpstr>
      <vt:lpstr>Модуль № 3 «Музыка в жизни человека»</vt:lpstr>
      <vt:lpstr>Модуль № 4 «Музыка народов мира»</vt:lpstr>
      <vt:lpstr>Модуль № 6 «Музыка театра и кино»</vt:lpstr>
      <vt:lpstr>Модуль № 7 «Современная музыкальная культура»</vt:lpstr>
      <vt:lpstr>ФРП ООО. Музыка 5-8 класс Содержание предмета </vt:lpstr>
      <vt:lpstr>Модуль № 1 «Музыка моего края» </vt:lpstr>
      <vt:lpstr>Модуль № 3 «Русская классическая музыка»</vt:lpstr>
      <vt:lpstr>Модуль № 4 «Жанры музыкального искусства»</vt:lpstr>
      <vt:lpstr>Модуль № 6 «Европейская классическая музыка» </vt:lpstr>
      <vt:lpstr>Модуль № 7 «Духовная музыка»</vt:lpstr>
      <vt:lpstr>Модуль № 9 «Связь музыки с другими видами искусства»</vt:lpstr>
      <vt:lpstr>Планируемые результаты </vt:lpstr>
      <vt:lpstr>Новый стандарт Учителя</vt:lpstr>
      <vt:lpstr>Новый стандарт Учителя «Педагог-наставник»</vt:lpstr>
      <vt:lpstr>Новый стандарт Учителя «Педагог-методист»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«Актуальные вопросы образования как ориентир в работе педагога»</dc:title>
  <dc:creator>4 школа</dc:creator>
  <cp:lastModifiedBy>Ирина Димитриевна Стоянова</cp:lastModifiedBy>
  <cp:revision>18</cp:revision>
  <dcterms:created xsi:type="dcterms:W3CDTF">2022-09-08T06:14:17Z</dcterms:created>
  <dcterms:modified xsi:type="dcterms:W3CDTF">2023-10-09T09:34:14Z</dcterms:modified>
</cp:coreProperties>
</file>