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30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280920" cy="1800200"/>
          </a:xfrm>
        </p:spPr>
        <p:txBody>
          <a:bodyPr>
            <a:noAutofit/>
          </a:bodyPr>
          <a:lstStyle/>
          <a:p>
            <a:r>
              <a:rPr lang="de-DE" b="1" dirty="0" smtClean="0">
                <a:solidFill>
                  <a:srgbClr val="002060"/>
                </a:solidFill>
              </a:rPr>
              <a:t>Beantworten Sie die Fragen.</a:t>
            </a:r>
            <a:br>
              <a:rPr lang="de-DE" b="1" dirty="0" smtClean="0">
                <a:solidFill>
                  <a:srgbClr val="002060"/>
                </a:solidFill>
              </a:rPr>
            </a:br>
            <a:r>
              <a:rPr lang="de-DE" b="1" dirty="0" smtClean="0">
                <a:solidFill>
                  <a:srgbClr val="002060"/>
                </a:solidFill>
              </a:rPr>
              <a:t>Informationen finden Sie im </a:t>
            </a:r>
            <a:r>
              <a:rPr lang="de-DE" b="1" u="sng" dirty="0" smtClean="0">
                <a:solidFill>
                  <a:srgbClr val="002060"/>
                </a:solidFill>
              </a:rPr>
              <a:t>Text A</a:t>
            </a:r>
            <a:r>
              <a:rPr lang="de-DE" b="1" dirty="0" smtClean="0">
                <a:solidFill>
                  <a:srgbClr val="002060"/>
                </a:solidFill>
              </a:rPr>
              <a:t> auf der Seite 42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I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2780928"/>
            <a:ext cx="4457167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916832"/>
            <a:ext cx="8533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Der Satz ist richtig. </a:t>
            </a:r>
          </a:p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Die ISS läuft seit 1998 </a:t>
            </a:r>
            <a:r>
              <a:rPr lang="de-DE" sz="4000" b="1" i="1" dirty="0" smtClean="0">
                <a:solidFill>
                  <a:srgbClr val="002060"/>
                </a:solidFill>
              </a:rPr>
              <a:t>(Zeile 2 im Text)</a:t>
            </a:r>
            <a:r>
              <a:rPr lang="de-DE" sz="4000" b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2022 - 1998 = 24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8" y="6021288"/>
            <a:ext cx="1500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WEITER</a:t>
            </a:r>
            <a:endParaRPr lang="ru-RU" sz="3200" b="1" dirty="0"/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>
            <a:off x="7812360" y="6021288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4139952" y="188640"/>
            <a:ext cx="4781259" cy="792088"/>
            <a:chOff x="4139952" y="188640"/>
            <a:chExt cx="4781259" cy="792088"/>
          </a:xfrm>
        </p:grpSpPr>
        <p:sp>
          <p:nvSpPr>
            <p:cNvPr id="10" name="TextBox 9"/>
            <p:cNvSpPr txBox="1"/>
            <p:nvPr/>
          </p:nvSpPr>
          <p:spPr>
            <a:xfrm>
              <a:off x="5076056" y="260648"/>
              <a:ext cx="38451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 smtClean="0"/>
                <a:t>Sie haben nicht Recht</a:t>
              </a:r>
              <a:endParaRPr lang="ru-RU" sz="3200" b="1" dirty="0"/>
            </a:p>
          </p:txBody>
        </p:sp>
        <p:sp>
          <p:nvSpPr>
            <p:cNvPr id="11" name="Улыбающееся лицо 10"/>
            <p:cNvSpPr/>
            <p:nvPr/>
          </p:nvSpPr>
          <p:spPr>
            <a:xfrm>
              <a:off x="4139952" y="188640"/>
              <a:ext cx="864096" cy="792088"/>
            </a:xfrm>
            <a:prstGeom prst="smileyFace">
              <a:avLst>
                <a:gd name="adj" fmla="val -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80728"/>
            <a:ext cx="806489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Welche Information ist richtig?</a:t>
            </a:r>
          </a:p>
          <a:p>
            <a:pPr algn="ctr"/>
            <a:endParaRPr lang="de-DE" sz="2400" b="1" dirty="0" smtClean="0">
              <a:solidFill>
                <a:srgbClr val="002060"/>
              </a:solidFill>
            </a:endParaRPr>
          </a:p>
          <a:p>
            <a:r>
              <a:rPr lang="de-DE" sz="4000" b="1" dirty="0" smtClean="0">
                <a:solidFill>
                  <a:srgbClr val="002060"/>
                </a:solidFill>
              </a:rPr>
              <a:t>Satz A: Ein Kreis </a:t>
            </a:r>
            <a:r>
              <a:rPr lang="de-DE" sz="3600" b="1" i="1" dirty="0" smtClean="0">
                <a:solidFill>
                  <a:srgbClr val="002060"/>
                </a:solidFill>
              </a:rPr>
              <a:t>(</a:t>
            </a:r>
            <a:r>
              <a:rPr lang="ru-RU" sz="3600" b="1" i="1" dirty="0" smtClean="0">
                <a:solidFill>
                  <a:srgbClr val="002060"/>
                </a:solidFill>
              </a:rPr>
              <a:t>круг, виток</a:t>
            </a:r>
            <a:r>
              <a:rPr lang="de-DE" sz="3600" b="1" i="1" dirty="0" smtClean="0">
                <a:solidFill>
                  <a:srgbClr val="002060"/>
                </a:solidFill>
              </a:rPr>
              <a:t>)</a:t>
            </a:r>
            <a:r>
              <a:rPr lang="de-DE" sz="4000" b="1" dirty="0" smtClean="0">
                <a:solidFill>
                  <a:srgbClr val="002060"/>
                </a:solidFill>
              </a:rPr>
              <a:t> um die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r>
              <a:rPr lang="ru-RU" sz="4000" b="1" dirty="0" smtClean="0">
                <a:solidFill>
                  <a:srgbClr val="002060"/>
                </a:solidFill>
              </a:rPr>
              <a:t>            </a:t>
            </a:r>
            <a:r>
              <a:rPr lang="de-DE" sz="4000" b="1" dirty="0" smtClean="0">
                <a:solidFill>
                  <a:srgbClr val="002060"/>
                </a:solidFill>
              </a:rPr>
              <a:t>  Erde ist 400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de-DE" sz="4000" b="1" dirty="0" smtClean="0">
                <a:solidFill>
                  <a:srgbClr val="002060"/>
                </a:solidFill>
              </a:rPr>
              <a:t>Kilometer lang.</a:t>
            </a:r>
          </a:p>
          <a:p>
            <a:endParaRPr lang="de-DE" sz="2400" b="1" dirty="0" smtClean="0">
              <a:solidFill>
                <a:srgbClr val="002060"/>
              </a:solidFill>
            </a:endParaRPr>
          </a:p>
          <a:p>
            <a:r>
              <a:rPr lang="de-DE" sz="4000" b="1" dirty="0" smtClean="0">
                <a:solidFill>
                  <a:srgbClr val="002060"/>
                </a:solidFill>
              </a:rPr>
              <a:t>Satz B: Die ISS fliegt 400 Kilometer </a:t>
            </a:r>
          </a:p>
          <a:p>
            <a:r>
              <a:rPr lang="de-DE" sz="4000" b="1" dirty="0" smtClean="0">
                <a:solidFill>
                  <a:srgbClr val="002060"/>
                </a:solidFill>
              </a:rPr>
              <a:t>              hoch über der Erde.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971600" y="5589240"/>
            <a:ext cx="792088" cy="72008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>
            <a:hlinkClick r:id="rId3" action="ppaction://hlinksldjump"/>
          </p:cNvPr>
          <p:cNvSpPr/>
          <p:nvPr/>
        </p:nvSpPr>
        <p:spPr>
          <a:xfrm>
            <a:off x="5076056" y="5517232"/>
            <a:ext cx="792088" cy="7200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07704" y="5661248"/>
            <a:ext cx="1224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Satz A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84168" y="5589240"/>
            <a:ext cx="1206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Satz B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844824"/>
            <a:ext cx="72728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Lesen Sie die 2. Zeile im Text: „Die ISS kreist in rund 400 Kilometer </a:t>
            </a:r>
            <a:r>
              <a:rPr lang="de-DE" sz="4000" b="1" u="sng" dirty="0" smtClean="0">
                <a:solidFill>
                  <a:srgbClr val="002060"/>
                </a:solidFill>
              </a:rPr>
              <a:t>Höhe</a:t>
            </a:r>
            <a:r>
              <a:rPr lang="de-DE" sz="4000" b="1" dirty="0" smtClean="0">
                <a:solidFill>
                  <a:srgbClr val="002060"/>
                </a:solidFill>
              </a:rPr>
              <a:t> um die Erde“. Das Wort „</a:t>
            </a:r>
            <a:r>
              <a:rPr lang="de-DE" sz="4000" b="1" i="1" dirty="0" smtClean="0">
                <a:solidFill>
                  <a:srgbClr val="002060"/>
                </a:solidFill>
              </a:rPr>
              <a:t>Höhe</a:t>
            </a:r>
            <a:r>
              <a:rPr lang="de-DE" sz="4000" b="1" dirty="0" smtClean="0">
                <a:solidFill>
                  <a:srgbClr val="002060"/>
                </a:solidFill>
              </a:rPr>
              <a:t>“ kommt von „</a:t>
            </a:r>
            <a:r>
              <a:rPr lang="de-DE" sz="4000" b="1" i="1" dirty="0" smtClean="0">
                <a:solidFill>
                  <a:srgbClr val="002060"/>
                </a:solidFill>
              </a:rPr>
              <a:t>hoch</a:t>
            </a:r>
            <a:r>
              <a:rPr lang="de-DE" sz="4000" b="1" dirty="0" smtClean="0">
                <a:solidFill>
                  <a:srgbClr val="002060"/>
                </a:solidFill>
              </a:rPr>
              <a:t>“ und bedeutet „</a:t>
            </a:r>
            <a:r>
              <a:rPr lang="ru-RU" sz="4000" b="1" i="1" dirty="0" smtClean="0">
                <a:solidFill>
                  <a:srgbClr val="002060"/>
                </a:solidFill>
              </a:rPr>
              <a:t>высота</a:t>
            </a:r>
            <a:r>
              <a:rPr lang="de-DE" sz="4000" b="1" dirty="0" smtClean="0">
                <a:solidFill>
                  <a:srgbClr val="002060"/>
                </a:solidFill>
              </a:rPr>
              <a:t>“.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6021288"/>
            <a:ext cx="1500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WEITER</a:t>
            </a:r>
            <a:endParaRPr lang="ru-RU" sz="3200" b="1" dirty="0"/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>
            <a:off x="7812360" y="6021288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4139952" y="188640"/>
            <a:ext cx="4781259" cy="792088"/>
            <a:chOff x="4139952" y="188640"/>
            <a:chExt cx="4781259" cy="792088"/>
          </a:xfrm>
        </p:grpSpPr>
        <p:sp>
          <p:nvSpPr>
            <p:cNvPr id="10" name="TextBox 9"/>
            <p:cNvSpPr txBox="1"/>
            <p:nvPr/>
          </p:nvSpPr>
          <p:spPr>
            <a:xfrm>
              <a:off x="5076056" y="260648"/>
              <a:ext cx="38451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 smtClean="0"/>
                <a:t>Sie haben nicht Recht</a:t>
              </a:r>
              <a:endParaRPr lang="ru-RU" sz="3200" b="1" dirty="0"/>
            </a:p>
          </p:txBody>
        </p:sp>
        <p:sp>
          <p:nvSpPr>
            <p:cNvPr id="11" name="Улыбающееся лицо 10"/>
            <p:cNvSpPr/>
            <p:nvPr/>
          </p:nvSpPr>
          <p:spPr>
            <a:xfrm>
              <a:off x="4139952" y="188640"/>
              <a:ext cx="864096" cy="792088"/>
            </a:xfrm>
            <a:prstGeom prst="smileyFace">
              <a:avLst>
                <a:gd name="adj" fmla="val -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628800"/>
            <a:ext cx="71287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In  der 2. Zeile steht im Text: „Die ISS kreist in rund 400 Kilometer </a:t>
            </a:r>
            <a:r>
              <a:rPr lang="de-DE" sz="4000" b="1" u="sng" dirty="0" smtClean="0">
                <a:solidFill>
                  <a:srgbClr val="002060"/>
                </a:solidFill>
              </a:rPr>
              <a:t>Höhe</a:t>
            </a:r>
            <a:r>
              <a:rPr lang="de-DE" sz="4000" b="1" dirty="0" smtClean="0">
                <a:solidFill>
                  <a:srgbClr val="002060"/>
                </a:solidFill>
              </a:rPr>
              <a:t> um die Erde“. Das Wort „</a:t>
            </a:r>
            <a:r>
              <a:rPr lang="de-DE" sz="4000" b="1" i="1" dirty="0" smtClean="0">
                <a:solidFill>
                  <a:srgbClr val="002060"/>
                </a:solidFill>
              </a:rPr>
              <a:t>Höhe</a:t>
            </a:r>
            <a:r>
              <a:rPr lang="de-DE" sz="4000" b="1" dirty="0" smtClean="0">
                <a:solidFill>
                  <a:srgbClr val="002060"/>
                </a:solidFill>
              </a:rPr>
              <a:t>“ kommt von „</a:t>
            </a:r>
            <a:r>
              <a:rPr lang="de-DE" sz="4000" b="1" i="1" dirty="0" smtClean="0">
                <a:solidFill>
                  <a:srgbClr val="002060"/>
                </a:solidFill>
              </a:rPr>
              <a:t>hoch</a:t>
            </a:r>
            <a:r>
              <a:rPr lang="de-DE" sz="4000" b="1" dirty="0" smtClean="0">
                <a:solidFill>
                  <a:srgbClr val="002060"/>
                </a:solidFill>
              </a:rPr>
              <a:t>“ und bedeutet „</a:t>
            </a:r>
            <a:r>
              <a:rPr lang="ru-RU" sz="4000" b="1" i="1" dirty="0" smtClean="0">
                <a:solidFill>
                  <a:srgbClr val="002060"/>
                </a:solidFill>
              </a:rPr>
              <a:t>высота</a:t>
            </a:r>
            <a:r>
              <a:rPr lang="de-DE" sz="4000" b="1" dirty="0" smtClean="0">
                <a:solidFill>
                  <a:srgbClr val="002060"/>
                </a:solidFill>
              </a:rPr>
              <a:t>“.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0152" y="6093296"/>
            <a:ext cx="1500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WEITER</a:t>
            </a:r>
            <a:endParaRPr lang="ru-RU" sz="3200" b="1" dirty="0"/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>
            <a:off x="7812360" y="6021288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148064" y="188640"/>
            <a:ext cx="3765660" cy="792088"/>
            <a:chOff x="5148064" y="188640"/>
            <a:chExt cx="3765660" cy="792088"/>
          </a:xfrm>
        </p:grpSpPr>
        <p:sp>
          <p:nvSpPr>
            <p:cNvPr id="10" name="TextBox 9"/>
            <p:cNvSpPr txBox="1"/>
            <p:nvPr/>
          </p:nvSpPr>
          <p:spPr>
            <a:xfrm>
              <a:off x="6012160" y="260648"/>
              <a:ext cx="29015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 smtClean="0"/>
                <a:t>Sie haben Recht</a:t>
              </a:r>
              <a:endParaRPr lang="ru-RU" sz="3200" b="1" dirty="0"/>
            </a:p>
          </p:txBody>
        </p:sp>
        <p:sp>
          <p:nvSpPr>
            <p:cNvPr id="11" name="Улыбающееся лицо 10"/>
            <p:cNvSpPr/>
            <p:nvPr/>
          </p:nvSpPr>
          <p:spPr>
            <a:xfrm>
              <a:off x="5148064" y="188640"/>
              <a:ext cx="864096" cy="79208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772400" cy="1470025"/>
          </a:xfrm>
        </p:spPr>
        <p:txBody>
          <a:bodyPr>
            <a:noAutofit/>
          </a:bodyPr>
          <a:lstStyle/>
          <a:p>
            <a:r>
              <a:rPr lang="de-DE" sz="6000" b="1" dirty="0" smtClean="0">
                <a:solidFill>
                  <a:srgbClr val="002060"/>
                </a:solidFill>
              </a:rPr>
              <a:t>Danke für die Arbeit</a:t>
            </a:r>
            <a:r>
              <a:rPr lang="ru-RU" sz="6000" b="1" dirty="0" smtClean="0">
                <a:solidFill>
                  <a:srgbClr val="002060"/>
                </a:solidFill>
              </a:rPr>
              <a:t>!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55576" y="3356992"/>
            <a:ext cx="777240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Drücken Sie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ESC</a:t>
            </a: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de-DE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um die Präsentation zu schließen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8720"/>
            <a:ext cx="77768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rgbClr val="C00000"/>
                </a:solidFill>
              </a:rPr>
              <a:t>die Welt </a:t>
            </a:r>
            <a:r>
              <a:rPr lang="de-DE" sz="4000" b="1" dirty="0" smtClean="0">
                <a:solidFill>
                  <a:srgbClr val="002060"/>
                </a:solidFill>
              </a:rPr>
              <a:t>= </a:t>
            </a:r>
            <a:r>
              <a:rPr lang="ru-RU" sz="4000" b="1" dirty="0" smtClean="0">
                <a:solidFill>
                  <a:srgbClr val="002060"/>
                </a:solidFill>
              </a:rPr>
              <a:t>мир</a:t>
            </a:r>
            <a:endParaRPr lang="de-DE" sz="4000" b="1" dirty="0" smtClean="0">
              <a:solidFill>
                <a:srgbClr val="002060"/>
              </a:solidFill>
            </a:endParaRPr>
          </a:p>
          <a:p>
            <a:r>
              <a:rPr lang="de-DE" sz="4000" b="1" dirty="0" smtClean="0">
                <a:solidFill>
                  <a:srgbClr val="002060"/>
                </a:solidFill>
              </a:rPr>
              <a:t>der Raum = </a:t>
            </a:r>
            <a:r>
              <a:rPr lang="ru-RU" sz="4000" b="1" dirty="0" smtClean="0">
                <a:solidFill>
                  <a:srgbClr val="002060"/>
                </a:solidFill>
              </a:rPr>
              <a:t>пространство</a:t>
            </a:r>
            <a:endParaRPr lang="de-DE" sz="4000" b="1" dirty="0" smtClean="0">
              <a:solidFill>
                <a:srgbClr val="002060"/>
              </a:solidFill>
            </a:endParaRPr>
          </a:p>
          <a:p>
            <a:r>
              <a:rPr lang="de-DE" sz="4000" b="1" dirty="0" smtClean="0">
                <a:solidFill>
                  <a:srgbClr val="009900"/>
                </a:solidFill>
              </a:rPr>
              <a:t>das Labor </a:t>
            </a:r>
            <a:r>
              <a:rPr lang="de-DE" sz="4000" b="1" dirty="0" smtClean="0">
                <a:solidFill>
                  <a:srgbClr val="002060"/>
                </a:solidFill>
              </a:rPr>
              <a:t>= das Laboratorium</a:t>
            </a:r>
          </a:p>
          <a:p>
            <a:endParaRPr lang="ru-RU" sz="4000" b="1" dirty="0" smtClean="0">
              <a:solidFill>
                <a:srgbClr val="002060"/>
              </a:solidFill>
            </a:endParaRPr>
          </a:p>
          <a:p>
            <a:r>
              <a:rPr lang="de-DE" sz="4000" b="1" dirty="0" smtClean="0">
                <a:solidFill>
                  <a:srgbClr val="009900"/>
                </a:solidFill>
              </a:rPr>
              <a:t>das Weltraumlabor</a:t>
            </a:r>
            <a:r>
              <a:rPr lang="de-DE" sz="4000" b="1" dirty="0" smtClean="0">
                <a:solidFill>
                  <a:srgbClr val="002060"/>
                </a:solidFill>
              </a:rPr>
              <a:t> = ?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683568" y="4869160"/>
            <a:ext cx="792088" cy="72008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>
            <a:hlinkClick r:id="rId3" action="ppaction://hlinksldjump"/>
          </p:cNvPr>
          <p:cNvSpPr/>
          <p:nvPr/>
        </p:nvSpPr>
        <p:spPr>
          <a:xfrm>
            <a:off x="4932040" y="4869160"/>
            <a:ext cx="792088" cy="7200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19672" y="4653136"/>
            <a:ext cx="25092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космическая</a:t>
            </a:r>
          </a:p>
          <a:p>
            <a:r>
              <a:rPr lang="ru-RU" sz="3200" b="1" dirty="0" smtClean="0"/>
              <a:t>лаборатория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96136" y="4509120"/>
            <a:ext cx="3168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лаборатория  по</a:t>
            </a:r>
          </a:p>
          <a:p>
            <a:pPr algn="ctr"/>
            <a:r>
              <a:rPr lang="ru-RU" sz="3200" b="1" dirty="0" smtClean="0"/>
              <a:t>исследованию</a:t>
            </a:r>
          </a:p>
          <a:p>
            <a:pPr algn="ctr"/>
            <a:r>
              <a:rPr lang="ru-RU" sz="3200" b="1" dirty="0" smtClean="0"/>
              <a:t>пространства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844824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„</a:t>
            </a:r>
            <a:r>
              <a:rPr lang="de-DE" sz="4000" b="1" i="1" dirty="0" smtClean="0">
                <a:solidFill>
                  <a:srgbClr val="002060"/>
                </a:solidFill>
              </a:rPr>
              <a:t>Weltraum</a:t>
            </a:r>
            <a:r>
              <a:rPr lang="de-DE" sz="4000" b="1" dirty="0" smtClean="0">
                <a:solidFill>
                  <a:srgbClr val="002060"/>
                </a:solidFill>
              </a:rPr>
              <a:t>“ ist ein Synonym vom Wort „</a:t>
            </a:r>
            <a:r>
              <a:rPr lang="de-DE" sz="4000" b="1" i="1" dirty="0" smtClean="0">
                <a:solidFill>
                  <a:srgbClr val="002060"/>
                </a:solidFill>
              </a:rPr>
              <a:t>Kosmos</a:t>
            </a:r>
            <a:r>
              <a:rPr lang="de-DE" sz="4000" b="1" dirty="0" smtClean="0">
                <a:solidFill>
                  <a:srgbClr val="002060"/>
                </a:solidFill>
              </a:rPr>
              <a:t>“. Im Wort „Weltraumlabor“ ist der erste Teil (</a:t>
            </a:r>
            <a:r>
              <a:rPr lang="de-DE" sz="4000" b="1" i="1" dirty="0" smtClean="0">
                <a:solidFill>
                  <a:srgbClr val="002060"/>
                </a:solidFill>
              </a:rPr>
              <a:t>Weltraum</a:t>
            </a:r>
            <a:r>
              <a:rPr lang="de-DE" sz="4000" b="1" dirty="0" smtClean="0">
                <a:solidFill>
                  <a:srgbClr val="002060"/>
                </a:solidFill>
              </a:rPr>
              <a:t>) ein Attribut (</a:t>
            </a:r>
            <a:r>
              <a:rPr lang="ru-RU" sz="4000" b="1" dirty="0" smtClean="0">
                <a:solidFill>
                  <a:srgbClr val="002060"/>
                </a:solidFill>
              </a:rPr>
              <a:t>определение</a:t>
            </a:r>
            <a:r>
              <a:rPr lang="de-DE" sz="4000" b="1" dirty="0" smtClean="0">
                <a:solidFill>
                  <a:srgbClr val="002060"/>
                </a:solidFill>
              </a:rPr>
              <a:t>) und bedeutet „</a:t>
            </a:r>
            <a:r>
              <a:rPr lang="ru-RU" sz="4000" b="1" i="1" dirty="0" smtClean="0">
                <a:solidFill>
                  <a:srgbClr val="002060"/>
                </a:solidFill>
              </a:rPr>
              <a:t>космический</a:t>
            </a:r>
            <a:r>
              <a:rPr lang="de-DE" sz="4000" b="1" dirty="0" smtClean="0">
                <a:solidFill>
                  <a:srgbClr val="002060"/>
                </a:solidFill>
              </a:rPr>
              <a:t>“.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8144" y="5949280"/>
            <a:ext cx="1500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WEITER</a:t>
            </a:r>
            <a:endParaRPr lang="ru-RU" sz="3200" b="1" dirty="0"/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>
            <a:off x="7452320" y="5877272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148064" y="188640"/>
            <a:ext cx="3765660" cy="792088"/>
            <a:chOff x="5148064" y="188640"/>
            <a:chExt cx="3765660" cy="792088"/>
          </a:xfrm>
        </p:grpSpPr>
        <p:sp>
          <p:nvSpPr>
            <p:cNvPr id="10" name="TextBox 9"/>
            <p:cNvSpPr txBox="1"/>
            <p:nvPr/>
          </p:nvSpPr>
          <p:spPr>
            <a:xfrm>
              <a:off x="6012160" y="260648"/>
              <a:ext cx="29015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 smtClean="0"/>
                <a:t>Sie haben Recht</a:t>
              </a:r>
              <a:endParaRPr lang="ru-RU" sz="3200" b="1" dirty="0"/>
            </a:p>
          </p:txBody>
        </p:sp>
        <p:sp>
          <p:nvSpPr>
            <p:cNvPr id="11" name="Улыбающееся лицо 10"/>
            <p:cNvSpPr/>
            <p:nvPr/>
          </p:nvSpPr>
          <p:spPr>
            <a:xfrm>
              <a:off x="5148064" y="188640"/>
              <a:ext cx="864096" cy="79208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628800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„</a:t>
            </a:r>
            <a:r>
              <a:rPr lang="de-DE" sz="4000" b="1" i="1" dirty="0" smtClean="0">
                <a:solidFill>
                  <a:srgbClr val="002060"/>
                </a:solidFill>
              </a:rPr>
              <a:t>Weltraum</a:t>
            </a:r>
            <a:r>
              <a:rPr lang="de-DE" sz="4000" b="1" dirty="0" smtClean="0">
                <a:solidFill>
                  <a:srgbClr val="002060"/>
                </a:solidFill>
              </a:rPr>
              <a:t>“ ist ein Synonym vom Wort „</a:t>
            </a:r>
            <a:r>
              <a:rPr lang="de-DE" sz="4000" b="1" i="1" dirty="0" smtClean="0">
                <a:solidFill>
                  <a:srgbClr val="002060"/>
                </a:solidFill>
              </a:rPr>
              <a:t>Kosmos</a:t>
            </a:r>
            <a:r>
              <a:rPr lang="de-DE" sz="4000" b="1" dirty="0" smtClean="0">
                <a:solidFill>
                  <a:srgbClr val="002060"/>
                </a:solidFill>
              </a:rPr>
              <a:t>“. Im Wort „Weltraumlabor“ ist der erste Teil (</a:t>
            </a:r>
            <a:r>
              <a:rPr lang="de-DE" sz="4000" b="1" i="1" dirty="0" smtClean="0">
                <a:solidFill>
                  <a:srgbClr val="002060"/>
                </a:solidFill>
              </a:rPr>
              <a:t>Weltraum</a:t>
            </a:r>
            <a:r>
              <a:rPr lang="de-DE" sz="4000" b="1" dirty="0" smtClean="0">
                <a:solidFill>
                  <a:srgbClr val="002060"/>
                </a:solidFill>
              </a:rPr>
              <a:t>) ein Attribut (</a:t>
            </a:r>
            <a:r>
              <a:rPr lang="ru-RU" sz="4000" b="1" dirty="0" smtClean="0">
                <a:solidFill>
                  <a:srgbClr val="002060"/>
                </a:solidFill>
              </a:rPr>
              <a:t>определение</a:t>
            </a:r>
            <a:r>
              <a:rPr lang="de-DE" sz="4000" b="1" dirty="0" smtClean="0">
                <a:solidFill>
                  <a:srgbClr val="002060"/>
                </a:solidFill>
              </a:rPr>
              <a:t>) und bedeutet „</a:t>
            </a:r>
            <a:r>
              <a:rPr lang="ru-RU" sz="4000" b="1" i="1" dirty="0" smtClean="0">
                <a:solidFill>
                  <a:srgbClr val="002060"/>
                </a:solidFill>
              </a:rPr>
              <a:t>космический</a:t>
            </a:r>
            <a:r>
              <a:rPr lang="de-DE" sz="4000" b="1" dirty="0" smtClean="0">
                <a:solidFill>
                  <a:srgbClr val="002060"/>
                </a:solidFill>
              </a:rPr>
              <a:t>“.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7812360" y="5949280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156176" y="6021288"/>
            <a:ext cx="1500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WEITER</a:t>
            </a:r>
            <a:endParaRPr lang="ru-RU" sz="3200" b="1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4139952" y="188640"/>
            <a:ext cx="4781259" cy="792088"/>
            <a:chOff x="4139952" y="188640"/>
            <a:chExt cx="4781259" cy="792088"/>
          </a:xfrm>
        </p:grpSpPr>
        <p:sp>
          <p:nvSpPr>
            <p:cNvPr id="9" name="TextBox 8"/>
            <p:cNvSpPr txBox="1"/>
            <p:nvPr/>
          </p:nvSpPr>
          <p:spPr>
            <a:xfrm>
              <a:off x="5076056" y="260648"/>
              <a:ext cx="38451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 smtClean="0"/>
                <a:t>Sie haben nicht Recht</a:t>
              </a:r>
              <a:endParaRPr lang="ru-RU" sz="3200" b="1" dirty="0"/>
            </a:p>
          </p:txBody>
        </p:sp>
        <p:sp>
          <p:nvSpPr>
            <p:cNvPr id="10" name="Улыбающееся лицо 9"/>
            <p:cNvSpPr/>
            <p:nvPr/>
          </p:nvSpPr>
          <p:spPr>
            <a:xfrm>
              <a:off x="4139952" y="188640"/>
              <a:ext cx="864096" cy="792088"/>
            </a:xfrm>
            <a:prstGeom prst="smileyFace">
              <a:avLst>
                <a:gd name="adj" fmla="val -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052736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Auf der ISS forschen </a:t>
            </a:r>
            <a:r>
              <a:rPr lang="de-DE" sz="3600" b="1" i="1" dirty="0" smtClean="0">
                <a:solidFill>
                  <a:srgbClr val="002060"/>
                </a:solidFill>
              </a:rPr>
              <a:t>(</a:t>
            </a:r>
            <a:r>
              <a:rPr lang="ru-RU" sz="3600" b="1" i="1" dirty="0" smtClean="0">
                <a:solidFill>
                  <a:srgbClr val="002060"/>
                </a:solidFill>
              </a:rPr>
              <a:t>проводят исследования</a:t>
            </a:r>
            <a:r>
              <a:rPr lang="de-DE" sz="3600" b="1" i="1" dirty="0" smtClean="0">
                <a:solidFill>
                  <a:srgbClr val="002060"/>
                </a:solidFill>
              </a:rPr>
              <a:t>)</a:t>
            </a:r>
            <a:r>
              <a:rPr lang="de-DE" sz="4000" b="1" dirty="0" smtClean="0">
                <a:solidFill>
                  <a:srgbClr val="002060"/>
                </a:solidFill>
              </a:rPr>
              <a:t> nur die USA, Russland, Kanada, Japan, Brasilien und Deutschland.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971600" y="5589240"/>
            <a:ext cx="792088" cy="720080"/>
          </a:xfrm>
          <a:prstGeom prst="ellipse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>
            <a:hlinkClick r:id="rId3" action="ppaction://hlinksldjump"/>
          </p:cNvPr>
          <p:cNvSpPr/>
          <p:nvPr/>
        </p:nvSpPr>
        <p:spPr>
          <a:xfrm>
            <a:off x="5076056" y="5517232"/>
            <a:ext cx="792088" cy="72008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07704" y="5661248"/>
            <a:ext cx="1576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RICHTIG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84168" y="5589240"/>
            <a:ext cx="1443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FALSCH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56176" y="6021288"/>
            <a:ext cx="1500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WEITER</a:t>
            </a:r>
            <a:endParaRPr lang="ru-RU" sz="3200" b="1" dirty="0"/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>
            <a:off x="7812360" y="6021288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1520" y="1628800"/>
            <a:ext cx="86409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In Europa ist es nicht nur Deutschland. Lesen Sie die 3. Zeile </a:t>
            </a:r>
            <a:r>
              <a:rPr lang="de-DE" sz="4000" b="1" i="1" dirty="0" smtClean="0">
                <a:solidFill>
                  <a:srgbClr val="002060"/>
                </a:solidFill>
              </a:rPr>
              <a:t>(</a:t>
            </a:r>
            <a:r>
              <a:rPr lang="ru-RU" sz="4000" b="1" i="1" dirty="0" smtClean="0">
                <a:solidFill>
                  <a:srgbClr val="002060"/>
                </a:solidFill>
              </a:rPr>
              <a:t>строчка</a:t>
            </a:r>
            <a:r>
              <a:rPr lang="de-DE" sz="4000" b="1" i="1" dirty="0" smtClean="0">
                <a:solidFill>
                  <a:srgbClr val="002060"/>
                </a:solidFill>
              </a:rPr>
              <a:t>)</a:t>
            </a:r>
            <a:r>
              <a:rPr lang="ru-RU" sz="4000" b="1" i="1" dirty="0" smtClean="0">
                <a:solidFill>
                  <a:srgbClr val="002060"/>
                </a:solidFill>
              </a:rPr>
              <a:t> </a:t>
            </a:r>
            <a:r>
              <a:rPr lang="de-DE" sz="4000" b="1" dirty="0" smtClean="0">
                <a:solidFill>
                  <a:srgbClr val="002060"/>
                </a:solidFill>
              </a:rPr>
              <a:t>im Text:</a:t>
            </a:r>
          </a:p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„Dazu gehören die USA, Russland, Kanada, Japan, Brasilien und </a:t>
            </a:r>
            <a:r>
              <a:rPr lang="de-DE" sz="4000" b="1" u="sng" dirty="0" smtClean="0">
                <a:solidFill>
                  <a:srgbClr val="002060"/>
                </a:solidFill>
              </a:rPr>
              <a:t>elf</a:t>
            </a:r>
            <a:r>
              <a:rPr lang="de-DE" sz="4000" b="1" dirty="0" smtClean="0">
                <a:solidFill>
                  <a:srgbClr val="002060"/>
                </a:solidFill>
              </a:rPr>
              <a:t> europäische Länder“.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139952" y="188640"/>
            <a:ext cx="4781259" cy="792088"/>
            <a:chOff x="4139952" y="188640"/>
            <a:chExt cx="4781259" cy="792088"/>
          </a:xfrm>
        </p:grpSpPr>
        <p:sp>
          <p:nvSpPr>
            <p:cNvPr id="6" name="TextBox 5"/>
            <p:cNvSpPr txBox="1"/>
            <p:nvPr/>
          </p:nvSpPr>
          <p:spPr>
            <a:xfrm>
              <a:off x="5076056" y="260648"/>
              <a:ext cx="38451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 smtClean="0"/>
                <a:t>Sie haben nicht Recht</a:t>
              </a:r>
              <a:endParaRPr lang="ru-RU" sz="3200" b="1" dirty="0"/>
            </a:p>
          </p:txBody>
        </p:sp>
        <p:sp>
          <p:nvSpPr>
            <p:cNvPr id="10" name="Улыбающееся лицо 9"/>
            <p:cNvSpPr/>
            <p:nvPr/>
          </p:nvSpPr>
          <p:spPr>
            <a:xfrm>
              <a:off x="4139952" y="188640"/>
              <a:ext cx="864096" cy="792088"/>
            </a:xfrm>
            <a:prstGeom prst="smileyFace">
              <a:avLst>
                <a:gd name="adj" fmla="val -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228184" y="6021288"/>
            <a:ext cx="1500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WEITER</a:t>
            </a:r>
            <a:endParaRPr lang="ru-RU" sz="3200" b="1" dirty="0"/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>
            <a:off x="7812360" y="6021288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5148064" y="188640"/>
            <a:ext cx="3765660" cy="792088"/>
            <a:chOff x="5148064" y="188640"/>
            <a:chExt cx="3765660" cy="792088"/>
          </a:xfrm>
        </p:grpSpPr>
        <p:sp>
          <p:nvSpPr>
            <p:cNvPr id="6" name="TextBox 5"/>
            <p:cNvSpPr txBox="1"/>
            <p:nvPr/>
          </p:nvSpPr>
          <p:spPr>
            <a:xfrm>
              <a:off x="6012160" y="260648"/>
              <a:ext cx="29015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 smtClean="0"/>
                <a:t>Sie haben Recht</a:t>
              </a:r>
              <a:endParaRPr lang="ru-RU" sz="3200" b="1" dirty="0"/>
            </a:p>
          </p:txBody>
        </p:sp>
        <p:sp>
          <p:nvSpPr>
            <p:cNvPr id="9" name="Улыбающееся лицо 8"/>
            <p:cNvSpPr/>
            <p:nvPr/>
          </p:nvSpPr>
          <p:spPr>
            <a:xfrm>
              <a:off x="5148064" y="188640"/>
              <a:ext cx="864096" cy="79208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51520" y="1628800"/>
            <a:ext cx="86409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In Europa ist es nicht nur Deutschland. In der 3. Zeile </a:t>
            </a:r>
            <a:r>
              <a:rPr lang="de-DE" sz="4000" b="1" i="1" dirty="0" smtClean="0">
                <a:solidFill>
                  <a:srgbClr val="002060"/>
                </a:solidFill>
              </a:rPr>
              <a:t>(</a:t>
            </a:r>
            <a:r>
              <a:rPr lang="ru-RU" sz="4000" b="1" i="1" dirty="0" smtClean="0">
                <a:solidFill>
                  <a:srgbClr val="002060"/>
                </a:solidFill>
              </a:rPr>
              <a:t>строчка</a:t>
            </a:r>
            <a:r>
              <a:rPr lang="de-DE" sz="4000" b="1" i="1" dirty="0" smtClean="0">
                <a:solidFill>
                  <a:srgbClr val="002060"/>
                </a:solidFill>
              </a:rPr>
              <a:t>)</a:t>
            </a:r>
            <a:r>
              <a:rPr lang="ru-RU" sz="4000" b="1" i="1" dirty="0" smtClean="0">
                <a:solidFill>
                  <a:srgbClr val="002060"/>
                </a:solidFill>
              </a:rPr>
              <a:t> </a:t>
            </a:r>
            <a:r>
              <a:rPr lang="de-DE" sz="4000" b="1" dirty="0" smtClean="0">
                <a:solidFill>
                  <a:srgbClr val="002060"/>
                </a:solidFill>
              </a:rPr>
              <a:t>steht im Text:</a:t>
            </a:r>
          </a:p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„Dazu gehören die USA, Russland, Kanada, Japan, Brasilien und </a:t>
            </a:r>
            <a:r>
              <a:rPr lang="de-DE" sz="4000" b="1" u="sng" dirty="0" smtClean="0">
                <a:solidFill>
                  <a:srgbClr val="002060"/>
                </a:solidFill>
              </a:rPr>
              <a:t>elf</a:t>
            </a:r>
            <a:r>
              <a:rPr lang="de-DE" sz="4000" b="1" dirty="0" smtClean="0">
                <a:solidFill>
                  <a:srgbClr val="002060"/>
                </a:solidFill>
              </a:rPr>
              <a:t> europäische Länder“. 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988840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Im November 2022 wird die ISS 24 Jahre alt.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971600" y="5589240"/>
            <a:ext cx="792088" cy="720080"/>
          </a:xfrm>
          <a:prstGeom prst="ellipse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>
            <a:hlinkClick r:id="rId3" action="ppaction://hlinksldjump"/>
          </p:cNvPr>
          <p:cNvSpPr/>
          <p:nvPr/>
        </p:nvSpPr>
        <p:spPr>
          <a:xfrm>
            <a:off x="5076056" y="5517232"/>
            <a:ext cx="792088" cy="72008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07704" y="5661248"/>
            <a:ext cx="1576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RICHTIG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84168" y="5589240"/>
            <a:ext cx="14437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FALSCH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204864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Die ISS läuft seit 1998 </a:t>
            </a:r>
            <a:r>
              <a:rPr lang="de-DE" sz="4000" b="1" i="1" dirty="0" smtClean="0">
                <a:solidFill>
                  <a:srgbClr val="002060"/>
                </a:solidFill>
              </a:rPr>
              <a:t>(Zeile 2 im Text)</a:t>
            </a:r>
            <a:r>
              <a:rPr lang="de-DE" sz="4000" b="1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de-DE" sz="4000" b="1" dirty="0" smtClean="0">
                <a:solidFill>
                  <a:srgbClr val="002060"/>
                </a:solidFill>
              </a:rPr>
              <a:t>2022 - 1998 = 24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84168" y="6021288"/>
            <a:ext cx="1500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WEITER</a:t>
            </a:r>
            <a:endParaRPr lang="ru-RU" sz="3200" b="1" dirty="0"/>
          </a:p>
        </p:txBody>
      </p:sp>
      <p:sp>
        <p:nvSpPr>
          <p:cNvPr id="8" name="Стрелка вправо 7">
            <a:hlinkClick r:id="rId2" action="ppaction://hlinksldjump"/>
          </p:cNvPr>
          <p:cNvSpPr/>
          <p:nvPr/>
        </p:nvSpPr>
        <p:spPr>
          <a:xfrm>
            <a:off x="7812360" y="6021288"/>
            <a:ext cx="936104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148064" y="188640"/>
            <a:ext cx="3765660" cy="792088"/>
            <a:chOff x="5148064" y="188640"/>
            <a:chExt cx="3765660" cy="792088"/>
          </a:xfrm>
        </p:grpSpPr>
        <p:sp>
          <p:nvSpPr>
            <p:cNvPr id="10" name="TextBox 9"/>
            <p:cNvSpPr txBox="1"/>
            <p:nvPr/>
          </p:nvSpPr>
          <p:spPr>
            <a:xfrm>
              <a:off x="6012160" y="260648"/>
              <a:ext cx="290156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200" b="1" dirty="0" smtClean="0"/>
                <a:t>Sie haben Recht</a:t>
              </a:r>
              <a:endParaRPr lang="ru-RU" sz="3200" b="1" dirty="0"/>
            </a:p>
          </p:txBody>
        </p:sp>
        <p:sp>
          <p:nvSpPr>
            <p:cNvPr id="11" name="Улыбающееся лицо 10"/>
            <p:cNvSpPr/>
            <p:nvPr/>
          </p:nvSpPr>
          <p:spPr>
            <a:xfrm>
              <a:off x="5148064" y="188640"/>
              <a:ext cx="864096" cy="792088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</TotalTime>
  <Words>409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Beantworten Sie die Fragen. Informationen finden Sie im Text A auf der Seite 42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Danke für die Arbeit!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школьной неуспешности</dc:title>
  <dc:creator>hp</dc:creator>
  <cp:lastModifiedBy>hp</cp:lastModifiedBy>
  <cp:revision>60</cp:revision>
  <dcterms:created xsi:type="dcterms:W3CDTF">2022-06-26T15:50:13Z</dcterms:created>
  <dcterms:modified xsi:type="dcterms:W3CDTF">2022-10-19T01:06:40Z</dcterms:modified>
</cp:coreProperties>
</file>