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sldIdLst>
    <p:sldId id="259" r:id="rId6"/>
    <p:sldId id="288" r:id="rId7"/>
    <p:sldId id="289" r:id="rId8"/>
    <p:sldId id="290" r:id="rId9"/>
    <p:sldId id="291" r:id="rId10"/>
    <p:sldId id="269" r:id="rId11"/>
    <p:sldId id="283" r:id="rId12"/>
    <p:sldId id="284" r:id="rId13"/>
    <p:sldId id="285" r:id="rId14"/>
    <p:sldId id="286" r:id="rId15"/>
    <p:sldId id="292" r:id="rId16"/>
    <p:sldId id="293" r:id="rId17"/>
    <p:sldId id="276" r:id="rId18"/>
    <p:sldId id="278" r:id="rId19"/>
    <p:sldId id="280" r:id="rId20"/>
    <p:sldId id="281" r:id="rId21"/>
    <p:sldId id="287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5A4C"/>
    <a:srgbClr val="A52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8" y="9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0732B5-3ADE-4E70-A747-A533EC699C71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EE41553-0171-43B1-A6F3-0B0AE93120BD}">
      <dgm:prSet/>
      <dgm:spPr>
        <a:xfrm>
          <a:off x="2078098" y="-32568"/>
          <a:ext cx="1610134" cy="161013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Политизация современного мирового пространства</a:t>
          </a:r>
        </a:p>
      </dgm:t>
    </dgm:pt>
    <dgm:pt modelId="{4DA97686-1F0B-4C32-9A74-FEC8FBDECDC1}" type="parTrans" cxnId="{DC6E0488-8D7E-4149-A5BC-F7AE5CA30C39}">
      <dgm:prSet/>
      <dgm:spPr/>
      <dgm:t>
        <a:bodyPr/>
        <a:lstStyle/>
        <a:p>
          <a:endParaRPr lang="ru-RU"/>
        </a:p>
      </dgm:t>
    </dgm:pt>
    <dgm:pt modelId="{8EE1F45A-5A7E-45CD-9368-77ED16530D56}" type="sibTrans" cxnId="{DC6E0488-8D7E-4149-A5BC-F7AE5CA30C39}">
      <dgm:prSet/>
      <dgm:spPr>
        <a:xfrm rot="3600000">
          <a:off x="3267512" y="1537506"/>
          <a:ext cx="428406" cy="54342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169916BE-5C7D-4BC4-9E1E-282F4118591F}">
      <dgm:prSet/>
      <dgm:spPr>
        <a:xfrm>
          <a:off x="3287323" y="2061869"/>
          <a:ext cx="1610134" cy="161013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События как основа социального и политического дискурса</a:t>
          </a:r>
        </a:p>
      </dgm:t>
    </dgm:pt>
    <dgm:pt modelId="{13CD9841-8BD6-4A58-A35A-2DDB2946EFBE}" type="parTrans" cxnId="{5A3BB126-805D-4730-B97A-B8E7C3122CAE}">
      <dgm:prSet/>
      <dgm:spPr/>
      <dgm:t>
        <a:bodyPr/>
        <a:lstStyle/>
        <a:p>
          <a:endParaRPr lang="ru-RU"/>
        </a:p>
      </dgm:t>
    </dgm:pt>
    <dgm:pt modelId="{2B9968DC-16D7-4E04-9071-89ECFFA1E9E9}" type="sibTrans" cxnId="{5A3BB126-805D-4730-B97A-B8E7C3122CAE}">
      <dgm:prSet/>
      <dgm:spPr>
        <a:xfrm rot="10800003">
          <a:off x="2760941" y="2595225"/>
          <a:ext cx="371975" cy="54342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02E458F-88C0-4917-90DE-61FD438A94F7}">
      <dgm:prSet/>
      <dgm:spPr>
        <a:xfrm>
          <a:off x="872685" y="1996077"/>
          <a:ext cx="1712796" cy="1741714"/>
        </a:xfrm>
        <a:solidFill>
          <a:srgbClr val="5B9BD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ru-R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конфронтация между государством и обществом, между группами населения, между отдельными людьми</a:t>
          </a:r>
        </a:p>
      </dgm:t>
    </dgm:pt>
    <dgm:pt modelId="{1BFF3359-1329-4E6C-A808-679A381B60F5}" type="parTrans" cxnId="{314C4586-5B2C-4702-90C7-7477E28DA579}">
      <dgm:prSet/>
      <dgm:spPr/>
      <dgm:t>
        <a:bodyPr/>
        <a:lstStyle/>
        <a:p>
          <a:endParaRPr lang="ru-RU"/>
        </a:p>
      </dgm:t>
    </dgm:pt>
    <dgm:pt modelId="{A1AFE7AE-E673-4C34-AF7B-AC71B0C9788E}" type="sibTrans" cxnId="{314C4586-5B2C-4702-90C7-7477E28DA579}">
      <dgm:prSet/>
      <dgm:spPr>
        <a:xfrm rot="17931346">
          <a:off x="2125469" y="1530143"/>
          <a:ext cx="380996" cy="543420"/>
        </a:xfrm>
        <a:solidFill>
          <a:srgbClr val="5B9BD5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23CEE1C-4182-499C-91F2-8C1503439F69}" type="pres">
      <dgm:prSet presAssocID="{900732B5-3ADE-4E70-A747-A533EC699C71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C341F62-11A7-4F60-8F2A-A630A883AE0C}" type="pres">
      <dgm:prSet presAssocID="{4EE41553-0171-43B1-A6F3-0B0AE93120BD}" presName="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69CC3FFE-1A44-4541-97DE-C41C5107BF4D}" type="pres">
      <dgm:prSet presAssocID="{8EE1F45A-5A7E-45CD-9368-77ED16530D56}" presName="sibTrans" presStyleLbl="sibTrans2D1" presStyleIdx="0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CC888F8-A826-4B78-8C78-6A2A61B2DA22}" type="pres">
      <dgm:prSet presAssocID="{8EE1F45A-5A7E-45CD-9368-77ED16530D56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FFFEEB9E-A377-4C96-9098-7DF1A711DC80}" type="pres">
      <dgm:prSet presAssocID="{169916BE-5C7D-4BC4-9E1E-282F4118591F}" presName="node" presStyleLbl="node1" presStyleIdx="1" presStyleCnt="3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43C69F8F-8984-45B1-A520-87297E94907D}" type="pres">
      <dgm:prSet presAssocID="{2B9968DC-16D7-4E04-9071-89ECFFA1E9E9}" presName="sibTrans" presStyleLbl="sibTrans2D1" presStyleIdx="1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3C873A0-E91A-45A6-A080-4300A6BE287D}" type="pres">
      <dgm:prSet presAssocID="{2B9968DC-16D7-4E04-9071-89ECFFA1E9E9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AE36CDFE-A23E-415C-8433-6B7B1F20835A}" type="pres">
      <dgm:prSet presAssocID="{402E458F-88C0-4917-90DE-61FD438A94F7}" presName="node" presStyleLbl="node1" presStyleIdx="2" presStyleCnt="3" custScaleX="106376" custScaleY="108172" custRadScaleRad="96600" custRadScaleInc="-1952">
        <dgm:presLayoutVars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8294470E-8FAC-4EF4-AD8E-2B25E3CED096}" type="pres">
      <dgm:prSet presAssocID="{A1AFE7AE-E673-4C34-AF7B-AC71B0C9788E}" presName="sibTrans" presStyleLbl="sibTrans2D1" presStyleIdx="2" presStyleCnt="3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68AEA7F6-37A3-4935-8EFB-622BAB026E19}" type="pres">
      <dgm:prSet presAssocID="{A1AFE7AE-E673-4C34-AF7B-AC71B0C9788E}" presName="connectorText" presStyleLbl="sibTrans2D1" presStyleIdx="2" presStyleCnt="3"/>
      <dgm:spPr/>
      <dgm:t>
        <a:bodyPr/>
        <a:lstStyle/>
        <a:p>
          <a:endParaRPr lang="ru-RU"/>
        </a:p>
      </dgm:t>
    </dgm:pt>
  </dgm:ptLst>
  <dgm:cxnLst>
    <dgm:cxn modelId="{8EC192BA-AADB-4B05-B19C-8C8D6C902DB1}" type="presOf" srcId="{A1AFE7AE-E673-4C34-AF7B-AC71B0C9788E}" destId="{8294470E-8FAC-4EF4-AD8E-2B25E3CED096}" srcOrd="0" destOrd="0" presId="urn:microsoft.com/office/officeart/2005/8/layout/cycle2"/>
    <dgm:cxn modelId="{1F0495EA-AC56-44EF-B4B2-15751196E6DC}" type="presOf" srcId="{4EE41553-0171-43B1-A6F3-0B0AE93120BD}" destId="{5C341F62-11A7-4F60-8F2A-A630A883AE0C}" srcOrd="0" destOrd="0" presId="urn:microsoft.com/office/officeart/2005/8/layout/cycle2"/>
    <dgm:cxn modelId="{164683F9-AE3A-4ACE-967F-D6CCFEB3D13F}" type="presOf" srcId="{2B9968DC-16D7-4E04-9071-89ECFFA1E9E9}" destId="{43C69F8F-8984-45B1-A520-87297E94907D}" srcOrd="0" destOrd="0" presId="urn:microsoft.com/office/officeart/2005/8/layout/cycle2"/>
    <dgm:cxn modelId="{859858A7-1CF3-4AC0-BDDD-EEE41A42EC47}" type="presOf" srcId="{900732B5-3ADE-4E70-A747-A533EC699C71}" destId="{423CEE1C-4182-499C-91F2-8C1503439F69}" srcOrd="0" destOrd="0" presId="urn:microsoft.com/office/officeart/2005/8/layout/cycle2"/>
    <dgm:cxn modelId="{6CDE2695-D550-4307-939B-094AA096F574}" type="presOf" srcId="{2B9968DC-16D7-4E04-9071-89ECFFA1E9E9}" destId="{D3C873A0-E91A-45A6-A080-4300A6BE287D}" srcOrd="1" destOrd="0" presId="urn:microsoft.com/office/officeart/2005/8/layout/cycle2"/>
    <dgm:cxn modelId="{DC6E0488-8D7E-4149-A5BC-F7AE5CA30C39}" srcId="{900732B5-3ADE-4E70-A747-A533EC699C71}" destId="{4EE41553-0171-43B1-A6F3-0B0AE93120BD}" srcOrd="0" destOrd="0" parTransId="{4DA97686-1F0B-4C32-9A74-FEC8FBDECDC1}" sibTransId="{8EE1F45A-5A7E-45CD-9368-77ED16530D56}"/>
    <dgm:cxn modelId="{9C3B5BAF-56A1-4A5D-B5D4-91FC5F3C0A86}" type="presOf" srcId="{402E458F-88C0-4917-90DE-61FD438A94F7}" destId="{AE36CDFE-A23E-415C-8433-6B7B1F20835A}" srcOrd="0" destOrd="0" presId="urn:microsoft.com/office/officeart/2005/8/layout/cycle2"/>
    <dgm:cxn modelId="{5A3BB126-805D-4730-B97A-B8E7C3122CAE}" srcId="{900732B5-3ADE-4E70-A747-A533EC699C71}" destId="{169916BE-5C7D-4BC4-9E1E-282F4118591F}" srcOrd="1" destOrd="0" parTransId="{13CD9841-8BD6-4A58-A35A-2DDB2946EFBE}" sibTransId="{2B9968DC-16D7-4E04-9071-89ECFFA1E9E9}"/>
    <dgm:cxn modelId="{9E0DBFC3-91E6-4F36-999F-E916FF6BD4DD}" type="presOf" srcId="{A1AFE7AE-E673-4C34-AF7B-AC71B0C9788E}" destId="{68AEA7F6-37A3-4935-8EFB-622BAB026E19}" srcOrd="1" destOrd="0" presId="urn:microsoft.com/office/officeart/2005/8/layout/cycle2"/>
    <dgm:cxn modelId="{A0A85B28-4691-4AAD-8CEF-788331C9D035}" type="presOf" srcId="{8EE1F45A-5A7E-45CD-9368-77ED16530D56}" destId="{69CC3FFE-1A44-4541-97DE-C41C5107BF4D}" srcOrd="0" destOrd="0" presId="urn:microsoft.com/office/officeart/2005/8/layout/cycle2"/>
    <dgm:cxn modelId="{C3A3AF55-9CE8-43D8-B6DE-1A382710ACFE}" type="presOf" srcId="{8EE1F45A-5A7E-45CD-9368-77ED16530D56}" destId="{9CC888F8-A826-4B78-8C78-6A2A61B2DA22}" srcOrd="1" destOrd="0" presId="urn:microsoft.com/office/officeart/2005/8/layout/cycle2"/>
    <dgm:cxn modelId="{A5D91666-E341-4323-A778-062A56B70C75}" type="presOf" srcId="{169916BE-5C7D-4BC4-9E1E-282F4118591F}" destId="{FFFEEB9E-A377-4C96-9098-7DF1A711DC80}" srcOrd="0" destOrd="0" presId="urn:microsoft.com/office/officeart/2005/8/layout/cycle2"/>
    <dgm:cxn modelId="{314C4586-5B2C-4702-90C7-7477E28DA579}" srcId="{900732B5-3ADE-4E70-A747-A533EC699C71}" destId="{402E458F-88C0-4917-90DE-61FD438A94F7}" srcOrd="2" destOrd="0" parTransId="{1BFF3359-1329-4E6C-A808-679A381B60F5}" sibTransId="{A1AFE7AE-E673-4C34-AF7B-AC71B0C9788E}"/>
    <dgm:cxn modelId="{5295FE72-2EDA-4F04-9A5D-0405F075D322}" type="presParOf" srcId="{423CEE1C-4182-499C-91F2-8C1503439F69}" destId="{5C341F62-11A7-4F60-8F2A-A630A883AE0C}" srcOrd="0" destOrd="0" presId="urn:microsoft.com/office/officeart/2005/8/layout/cycle2"/>
    <dgm:cxn modelId="{8FECB066-3141-4BF2-BC37-B88A00964005}" type="presParOf" srcId="{423CEE1C-4182-499C-91F2-8C1503439F69}" destId="{69CC3FFE-1A44-4541-97DE-C41C5107BF4D}" srcOrd="1" destOrd="0" presId="urn:microsoft.com/office/officeart/2005/8/layout/cycle2"/>
    <dgm:cxn modelId="{2EAA420E-306D-42B1-8F51-B8BC9BC41272}" type="presParOf" srcId="{69CC3FFE-1A44-4541-97DE-C41C5107BF4D}" destId="{9CC888F8-A826-4B78-8C78-6A2A61B2DA22}" srcOrd="0" destOrd="0" presId="urn:microsoft.com/office/officeart/2005/8/layout/cycle2"/>
    <dgm:cxn modelId="{B24FF72B-0870-4F6E-AAF0-F2B0AE1AC75E}" type="presParOf" srcId="{423CEE1C-4182-499C-91F2-8C1503439F69}" destId="{FFFEEB9E-A377-4C96-9098-7DF1A711DC80}" srcOrd="2" destOrd="0" presId="urn:microsoft.com/office/officeart/2005/8/layout/cycle2"/>
    <dgm:cxn modelId="{D294493B-43E4-402C-977C-556058776518}" type="presParOf" srcId="{423CEE1C-4182-499C-91F2-8C1503439F69}" destId="{43C69F8F-8984-45B1-A520-87297E94907D}" srcOrd="3" destOrd="0" presId="urn:microsoft.com/office/officeart/2005/8/layout/cycle2"/>
    <dgm:cxn modelId="{69FF06DC-CBB3-4ED6-B856-1A3801B7BFDA}" type="presParOf" srcId="{43C69F8F-8984-45B1-A520-87297E94907D}" destId="{D3C873A0-E91A-45A6-A080-4300A6BE287D}" srcOrd="0" destOrd="0" presId="urn:microsoft.com/office/officeart/2005/8/layout/cycle2"/>
    <dgm:cxn modelId="{F841F997-05AC-4A37-9B02-770D3A4F85A1}" type="presParOf" srcId="{423CEE1C-4182-499C-91F2-8C1503439F69}" destId="{AE36CDFE-A23E-415C-8433-6B7B1F20835A}" srcOrd="4" destOrd="0" presId="urn:microsoft.com/office/officeart/2005/8/layout/cycle2"/>
    <dgm:cxn modelId="{AE8A5ABD-73C7-41A8-A57C-D42C3F335F16}" type="presParOf" srcId="{423CEE1C-4182-499C-91F2-8C1503439F69}" destId="{8294470E-8FAC-4EF4-AD8E-2B25E3CED096}" srcOrd="5" destOrd="0" presId="urn:microsoft.com/office/officeart/2005/8/layout/cycle2"/>
    <dgm:cxn modelId="{A1CEBF62-4145-44F5-AF6B-F1DE477B3C06}" type="presParOf" srcId="{8294470E-8FAC-4EF4-AD8E-2B25E3CED096}" destId="{68AEA7F6-37A3-4935-8EFB-622BAB026E19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8166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258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1150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99199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2709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119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1227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06736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6003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590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4145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7028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2105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956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32791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76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446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901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30970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5902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35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2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5363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796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611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412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22918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8097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661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365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7660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6989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17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8169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9777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8930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75970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34564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009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93510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945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008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4057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159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4085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1224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4955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8038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658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98738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73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73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7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91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5245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0463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A80D50-DE6C-4704-B7C3-588230F13566}" type="datetimeFigureOut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19.01.2024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C6B192-CE83-4DCA-98B0-CCD953914A7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05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8D6BF33A-22CA-2C46-B516-19787A1B8D20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DEB54A71-6E24-4843-BF29-D68853A4256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30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75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757C7-1FB5-8C4E-80A8-C41AF434FC39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19.01.2024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FFB18-42D6-7341-8716-D2FA8AEFEC6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15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4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obrex.ru/dokumenty/normativnye-akty/870-kontseptsiya-prepodavaniya-istorii-rossii-istoriko-kul-turnyj-standart-utverzhden-kollegiej-minprosveshcheniya-23-10-2020" TargetMode="Externa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iff"/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18.tiff"/><Relationship Id="rId4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advashem.org/ru/holocaust/lexicon/antisemitism.html" TargetMode="External"/><Relationship Id="rId7" Type="http://schemas.openxmlformats.org/officeDocument/2006/relationships/image" Target="../media/image7.tiff"/><Relationship Id="rId2" Type="http://schemas.openxmlformats.org/officeDocument/2006/relationships/hyperlink" Target="https://www.yadvashem.org/ru/holocaust/lexicon/belarus.html" TargetMode="Externa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6.tiff"/><Relationship Id="rId5" Type="http://schemas.openxmlformats.org/officeDocument/2006/relationships/image" Target="../media/image5.tiff"/><Relationship Id="rId4" Type="http://schemas.openxmlformats.org/officeDocument/2006/relationships/hyperlink" Target="https://ru.wikipedia.org/wiki/&#1061;&#1086;&#1083;&#1086;&#1082;&#1086;&#1089;&#1090;_&#1085;&#1072;_&#1090;&#1077;&#1088;&#1088;&#1080;&#1090;&#1086;&#1088;&#1080;&#1080;_&#1057;&#1057;&#1057;&#1056;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hyperlink" Target="https://rg.ru/2020/10/14/reg-szfo/v-novgorodskoj-oblasti-rassmotriat-pervoe-v-rossii-delo-o-genocide.html" TargetMode="Externa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0.tiff"/><Relationship Id="rId4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68783" y="614068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36134" y="1629105"/>
            <a:ext cx="6975306" cy="954107"/>
          </a:xfrm>
          <a:prstGeom prst="rect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жертвах</a:t>
            </a:r>
          </a:p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военных преступлений нацизма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96594" y="4040005"/>
            <a:ext cx="63500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sz="2400" dirty="0" smtClean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sz="2400" dirty="0">
              <a:solidFill>
                <a:prstClr val="black">
                  <a:lumMod val="95000"/>
                  <a:lumOff val="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Н.В., </a:t>
            </a: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к.и.н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доцент </a:t>
            </a:r>
            <a:r>
              <a:rPr lang="ru-RU" sz="20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 </a:t>
            </a:r>
            <a:r>
              <a:rPr lang="ru-RU" sz="2000" dirty="0">
                <a:solidFill>
                  <a:prstClr val="black">
                    <a:lumMod val="95000"/>
                    <a:lumOff val="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ГАУ ДПО ЯО ИРО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134" y="296227"/>
            <a:ext cx="762000" cy="779145"/>
          </a:xfrm>
          <a:prstGeom prst="rect">
            <a:avLst/>
          </a:prstGeom>
        </p:spPr>
      </p:pic>
      <p:pic>
        <p:nvPicPr>
          <p:cNvPr id="9" name="Picture 4" descr="icture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727440" y="156784"/>
            <a:ext cx="3342640" cy="5021994"/>
          </a:xfrm>
          <a:prstGeom prst="rect">
            <a:avLst/>
          </a:prstGeom>
          <a:noFill/>
          <a:ln w="28575"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986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/>
          </p:nvPr>
        </p:nvGraphicFramePr>
        <p:xfrm>
          <a:off x="0" y="416453"/>
          <a:ext cx="5715000" cy="3705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7926" y="798882"/>
            <a:ext cx="5941347" cy="383436"/>
          </a:xfrm>
          <a:prstGeom prst="rect">
            <a:avLst/>
          </a:prstGeom>
        </p:spPr>
      </p:pic>
      <p:cxnSp>
        <p:nvCxnSpPr>
          <p:cNvPr id="8" name="Прямая со стрелкой 7"/>
          <p:cNvCxnSpPr>
            <a:stCxn id="5" idx="2"/>
          </p:cNvCxnSpPr>
          <p:nvPr/>
        </p:nvCxnSpPr>
        <p:spPr>
          <a:xfrm flipH="1">
            <a:off x="9118599" y="1182318"/>
            <a:ext cx="1" cy="129841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513686" y="2953620"/>
            <a:ext cx="54248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ШКОЛА КАК ИСТОЧНИК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ФОРМИРОВАНИЯ И СОХРАНЕНИЯ </a:t>
            </a:r>
          </a:p>
          <a:p>
            <a:pPr algn="ctr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НАЦИОНАЛЬНОЙ И ГРАЖДАНСКОЙ ИДЕНТИЧНОСТИ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52169" y="2944911"/>
            <a:ext cx="5486400" cy="862149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335383" y="4505114"/>
            <a:ext cx="6096000" cy="1224951"/>
          </a:xfrm>
          <a:prstGeom prst="rect">
            <a:avLst/>
          </a:prstGeom>
          <a:ln w="28575">
            <a:solidFill>
              <a:schemeClr val="accent3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Патриотическое воспитание в современной школе </a:t>
            </a:r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–как фактор </a:t>
            </a:r>
            <a:r>
              <a:rPr lang="ru-RU" sz="16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консолидации всего общества, источник и средство духовного, политического, экономического могущества страны, ее государственной целостности и безопасности.</a:t>
            </a:r>
            <a:endParaRPr lang="ru-RU" sz="1600" dirty="0">
              <a:solidFill>
                <a:prstClr val="black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>
            <a:stCxn id="10" idx="2"/>
          </p:cNvCxnSpPr>
          <p:nvPr/>
        </p:nvCxnSpPr>
        <p:spPr>
          <a:xfrm flipH="1">
            <a:off x="7532914" y="3807060"/>
            <a:ext cx="1662455" cy="654227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609036" y="342529"/>
            <a:ext cx="4580467" cy="3970867"/>
          </a:xfrm>
          <a:prstGeom prst="rect">
            <a:avLst/>
          </a:prstGeom>
          <a:noFill/>
          <a:ln w="28575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5189503" y="905933"/>
            <a:ext cx="958423" cy="84667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39" y="33017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18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8901" y="181957"/>
            <a:ext cx="5246859" cy="190821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КОНЦЕПЦИЯ НОВОГО УМК ПО ИСТОРИИ. </a:t>
            </a:r>
          </a:p>
          <a:p>
            <a:pPr algn="ctr"/>
            <a:r>
              <a:rPr lang="ru-RU" sz="1400" dirty="0" smtClean="0">
                <a:latin typeface="Times New Roman" charset="0"/>
                <a:ea typeface="Times New Roman" charset="0"/>
                <a:cs typeface="Times New Roman" charset="0"/>
              </a:rPr>
              <a:t>ИСТОРИКО-КУЛЬТУРНЫЙ СТАНДАРТ</a:t>
            </a:r>
          </a:p>
          <a:p>
            <a:pPr algn="just"/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	</a:t>
            </a:r>
          </a:p>
          <a:p>
            <a:pPr algn="just"/>
            <a:r>
              <a:rPr lang="ru-RU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dirty="0" smtClean="0">
                <a:latin typeface="Times New Roman" charset="0"/>
                <a:ea typeface="Times New Roman" charset="0"/>
                <a:cs typeface="Times New Roman" charset="0"/>
              </a:rPr>
              <a:t>Гитлеровский режим на временно оккупированных территориях. Генеральный план «Ост» и его реализация. Сопротивление «новому порядку». 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52881" y="2279134"/>
            <a:ext cx="9103360" cy="317009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ПРИМЕРНАЯ </a:t>
            </a:r>
          </a:p>
          <a:p>
            <a:pPr algn="ctr"/>
            <a:r>
              <a:rPr lang="ru-RU" sz="14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ОСНОВНАЯ ОБРАЗОВАТЕЛЬНАЯ ПРОГРАММА </a:t>
            </a:r>
          </a:p>
          <a:p>
            <a:pPr algn="ctr"/>
            <a:r>
              <a:rPr lang="ru-RU" sz="14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СРЕДНЕГО ОБЩЕГО </a:t>
            </a:r>
            <a:r>
              <a:rPr lang="ru-RU" sz="14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ОБРАЗОВАНИЯ</a:t>
            </a:r>
          </a:p>
          <a:p>
            <a:pPr algn="ctr"/>
            <a:endParaRPr lang="ru-RU" sz="1400" dirty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ru-RU" b="1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Тема: Великая Отечественная война. 1941-1945</a:t>
            </a:r>
          </a:p>
          <a:p>
            <a:pPr algn="ctr"/>
            <a:endParaRPr lang="ru-RU" b="1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ru-RU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… «Генеральный план Ост». Массовые преступления гитлеровцев против советских граждан. </a:t>
            </a:r>
            <a:r>
              <a:rPr lang="ru-RU" i="1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Лагеря уничтожения. Холокост. Этнические чистки на оккупированной территории </a:t>
            </a:r>
            <a:r>
              <a:rPr lang="ru-RU" i="1" dirty="0" err="1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СССР.Нацистский</a:t>
            </a:r>
            <a:r>
              <a:rPr lang="ru-RU" i="1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 плен. Уничтожение военнопленных и медицинские эксперименты над заключенными. Угон советских людей в Германию. Разграбление и уничтожение культурных ценностей</a:t>
            </a:r>
            <a:r>
              <a:rPr lang="ru-RU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. Начало массового Сопротивления врагу. </a:t>
            </a:r>
            <a:r>
              <a:rPr lang="ru-RU" i="1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Восстания в нацистских лагерях.</a:t>
            </a:r>
            <a:endParaRPr lang="ru-RU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2959" y="181957"/>
            <a:ext cx="6096000" cy="172354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/>
            <a:r>
              <a:rPr lang="tr-TR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Концепция</a:t>
            </a:r>
            <a:r>
              <a:rPr lang="tr-TR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преподавания</a:t>
            </a:r>
            <a:r>
              <a:rPr lang="tr-TR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истории</a:t>
            </a:r>
            <a:r>
              <a:rPr lang="tr-TR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России</a:t>
            </a:r>
            <a:r>
              <a:rPr lang="tr-TR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ru-RU" b="1" dirty="0" smtClean="0">
              <a:solidFill>
                <a:srgbClr val="F4433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tr-TR" b="1" dirty="0" err="1" smtClean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Историко-культурный</a:t>
            </a:r>
            <a:r>
              <a:rPr lang="tr-TR" b="1" dirty="0" smtClean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стандарт</a:t>
            </a:r>
            <a:r>
              <a:rPr lang="tr-TR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lang="ru-RU" b="1" dirty="0" smtClean="0">
              <a:solidFill>
                <a:srgbClr val="F4433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ru-RU" sz="1000" b="1" dirty="0" smtClean="0">
              <a:solidFill>
                <a:srgbClr val="F4433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tr-TR" sz="1400" b="1" dirty="0" err="1" smtClean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Утвержден</a:t>
            </a:r>
            <a:r>
              <a:rPr lang="tr-TR" sz="1400" b="1" dirty="0" smtClean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sz="1400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Коллегией</a:t>
            </a:r>
            <a:r>
              <a:rPr lang="tr-TR" sz="1400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sz="1400" b="1" dirty="0" err="1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Минпросвещения</a:t>
            </a:r>
            <a:r>
              <a:rPr lang="tr-TR" sz="1400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tr-TR" sz="1400" b="1" dirty="0" smtClean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</a:rPr>
              <a:t>23.10.2020</a:t>
            </a:r>
            <a:endParaRPr lang="ru-RU" sz="1400" b="1" dirty="0" smtClean="0">
              <a:solidFill>
                <a:srgbClr val="F4433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endParaRPr lang="tr-TR" sz="1000" b="1" dirty="0">
              <a:solidFill>
                <a:srgbClr val="F4433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tr-TR" sz="1200" b="1" dirty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http://</a:t>
            </a:r>
            <a:r>
              <a:rPr lang="tr-TR" sz="1200" b="1" dirty="0" smtClean="0">
                <a:solidFill>
                  <a:srgbClr val="F44336"/>
                </a:solidFill>
                <a:latin typeface="Times New Roman" charset="0"/>
                <a:ea typeface="Times New Roman" charset="0"/>
                <a:cs typeface="Times New Roman" charset="0"/>
                <a:hlinkClick r:id="rId2"/>
              </a:rPr>
              <a:t>obrex.ru/dokumenty/normativnye-akty/870-kontseptsiya-prepodavaniya-istorii-rossii-istoriko-kul-turnyj-standart-utverzhden-kollegiej-minprosveshcheniya-23-10-2020</a:t>
            </a:r>
            <a:endParaRPr lang="ru-RU" sz="1200" b="1" dirty="0" smtClean="0">
              <a:solidFill>
                <a:srgbClr val="F44336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endParaRPr lang="tr-TR" sz="1200" b="1" i="0" dirty="0">
              <a:solidFill>
                <a:srgbClr val="F44336"/>
              </a:solidFill>
              <a:effectLst/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799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63" y="81280"/>
            <a:ext cx="3666666" cy="50698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3296920" y="2881632"/>
            <a:ext cx="4135119" cy="397636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235" y="868097"/>
            <a:ext cx="4745941" cy="58826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8569743" y="116257"/>
            <a:ext cx="3797871" cy="469392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108518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733" y="243748"/>
            <a:ext cx="9211733" cy="369332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жертвах  </a:t>
            </a:r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нацизма</a:t>
            </a:r>
            <a:endParaRPr lang="ru-RU" b="1" spc="50" dirty="0">
              <a:ln w="11430"/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47133" y="1280160"/>
            <a:ext cx="5020733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преступления и преступления против человечности, совершенные в годы Второй мировой войны нацистами и их пособниками, квалифицируются как «преступления против международного мира и безопасности».  Ответственность за подобные преступления регулируется международным правом как применительно к индивидам (в рамках международного уголовного права), так и применительно к государствам (в рамках права международной ответственности).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537199" y="3283727"/>
            <a:ext cx="6096000" cy="34163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 источником международного уголовного права как отрасли в целом является устав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Международного военного трибунала для суда и наказания главных военных преступников европейских стран Оси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(впоследствии ставшего известным как Нюрнбергский трибунал), утвержденный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августа 1945 г.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Лондоне Советским Союзом, США, Великобританией 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Францией.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Именно этот документ зафиксировал ставшие впоследствии частью международного права основные положения о составе военных преступлений и преступлений против человечности, а также общие принципы уголовной ответственности за эти преступления.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7960" y="4576220"/>
            <a:ext cx="2246842" cy="224684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2667" y="856308"/>
            <a:ext cx="2353733" cy="2353733"/>
          </a:xfrm>
          <a:prstGeom prst="rect">
            <a:avLst/>
          </a:prstGeom>
        </p:spPr>
      </p:pic>
      <p:pic>
        <p:nvPicPr>
          <p:cNvPr id="9" name="Рисунок 8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333" y="344276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793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733" y="243748"/>
            <a:ext cx="9211733" cy="369332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жертвах  </a:t>
            </a:r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нацизма</a:t>
            </a:r>
            <a:endParaRPr lang="ru-RU" b="1" spc="50" dirty="0">
              <a:ln w="11430"/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2667" y="1428583"/>
            <a:ext cx="4385733" cy="39703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МВТ определял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преступления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«нарушение законов и обычаев войны», включающее «убийства, истязание или увод в рабство или для других целей гражданского населения оккупированных территорий; убийства или истязания военнопленных или лиц, находящихся на море; убийства заложников; ограбление общественной или частной собственности; бессмысленное разрушение городов или деревень; разорение, не оправданное военной необходимостью, и другие преступления».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52533" y="1428583"/>
            <a:ext cx="5444067" cy="313932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свою очередь, </a:t>
            </a:r>
            <a:r>
              <a:rPr lang="ru-RU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против </a:t>
            </a:r>
            <a:r>
              <a:rPr lang="ru-RU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человечности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были определены Уставом МВТ как «убийства, истребление, порабощение, ссылка и другие жестокости, совершенные в отношении гражданского населения до или во время войны, или преследования по политическим, расовым или религиозным мотивам в целях осуществления или в связи с любым преступлением, подлежащим юрисдикции Трибунала, независимо от того, являлись ли эти действия нарушением внутреннего права страны, где они были совершены, или нет».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33" r="-414"/>
          <a:stretch/>
        </p:blipFill>
        <p:spPr>
          <a:xfrm>
            <a:off x="6671734" y="4809066"/>
            <a:ext cx="2667000" cy="2048934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00" y="428414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6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733" y="243748"/>
            <a:ext cx="9211733" cy="369332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жертвах  </a:t>
            </a:r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нацизма</a:t>
            </a:r>
            <a:endParaRPr lang="ru-RU" b="1" spc="50" dirty="0">
              <a:ln w="11430"/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201" y="1427540"/>
            <a:ext cx="3810000" cy="51425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МВТ предусматривал индивидуальную уголовную ответственность за военные преступления и преступления против человечности, причем ответственность эту должны были нести как организаторы и исполнители, так и пособники преступлений. «Преступления против международного права совершаются людьми, а не абстрактными категориями, и только путем наказания отдельных лиц, совершающих такие преступления, могут быть соблюдены установления международного права», – констатировали судьи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трибунала.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31268" y="674008"/>
            <a:ext cx="7111999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Впоследствии Генеральная ассамблея ООН в резолюциях 3 (I) от 13 февраля 1946 г. и 95 (I) от 11 декабря 1946 г. «единогласно подтвердила принципы международного права, признанные Уставом Нюрнбергского трибунала и нашедшие выражение в его решении». В 1950 г. Комиссия ООН по международному праву сформулировала так называемые «Нюрнбергские принципы» (полное название «Принципы международного права, признанные статутом Нюрнбергского трибунала и нашедшие выражение в решении этого Трибунала»), окончательно закрепившие в международном праве положения Устава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МВТ.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3399" y="3664457"/>
            <a:ext cx="2794001" cy="3028743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333" y="284435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37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733" y="243748"/>
            <a:ext cx="9211733" cy="369332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жертвах  </a:t>
            </a:r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нацизма</a:t>
            </a:r>
            <a:endParaRPr lang="ru-RU" b="1" spc="50" dirty="0">
              <a:ln w="11430"/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01133" y="1280160"/>
            <a:ext cx="6400800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 ноября 1968 г. 23-я сессия Генеральной ассамблеи ООН большинством голосов Конвенцию о неприменимости срока давности к военным преступлениям и преступлениям против человечности. Согласно статье I Конвенции, срок давности не применяется к военным преступлениям и преступлениям против человечности (в определении зафиксированном в Уставе МВТ от 8 августа 1945 г. и резолюциях Генеральной ассамблеи ООН 3 (I) от 13 февраля 1946 г. и 95 (I) от 11 декабря 1946 г., а также в Женевских конвенциях о защите жертв войны от 12 августа 1949 г. и Конвенции о предупреждении преступления геноцида и наказании за него от 9 декабря 1948 г.). Под действие Конвенции подпадали не только непосредственные исполнители военных преступлений и преступлений против человечности (независимо от того, были они совершены в военное или в мирное время), но также и соучастники, подстрекатели и представители государственной власти, допустившие совершение этих преступлений.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476066" y="2618987"/>
            <a:ext cx="455772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/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Военные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преступления и преступления против человечности, совершенные нацистами и их пособниками, квалифицируются как международные. </a:t>
            </a:r>
          </a:p>
        </p:txBody>
      </p:sp>
      <p:pic>
        <p:nvPicPr>
          <p:cNvPr id="9" name="Рисунок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34" y="210208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3686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2733" y="243748"/>
            <a:ext cx="9211733" cy="369332"/>
          </a:xfrm>
          <a:prstGeom prst="rect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исторической памяти о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жертвах  </a:t>
            </a:r>
            <a:r>
              <a:rPr lang="ru-RU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военных </a:t>
            </a:r>
            <a:r>
              <a:rPr lang="ru-RU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преступлений нацизма</a:t>
            </a:r>
            <a:endParaRPr lang="ru-RU" b="1" spc="50" dirty="0">
              <a:ln w="11430"/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9644" y="891464"/>
            <a:ext cx="5095497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Обществознание.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класс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Углубленное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изучение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267667"/>
            <a:ext cx="762000" cy="779145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063" y="1558543"/>
            <a:ext cx="8241027" cy="2776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356004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9080" y="4752542"/>
            <a:ext cx="609600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 русском варианте слово «Холокост» может обозначать геноцид любого народа (как, например, геноцид армян в Османской империи), при использовании же «Холокост» с заглавной буквы оно означает события именно Второй мировой войны.</a:t>
            </a:r>
            <a:endParaRPr lang="ru-RU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760" y="836880"/>
            <a:ext cx="121116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Вторая мировая война ввела в словарь человечества два чудовищных понятия – Холокост и геноцид</a:t>
            </a: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080" y="266398"/>
            <a:ext cx="11798130" cy="36933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b="1" dirty="0">
                <a:solidFill>
                  <a:srgbClr val="FF0000"/>
                </a:solidFill>
                <a:latin typeface="Montserrat" charset="0"/>
              </a:rPr>
              <a:t>Ежегодно 27 января по инициативе ООН отмечается Международный день памяти жертв Холокоста</a:t>
            </a:r>
            <a:r>
              <a:rPr lang="ru-RU" dirty="0">
                <a:solidFill>
                  <a:srgbClr val="000000"/>
                </a:solidFill>
                <a:latin typeface="Montserrat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9080" y="1437044"/>
            <a:ext cx="6096000" cy="295465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	Холокост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(от англ.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holocaust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из др.-греч. </a:t>
            </a:r>
            <a:r>
              <a:rPr lang="ru-RU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ὁλοκ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αύστος – всесожжение) – термин, обозначающий преследования и уничтожение евреев нацистами и их пособниками после прихода к власти в Германии Гитлера и до окончания Второй мировой войны в Европе (1933–1945 гг.). 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Впервые 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использован в американской публицистике 1960-х гг. как символ крематориев лагеря смерти Освенцим. </a:t>
            </a:r>
            <a:endParaRPr lang="en-US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i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Словарь по политологии / Под ред. проф. В.Н. Коновалова. – Ростов-на-Дону: Изд-во РГУ, 2001; Политическая наука: словарь-справочник. Авт. и сост.: </a:t>
            </a:r>
            <a:r>
              <a:rPr lang="ru-RU" sz="140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Санжаревский</a:t>
            </a:r>
            <a:r>
              <a:rPr lang="ru-RU" sz="140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И.И. – Тамбов, 2016.)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4560" y="2854510"/>
            <a:ext cx="4288116" cy="33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482080" y="1475154"/>
            <a:ext cx="5575130" cy="61927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dirty="0">
                <a:solidFill>
                  <a:prstClr val="black"/>
                </a:solidFill>
                <a:latin typeface="Times New Roman" charset="0"/>
                <a:ea typeface="Calibri" charset="0"/>
                <a:cs typeface="Times New Roman" charset="0"/>
              </a:rPr>
              <a:t>Истоки Холокоста и происхождение понятия «Холокост». </a:t>
            </a:r>
            <a:r>
              <a:rPr lang="ru-RU" sz="1600" dirty="0" smtClean="0">
                <a:solidFill>
                  <a:prstClr val="black"/>
                </a:solidFill>
                <a:latin typeface="Times New Roman" charset="0"/>
                <a:ea typeface="Calibri" charset="0"/>
                <a:cs typeface="Times New Roman" charset="0"/>
              </a:rPr>
              <a:t>Общественная </a:t>
            </a:r>
            <a:r>
              <a:rPr lang="ru-RU" sz="1600" dirty="0">
                <a:solidFill>
                  <a:prstClr val="black"/>
                </a:solidFill>
                <a:latin typeface="Times New Roman" charset="0"/>
                <a:ea typeface="Calibri" charset="0"/>
                <a:cs typeface="Times New Roman" charset="0"/>
              </a:rPr>
              <a:t>значимость изучения Холокоста</a:t>
            </a:r>
            <a:endParaRPr lang="ru-RU" sz="1600" dirty="0">
              <a:solidFill>
                <a:prstClr val="black"/>
              </a:solidFill>
              <a:ea typeface="Calibri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99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s://yurga72.ru/i/n/371/193371/tn_193371_72d30be7974d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123" y="1045487"/>
            <a:ext cx="6565637" cy="425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7040" y="146596"/>
            <a:ext cx="110236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Тотальная  война, </a:t>
            </a:r>
            <a:r>
              <a:rPr lang="ru-RU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которую вели государства-агрессоры, принесла неисчислимые беды и страдания народам, была вызовом по </a:t>
            </a:r>
            <a:r>
              <a:rPr lang="ru-RU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отноше­нию </a:t>
            </a:r>
            <a:r>
              <a:rPr lang="ru-RU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ко </a:t>
            </a:r>
            <a:r>
              <a:rPr lang="ru-RU" b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всей человеческой цивилизации</a:t>
            </a:r>
            <a:r>
              <a:rPr lang="ru-RU" b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7040" y="964207"/>
            <a:ext cx="182158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Холокост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15760" y="874207"/>
            <a:ext cx="5364480" cy="641714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В лагерях смерти и гетто на территории Восточной Европы (включая оккупированные области СССР) были </a:t>
            </a:r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уничтожены:</a:t>
            </a: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200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евреев Германии;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65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Австрии;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80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Чехии;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110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Словакии;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83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Франции;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65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Бельгии;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106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Нидерландов;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165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Румынии;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60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Югославии;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67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Греции;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350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тыс. Венгрии. </a:t>
            </a:r>
            <a:endParaRPr lang="ru-RU" sz="1700" dirty="0" smtClean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Подавляющее </a:t>
            </a:r>
            <a:r>
              <a:rPr lang="ru-RU" sz="1700" dirty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число мирных граждан всех этих стран, погибших от рук нацистов и их пособников, составили евреи. Наиболее ощутимые жертвы (свыше 2 млн. человек) понесла еврейская община Польши (помимо этого более 1 млн. бывших польских евреев погибли на территориях, отошедших осенью 1939 г. к Советскому </a:t>
            </a:r>
            <a:r>
              <a:rPr lang="ru-RU" sz="1700" dirty="0" smtClean="0">
                <a:solidFill>
                  <a:srgbClr val="555555"/>
                </a:solidFill>
                <a:latin typeface="Times New Roman" charset="0"/>
                <a:ea typeface="Times New Roman" charset="0"/>
                <a:cs typeface="Times New Roman" charset="0"/>
              </a:rPr>
              <a:t>Союзу и оккупированных фашистскими войсками при нападении на СССР).</a:t>
            </a:r>
            <a:r>
              <a:rPr lang="ru-RU" sz="1600" dirty="0">
                <a:solidFill>
                  <a:prstClr val="black"/>
                </a:solidFill>
              </a:rPr>
              <a:t> Наиболее известная цифра – 6 миллионов жертв Холокоста, проходящая в документах ООН и Нюрнбергского процесса. </a:t>
            </a:r>
            <a:endParaRPr lang="ru-RU" sz="1700" dirty="0">
              <a:solidFill>
                <a:srgbClr val="555555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123" y="4998413"/>
            <a:ext cx="342392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rgbClr val="242F33"/>
                </a:solidFill>
                <a:latin typeface="Times New Roman" pitchFamily="18" charset="0"/>
                <a:cs typeface="Times New Roman" pitchFamily="18" charset="0"/>
              </a:rPr>
              <a:t>Я видел сам... Но нет, не верю,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242F33"/>
                </a:solidFill>
                <a:latin typeface="Times New Roman" pitchFamily="18" charset="0"/>
                <a:cs typeface="Times New Roman" pitchFamily="18" charset="0"/>
              </a:rPr>
              <a:t>Не верю собственным глазам,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242F33"/>
                </a:solidFill>
                <a:latin typeface="Times New Roman" pitchFamily="18" charset="0"/>
                <a:cs typeface="Times New Roman" pitchFamily="18" charset="0"/>
              </a:rPr>
              <a:t>Чтоб то, что я увидел сам,</a:t>
            </a: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rgbClr val="242F33"/>
                </a:solidFill>
                <a:latin typeface="Times New Roman" pitchFamily="18" charset="0"/>
                <a:cs typeface="Times New Roman" pitchFamily="18" charset="0"/>
              </a:rPr>
              <a:t>Свершили люди, а не звери!</a:t>
            </a:r>
            <a:endParaRPr lang="ru-RU" sz="1600" b="1" i="1" dirty="0" smtClean="0">
              <a:solidFill>
                <a:prstClr val="black"/>
              </a:solidFill>
              <a:latin typeface="Times New Roman" pitchFamily="18" charset="0"/>
              <a:ea typeface="Times New Roman" charset="0"/>
              <a:cs typeface="Times New Roman" pitchFamily="18" charset="0"/>
            </a:endParaRPr>
          </a:p>
          <a:p>
            <a:pPr algn="r"/>
            <a:r>
              <a:rPr lang="ru-RU" sz="1400" b="1" i="1" dirty="0" smtClean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Иосиф </a:t>
            </a:r>
            <a:r>
              <a:rPr lang="ru-RU" sz="1400" b="1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Уткин</a:t>
            </a:r>
            <a:r>
              <a:rPr lang="ru-RU" sz="1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  <a:t>.</a:t>
            </a:r>
            <a:br>
              <a:rPr lang="ru-RU" sz="1400" i="1" dirty="0">
                <a:solidFill>
                  <a:prstClr val="black"/>
                </a:solidFill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ru-RU" sz="1400" i="1" dirty="0">
                <a:solidFill>
                  <a:srgbClr val="242F33"/>
                </a:solidFill>
                <a:latin typeface="Times New Roman" charset="0"/>
                <a:ea typeface="Times New Roman" charset="0"/>
                <a:cs typeface="Times New Roman" charset="0"/>
              </a:rPr>
              <a:t>«Литература и искусство</a:t>
            </a:r>
            <a:r>
              <a:rPr lang="ru-RU" sz="1400" i="1" dirty="0" smtClean="0">
                <a:solidFill>
                  <a:srgbClr val="242F33"/>
                </a:solidFill>
                <a:latin typeface="Times New Roman" charset="0"/>
                <a:ea typeface="Times New Roman" charset="0"/>
                <a:cs typeface="Times New Roman" charset="0"/>
              </a:rPr>
              <a:t>» </a:t>
            </a:r>
          </a:p>
          <a:p>
            <a:pPr algn="r"/>
            <a:r>
              <a:rPr lang="ru-RU" sz="1400" i="1" dirty="0" smtClean="0">
                <a:solidFill>
                  <a:srgbClr val="242F33"/>
                </a:solidFill>
                <a:latin typeface="Times New Roman" charset="0"/>
                <a:ea typeface="Times New Roman" charset="0"/>
                <a:cs typeface="Times New Roman" charset="0"/>
              </a:rPr>
              <a:t>18 </a:t>
            </a:r>
            <a:r>
              <a:rPr lang="ru-RU" sz="1400" i="1" dirty="0">
                <a:solidFill>
                  <a:srgbClr val="242F33"/>
                </a:solidFill>
                <a:latin typeface="Times New Roman" charset="0"/>
                <a:ea typeface="Times New Roman" charset="0"/>
                <a:cs typeface="Times New Roman" charset="0"/>
              </a:rPr>
              <a:t>апреля 1942 </a:t>
            </a:r>
            <a:r>
              <a:rPr lang="ru-RU" sz="1400" i="1" dirty="0" smtClean="0">
                <a:solidFill>
                  <a:srgbClr val="242F33"/>
                </a:solidFill>
                <a:latin typeface="Times New Roman" charset="0"/>
                <a:ea typeface="Times New Roman" charset="0"/>
                <a:cs typeface="Times New Roman" charset="0"/>
              </a:rPr>
              <a:t>года</a:t>
            </a:r>
            <a:endParaRPr lang="ru-RU" sz="1400" i="1" dirty="0">
              <a:solidFill>
                <a:prstClr val="black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921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238" y="226072"/>
            <a:ext cx="4471262" cy="39703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Последняя довоенная перепись населения, состоявшаяся в 1939 году, показала, что в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Советском Союзе проживало около 3,020,000 евреев. Из них на Украине – 1,532,776 евреев, а в Белоруссии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 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– 375,092. 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 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1939 году уже проживало 956,600 евреев; из них, в Москве – 250,000 евреев и Ленинграде – 201,500. </a:t>
            </a: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СССР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евреи - равноправные граждане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советского государства. Многие евреи сделали карьеру на административной службе и в армии, в сферах образования и медицины, науки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культуры.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solidFill>
                  <a:srgbClr val="007DA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Антисемитизм</a:t>
            </a:r>
            <a:r>
              <a:rPr lang="ru-RU" dirty="0">
                <a:solidFill>
                  <a:srgbClr val="007DAE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 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преследовался по закону.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1117" y="4391970"/>
            <a:ext cx="4525505" cy="2308324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Вследствие стремительного наступления германских армий в период с 22 июня по 5 июля 1941 года эвакуация населения не была организована, и уйти от наступающих немцев сумело не более 10-12% еврейского населения западных областей. Всего под оккупацией оказалось 2700000 евреев СССР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75200" y="226072"/>
            <a:ext cx="7183120" cy="83099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Численность советских евреев, оказавшихся на территории оккупированной немцами, составила 2,75—2,90 млн человек, большинство из них погибли</a:t>
            </a:r>
            <a:r>
              <a:rPr lang="ru-RU" sz="1600" dirty="0" smtClean="0">
                <a:solidFill>
                  <a:srgbClr val="20212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  <a:hlinkClick r:id="rId4"/>
              </a:rPr>
              <a:t>https://ru.wikipedia.org/wiki/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Холокост_на_территории  СССР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9" y="1246212"/>
            <a:ext cx="7303405" cy="1588428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8" y="3137534"/>
            <a:ext cx="7191008" cy="1586866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198" y="4990053"/>
            <a:ext cx="7191008" cy="156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203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760" y="797142"/>
            <a:ext cx="6024880" cy="34163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0" i="0" dirty="0" smtClean="0">
                <a:solidFill>
                  <a:srgbClr val="333333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	В международное право понятие «геноцид» включается в 1948 г., когда резолюцией 260 (III) Генеральной Ассамблеи ООН была принята «Конвенция о предупреждении преступления геноцида и наказании за него». 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ru-RU" b="0" i="0" dirty="0" smtClean="0">
                <a:solidFill>
                  <a:srgbClr val="333333"/>
                </a:solidFill>
                <a:effectLst/>
                <a:latin typeface="Times New Roman" charset="0"/>
                <a:ea typeface="Times New Roman" charset="0"/>
                <a:cs typeface="Times New Roman" charset="0"/>
              </a:rPr>
              <a:t>В Конвенции перечислены методы геноцида: убийство, причинение серьезных телесных повреждений или умственного расстройства, предумышленное создание таких жизненных условий, которые рассчитаны на полное или частичное физическое уничтожение, меры, рассчитанные на предотвращение деторождения, насильственная передача детей.</a:t>
            </a:r>
            <a:endParaRPr lang="ru-RU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58800" y="131087"/>
            <a:ext cx="16459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smtClean="0">
                <a:latin typeface="Times New Roman" charset="0"/>
                <a:ea typeface="Times New Roman" charset="0"/>
                <a:cs typeface="Times New Roman" charset="0"/>
              </a:rPr>
              <a:t>Геноцид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228080" y="131087"/>
            <a:ext cx="583184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NotoSans" charset="0"/>
              </a:rPr>
              <a:t>В </a:t>
            </a:r>
            <a:r>
              <a:rPr lang="ru-RU" dirty="0" smtClean="0">
                <a:solidFill>
                  <a:srgbClr val="000000"/>
                </a:solidFill>
                <a:latin typeface="NotoSans" charset="0"/>
              </a:rPr>
              <a:t>октябре 2020 года в </a:t>
            </a:r>
            <a:r>
              <a:rPr lang="ru-RU" dirty="0" err="1" smtClean="0">
                <a:solidFill>
                  <a:srgbClr val="000000"/>
                </a:solidFill>
                <a:latin typeface="NotoSans" charset="0"/>
              </a:rPr>
              <a:t>Солецком</a:t>
            </a:r>
            <a:r>
              <a:rPr lang="ru-RU" dirty="0" smtClean="0">
                <a:solidFill>
                  <a:srgbClr val="000000"/>
                </a:solidFill>
                <a:latin typeface="NotoSans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NotoSans" charset="0"/>
              </a:rPr>
              <a:t>районном суде Новгородской области, где рассматривается дело о массовых расстрелах советских граждан у деревни Жестяная Горка в годы Великой Отечественной войны, эти действия впервые признаны </a:t>
            </a:r>
            <a:r>
              <a:rPr lang="ru-RU" u="sng" dirty="0">
                <a:solidFill>
                  <a:srgbClr val="1F77BB"/>
                </a:solidFill>
                <a:latin typeface="NotoSans" charset="0"/>
                <a:hlinkClick r:id="rId2"/>
              </a:rPr>
              <a:t>геноцидом</a:t>
            </a:r>
            <a:r>
              <a:rPr lang="ru-RU" dirty="0">
                <a:solidFill>
                  <a:srgbClr val="000000"/>
                </a:solidFill>
                <a:latin typeface="NotoSans" charset="0"/>
              </a:rPr>
              <a:t>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228080" y="1766638"/>
            <a:ext cx="5669280" cy="14773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rgbClr val="202736"/>
                </a:solidFill>
                <a:latin typeface="pr" charset="0"/>
              </a:rPr>
              <a:t>у Жестяной Горки в 1942-1943 годах были расстреляны около 2 600 советских военнопленных и жителей новгородских деревень. В 2020 году там провели эксгумацию и нашли останки 520 человек, в том числе 200 детей. Раскопки будут продолжены.</a:t>
            </a:r>
            <a:endParaRPr lang="ru-RU" dirty="0"/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60" y="4349795"/>
            <a:ext cx="5724642" cy="1261251"/>
          </a:xfrm>
          <a:prstGeom prst="rect">
            <a:avLst/>
          </a:prstGeom>
        </p:spPr>
      </p:pic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24575" y="3496217"/>
            <a:ext cx="6038850" cy="1434489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51681" y="4725113"/>
            <a:ext cx="7623810" cy="205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983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78000" y="238125"/>
            <a:ext cx="9237133" cy="566409"/>
          </a:xfrm>
          <a:ln w="190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2000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Сохранение исторической памяти о </a:t>
            </a:r>
            <a:r>
              <a:rPr lang="ru-RU" sz="2000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жертвах  </a:t>
            </a:r>
            <a:r>
              <a:rPr lang="ru-RU" sz="2000" b="1" spc="50" dirty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военных преступлений </a:t>
            </a:r>
            <a:r>
              <a:rPr lang="ru-RU" sz="2000" b="1" spc="50" dirty="0" smtClean="0">
                <a:ln w="11430"/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нацизма</a:t>
            </a:r>
            <a:endParaRPr lang="ru-RU" sz="2000" b="1" spc="50" dirty="0">
              <a:ln w="11430"/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08199" y="1110934"/>
            <a:ext cx="711533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архивный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Преступления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нацистов и 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пособников против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мирного населения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годы Великой Отечественной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войны 1941–1945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040467" y="2340663"/>
            <a:ext cx="71830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dirty="0"/>
              <a:t>http://victims.rusarchives.ru/prestupleniya-protiv-chelovechnosti/atd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17" y="2944799"/>
            <a:ext cx="11315700" cy="3657600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200" y="131756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59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86420" y="39915"/>
            <a:ext cx="2700767" cy="12003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sz="120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Планируемые результаты освоения учебного предмета «Обществознание»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38660" y="259977"/>
            <a:ext cx="5747307" cy="59708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российской гражданской идентичности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(патриотизм, уважение к Отечеству, к прошлому и настоящему многонационального народа России, чувство ответственности и долга перед Родиной, идентификация себя в качестве гражданина России, субъективная значимость использования русского языка и языков народов России, осознание и ощущение личностной сопричастности судьбе российского народа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этнической принадлежности, знание истории, языка, культуры своего народа,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своего края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основ культурного наследия народов России и человечества (идентичность человека с российской многонациональной культурой, сопричастность истории народов и государств, находившихся на территории современной России);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Интериоризация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гуманистических, демократических и традиционных ценностей многонационального российского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Осознанное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уважительное и доброжелательное отношение к истории, культуре, религии, традициям, языкам, ценностям народов России и народов мира.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4486550" y="721642"/>
            <a:ext cx="1092983" cy="45719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4733" y="1507067"/>
            <a:ext cx="5215467" cy="4524315"/>
          </a:xfrm>
          <a:prstGeom prst="rect">
            <a:avLst/>
          </a:prstGeom>
          <a:ln w="38100"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Гражданственность, гражданская позиция активного и ответственного члена российского общества, осознающего свои конституционные права и обязанности, уважающего закон и правопорядок, осознанно принимающего традиционные национальные и общечеловеческие гуманистические и демократические ценности, готового к участию в общественной жизни;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Признание не отчуждаемости основных прав и свобод человека, которые принадлежат каждому от рождения, готовность к осуществлению собственных прав и свобод без нарушения прав и свобод других лиц, готовность отстаивать собственные права и свободы человека и гражданина согласно общепризнанным принципам и нормам международного права и в соответствии с Конституцией Российской Федерации, правовая и политическая грамотность.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418081" y="1183307"/>
            <a:ext cx="45719" cy="349160"/>
          </a:xfrm>
          <a:prstGeom prst="down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46314" y="336921"/>
            <a:ext cx="1232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  <a:latin typeface="TimesNewRoman"/>
              </a:rPr>
              <a:t>Личностные:</a:t>
            </a:r>
            <a:r>
              <a:rPr lang="ru-RU" sz="1400" dirty="0">
                <a:solidFill>
                  <a:prstClr val="black"/>
                </a:solidFill>
                <a:latin typeface="TimesNewRoman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787790" y="1191298"/>
            <a:ext cx="12261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/>
            <a:r>
              <a:rPr lang="ru-RU" sz="1200" b="1" dirty="0">
                <a:solidFill>
                  <a:prstClr val="black"/>
                </a:solidFill>
                <a:latin typeface="TimesNewRoman"/>
              </a:rPr>
              <a:t>Личностные:</a:t>
            </a:r>
            <a:r>
              <a:rPr lang="ru-RU" sz="1200" dirty="0">
                <a:solidFill>
                  <a:prstClr val="black"/>
                </a:solidFill>
                <a:latin typeface="TimesNewRoman"/>
              </a:rPr>
              <a:t> </a:t>
            </a:r>
          </a:p>
        </p:txBody>
      </p:sp>
      <p:pic>
        <p:nvPicPr>
          <p:cNvPr id="10" name="Рисунок 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190" y="318965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84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813" y="95576"/>
            <a:ext cx="1452880" cy="11012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755816" y="119232"/>
            <a:ext cx="654486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Нам нужны школы, которые не просто учат, что чрезвычайно важно, это самое главное, но и школы, которые воспитывают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личность»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08329" y="1402437"/>
            <a:ext cx="9149138" cy="490522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98767" y="1402438"/>
            <a:ext cx="85605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В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 «СТОЛКНОВЕНИЯ ЦИВИЛИЗАЦИЙ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just"/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Россия сегодня -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великая страна,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сохранившая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после многочисленных испытаний последних десятилетий свой цивилизационный код. Это страна,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победившая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во Второй мировой войне и ставшая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страной - освободительницей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для многих</a:t>
            </a:r>
          </a:p>
          <a:p>
            <a:pPr algn="just"/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европейских государств и народов, сохраняющая память об этих событиях и </a:t>
            </a:r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испытывающая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гордость за тех, кто остается с нами в «Бессмертном полку». </a:t>
            </a:r>
            <a:endParaRPr lang="ru-RU" dirty="0" smtClean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/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algn="just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Историческая память (как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элемент цивилизационного кода)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 совокупность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передаваемых из поколения в поколение исторических сообщений, мифов, субъективно преломленных рефлексий о событиях прошлого,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ценностных ориентаций и действий.</a:t>
            </a:r>
          </a:p>
          <a:p>
            <a:pPr algn="just"/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Историческая память выступает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качестве фактора, обеспечивающего идентификацию политических, этнических, национальных, конфессиональных и статусных групп, формирующегося у них чувства общности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достоинства, какой-то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мере восстанавливает необходимую для социума связь с прошлым, которую обеспечивала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 defTabSz="457200"/>
            <a:endParaRPr lang="ru-RU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752" y="119232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16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076440" y="373485"/>
            <a:ext cx="5115560" cy="203132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defTabSz="457200"/>
            <a:r>
              <a:rPr lang="ru-RU" dirty="0" smtClean="0">
                <a:solidFill>
                  <a:prstClr val="black"/>
                </a:solidFill>
                <a:latin typeface="Times New Roman"/>
                <a:cs typeface="Times New Roman"/>
              </a:rPr>
              <a:t>«Историческая </a:t>
            </a:r>
            <a:r>
              <a:rPr lang="ru-RU" dirty="0">
                <a:solidFill>
                  <a:prstClr val="black"/>
                </a:solidFill>
                <a:latin typeface="Times New Roman"/>
                <a:cs typeface="Times New Roman"/>
              </a:rPr>
              <a:t>память» представляет собой опорные пункты массового знания о прошлом, минимальный набор ключевых образов событий и личностей прошлого в устной, визуальной или текстуальной форме, которые присутствуют в активной памяти (не требуется усилий, чтобы их вспомнить).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9899" y="954358"/>
            <a:ext cx="5291681" cy="290090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</p:pic>
      <p:cxnSp>
        <p:nvCxnSpPr>
          <p:cNvPr id="8" name="Прямая со стрелкой 7"/>
          <p:cNvCxnSpPr>
            <a:stCxn id="3" idx="2"/>
          </p:cNvCxnSpPr>
          <p:nvPr/>
        </p:nvCxnSpPr>
        <p:spPr>
          <a:xfrm>
            <a:off x="9634220" y="2404810"/>
            <a:ext cx="7620" cy="577135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6866467" y="3011817"/>
            <a:ext cx="5333999" cy="686643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ПАМЯТЬ О ВЕЛИКОЙ ОТЕЧЕСТВЕННОЙ ВОЙНЕ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84879" y="4434710"/>
            <a:ext cx="6096000" cy="2031325"/>
          </a:xfrm>
          <a:prstGeom prst="rect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Популярность фильмов о героизме на войне свидетельство того, что в обществе чувствуется большая потребность в консолидации. Общество не может существовать без общей истории, которая формирует идентичность и консолидацию. В обществе существует колоссальный запрос на ценностную идентификацию, патриотизм, историческую память и желание гордиться страной. </a:t>
            </a:r>
            <a:endParaRPr lang="ru-RU" sz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87760"/>
            <a:ext cx="762000" cy="77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9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1990</TotalTime>
  <Words>1607</Words>
  <Application>Microsoft Office PowerPoint</Application>
  <PresentationFormat>Широкоэкранный</PresentationFormat>
  <Paragraphs>106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17</vt:i4>
      </vt:variant>
    </vt:vector>
  </HeadingPairs>
  <TitlesOfParts>
    <vt:vector size="31" baseType="lpstr">
      <vt:lpstr>Arial</vt:lpstr>
      <vt:lpstr>Calibri</vt:lpstr>
      <vt:lpstr>Calibri Light</vt:lpstr>
      <vt:lpstr>Montserrat</vt:lpstr>
      <vt:lpstr>NotoSans</vt:lpstr>
      <vt:lpstr>pr</vt:lpstr>
      <vt:lpstr>Times New Roman</vt:lpstr>
      <vt:lpstr>TimesNewRoman</vt:lpstr>
      <vt:lpstr>Wingdings</vt:lpstr>
      <vt:lpstr>1_Тема Office</vt:lpstr>
      <vt:lpstr>2_Тема Office</vt:lpstr>
      <vt:lpstr>4_Тема Office</vt:lpstr>
      <vt:lpstr>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Сохранение исторической памяти о жертвах  военных преступлений нацизма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Владимировна Суханова</dc:creator>
  <cp:lastModifiedBy>Светлана Юрьевна Белянчева</cp:lastModifiedBy>
  <cp:revision>106</cp:revision>
  <dcterms:created xsi:type="dcterms:W3CDTF">2017-01-30T13:00:35Z</dcterms:created>
  <dcterms:modified xsi:type="dcterms:W3CDTF">2024-01-19T08:00:50Z</dcterms:modified>
</cp:coreProperties>
</file>