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96" r:id="rId2"/>
  </p:sldMasterIdLst>
  <p:sldIdLst>
    <p:sldId id="259" r:id="rId3"/>
    <p:sldId id="288" r:id="rId4"/>
    <p:sldId id="300" r:id="rId5"/>
    <p:sldId id="301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25A4C"/>
    <a:srgbClr val="A52D3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18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11.02.2025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799199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11.02.2025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69956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11.02.2025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532791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757C7-1FB5-8C4E-80A8-C41AF434FC3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11.02.2025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FFB18-42D6-7341-8716-D2FA8AEFEC6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08097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757C7-1FB5-8C4E-80A8-C41AF434FC3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11.02.2025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FFB18-42D6-7341-8716-D2FA8AEFEC6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76613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757C7-1FB5-8C4E-80A8-C41AF434FC3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11.02.2025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FFB18-42D6-7341-8716-D2FA8AEFEC6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2365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757C7-1FB5-8C4E-80A8-C41AF434FC3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11.02.2025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FFB18-42D6-7341-8716-D2FA8AEFEC6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57660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757C7-1FB5-8C4E-80A8-C41AF434FC3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11.02.2025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FFB18-42D6-7341-8716-D2FA8AEFEC6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669890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757C7-1FB5-8C4E-80A8-C41AF434FC3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11.02.2025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FFB18-42D6-7341-8716-D2FA8AEFEC6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221712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757C7-1FB5-8C4E-80A8-C41AF434FC3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11.02.2025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FFB18-42D6-7341-8716-D2FA8AEFEC6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69777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757C7-1FB5-8C4E-80A8-C41AF434FC3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11.02.2025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FFB18-42D6-7341-8716-D2FA8AEFEC6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48930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11.02.2025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1270951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757C7-1FB5-8C4E-80A8-C41AF434FC3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11.02.2025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FFB18-42D6-7341-8716-D2FA8AEFEC6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975970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.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757C7-1FB5-8C4E-80A8-C41AF434FC3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11.02.2025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FFB18-42D6-7341-8716-D2FA8AEFEC6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334564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. загол.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757C7-1FB5-8C4E-80A8-C41AF434FC3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11.02.2025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FFB18-42D6-7341-8716-D2FA8AEFEC6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70009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11.02.2025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881194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11.02.2025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412273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11.02.2025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806736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11.02.2025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660036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11.02.2025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735908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11.02.2025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941454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11.02.2025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12105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11.02.2025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300549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2757C7-1FB5-8C4E-80A8-C41AF434FC3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11.02.2025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3FFB18-42D6-7341-8716-D2FA8AEFEC6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58750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publication.pravo.gov.ru/document/0001202404120003" TargetMode="Externa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768783" y="6140680"/>
            <a:ext cx="9028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626500" y="1629106"/>
            <a:ext cx="6327972" cy="1384995"/>
          </a:xfrm>
          <a:prstGeom prst="rect">
            <a:avLst/>
          </a:prstGeom>
          <a:ln w="19050">
            <a:solidFill>
              <a:schemeClr val="accent2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«Основные направления методической работы по организации преподавания истории и обществознания в 2025 году»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496594" y="4040005"/>
            <a:ext cx="6350000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ru-RU" sz="2400" dirty="0" smtClean="0">
              <a:solidFill>
                <a:prstClr val="black">
                  <a:lumMod val="95000"/>
                  <a:lumOff val="5000"/>
                </a:prst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ru-RU" sz="2400" dirty="0">
              <a:solidFill>
                <a:prstClr val="black">
                  <a:lumMod val="95000"/>
                  <a:lumOff val="5000"/>
                </a:prst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2000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Страхова </a:t>
            </a:r>
            <a:r>
              <a:rPr lang="ru-RU" sz="2000" dirty="0">
                <a:solidFill>
                  <a:prstClr val="black">
                    <a:lumMod val="95000"/>
                    <a:lumOff val="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Н.В., </a:t>
            </a:r>
            <a:r>
              <a:rPr lang="ru-RU" sz="2000" dirty="0" err="1">
                <a:solidFill>
                  <a:prstClr val="black">
                    <a:lumMod val="95000"/>
                    <a:lumOff val="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к.и.н</a:t>
            </a:r>
            <a:r>
              <a:rPr lang="ru-RU" sz="2000" dirty="0">
                <a:solidFill>
                  <a:prstClr val="black">
                    <a:lumMod val="95000"/>
                    <a:lumOff val="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., доцент </a:t>
            </a:r>
            <a:r>
              <a:rPr lang="ru-RU" sz="2000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КОО </a:t>
            </a:r>
            <a:r>
              <a:rPr lang="ru-RU" sz="2000" dirty="0">
                <a:solidFill>
                  <a:prstClr val="black">
                    <a:lumMod val="95000"/>
                    <a:lumOff val="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ГАУ ДПО ЯО ИРО</a:t>
            </a:r>
          </a:p>
        </p:txBody>
      </p:sp>
      <p:pic>
        <p:nvPicPr>
          <p:cNvPr id="8" name="Рисунок 7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134" y="296227"/>
            <a:ext cx="762000" cy="7791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9862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470588" y="763583"/>
            <a:ext cx="694044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80-летие Победы в Великой Отечественной войне</a:t>
            </a:r>
            <a:endParaRPr lang="ru-RU" sz="2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960157" y="270050"/>
            <a:ext cx="5779242" cy="373576"/>
          </a:xfrm>
          <a:prstGeom prst="rect">
            <a:avLst/>
          </a:prstGeom>
          <a:ln w="38100">
            <a:solidFill>
              <a:srgbClr val="B25A4C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fontAlgn="t"/>
            <a:r>
              <a:rPr lang="ru-RU" b="1" dirty="0">
                <a:solidFill>
                  <a:srgbClr val="C00000"/>
                </a:solidFill>
                <a:latin typeface="Roboto Slab"/>
              </a:rPr>
              <a:t>ПАМЯТНЫЕ ДАТЫ </a:t>
            </a:r>
            <a:r>
              <a:rPr lang="ru-RU" b="1" dirty="0" smtClean="0">
                <a:solidFill>
                  <a:srgbClr val="C00000"/>
                </a:solidFill>
                <a:latin typeface="Roboto Slab"/>
              </a:rPr>
              <a:t>ИСТОРИИ </a:t>
            </a:r>
            <a:r>
              <a:rPr lang="ru-RU" b="1" dirty="0">
                <a:solidFill>
                  <a:srgbClr val="C00000"/>
                </a:solidFill>
                <a:latin typeface="Roboto Slab"/>
              </a:rPr>
              <a:t>РОССИИ</a:t>
            </a:r>
            <a:endParaRPr lang="ru-RU" dirty="0">
              <a:solidFill>
                <a:srgbClr val="C00000"/>
              </a:solidFill>
              <a:latin typeface="Montserrat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77627" y="1428915"/>
            <a:ext cx="934090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smtClean="0">
                <a:solidFill>
                  <a:srgbClr val="46445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Интернет-марафона </a:t>
            </a:r>
            <a:r>
              <a:rPr lang="ru-RU" b="1" dirty="0">
                <a:solidFill>
                  <a:srgbClr val="46445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«В тылу войны нелегким было детство», </a:t>
            </a:r>
            <a:r>
              <a:rPr lang="ru-RU" dirty="0">
                <a:solidFill>
                  <a:srgbClr val="46445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приуроченного к празднованию </a:t>
            </a:r>
            <a:r>
              <a:rPr lang="ru-RU" b="1" dirty="0">
                <a:solidFill>
                  <a:srgbClr val="46445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80-летия Победы советского народа в Великой Отечественной </a:t>
            </a:r>
            <a:r>
              <a:rPr lang="ru-RU" b="1" dirty="0" smtClean="0">
                <a:solidFill>
                  <a:srgbClr val="46445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войне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/>
          <a:srcRect l="36505" t="23245" r="27124" b="36991"/>
          <a:stretch/>
        </p:blipFill>
        <p:spPr>
          <a:xfrm>
            <a:off x="377627" y="2484253"/>
            <a:ext cx="5816086" cy="35766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7994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960157" y="270050"/>
            <a:ext cx="4816289" cy="369221"/>
          </a:xfrm>
          <a:prstGeom prst="rect">
            <a:avLst/>
          </a:prstGeom>
          <a:ln w="38100">
            <a:solidFill>
              <a:srgbClr val="B25A4C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fontAlgn="t"/>
            <a:r>
              <a:rPr lang="ru-RU" b="1" dirty="0" smtClean="0">
                <a:solidFill>
                  <a:srgbClr val="C00000"/>
                </a:solidFill>
                <a:latin typeface="Roboto Slab"/>
              </a:rPr>
              <a:t>ОБНОВЛЕНИЕ РАБОЧИХ ПРОГРАММ</a:t>
            </a:r>
            <a:endParaRPr lang="ru-RU" dirty="0">
              <a:solidFill>
                <a:srgbClr val="C00000"/>
              </a:solidFill>
              <a:latin typeface="Montserrat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45062" y="826894"/>
            <a:ext cx="10738131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600" dirty="0" smtClean="0">
              <a:solidFill>
                <a:srgbClr val="2C2D2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dirty="0" smtClean="0">
                <a:solidFill>
                  <a:srgbClr val="2C2D2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1600" dirty="0">
                <a:solidFill>
                  <a:srgbClr val="2C2D2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2025/2026 учебного года начнется второй этап обновления ФОП ООО и СОО. Они будут актуальны только для тех учеников, которых приняли на обучение по ООП ООО и СОО с нового учебного года (п. 2 приказ </a:t>
            </a:r>
            <a:r>
              <a:rPr lang="ru-RU" sz="1600" dirty="0" err="1">
                <a:solidFill>
                  <a:srgbClr val="2C2D2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Минпросвещения</a:t>
            </a:r>
            <a:r>
              <a:rPr lang="ru-RU" sz="1600" dirty="0">
                <a:solidFill>
                  <a:srgbClr val="2C2D2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от 19.03.2024 № 171).  </a:t>
            </a:r>
            <a:r>
              <a:rPr lang="ru-RU" sz="16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http://</a:t>
            </a:r>
            <a:r>
              <a:rPr lang="ru-RU" sz="1600" u="sng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publication.pravo.gov.ru/document/0001202404120003</a:t>
            </a: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dirty="0" smtClean="0">
                <a:solidFill>
                  <a:srgbClr val="2C2D2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Изменения </a:t>
            </a:r>
            <a:r>
              <a:rPr lang="ru-RU" sz="1600" dirty="0">
                <a:solidFill>
                  <a:srgbClr val="2C2D2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актуальны для детей которые придут в 5 и 10 классы (для них новый учебный план на уровень</a:t>
            </a:r>
            <a:r>
              <a:rPr lang="ru-RU" sz="1600" dirty="0" smtClean="0">
                <a:solidFill>
                  <a:srgbClr val="2C2D2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 smtClean="0">
                <a:solidFill>
                  <a:srgbClr val="2C2D2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ФОП </a:t>
            </a:r>
            <a:r>
              <a:rPr lang="ru-RU" sz="1600" dirty="0">
                <a:solidFill>
                  <a:srgbClr val="2C2D2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ООО </a:t>
            </a:r>
            <a:r>
              <a:rPr lang="ru-RU" sz="1600" dirty="0" smtClean="0">
                <a:solidFill>
                  <a:srgbClr val="2C2D2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корректируют рабочую </a:t>
            </a:r>
            <a:r>
              <a:rPr lang="ru-RU" sz="1600" dirty="0">
                <a:solidFill>
                  <a:srgbClr val="2C2D2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программу по истории. В 5–8-х классах будет по три урока истории в неделю, а в 9-х – два. </a:t>
            </a:r>
            <a:endParaRPr lang="ru-RU" sz="1600" dirty="0" smtClean="0">
              <a:solidFill>
                <a:srgbClr val="2C2D2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dirty="0" smtClean="0">
                <a:solidFill>
                  <a:srgbClr val="2C2D2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Отменен модуль «Введение </a:t>
            </a:r>
            <a:r>
              <a:rPr lang="ru-RU" sz="1600" dirty="0">
                <a:solidFill>
                  <a:srgbClr val="2C2D2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новейшую историю России</a:t>
            </a:r>
            <a:r>
              <a:rPr lang="ru-RU" sz="1600" dirty="0" smtClean="0">
                <a:solidFill>
                  <a:srgbClr val="2C2D2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», оставлено изучение </a:t>
            </a:r>
            <a:r>
              <a:rPr lang="ru-RU" sz="1600" dirty="0">
                <a:solidFill>
                  <a:srgbClr val="2C2D2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истории нашего края.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 smtClean="0">
                <a:solidFill>
                  <a:srgbClr val="2C2D2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Удаляют </a:t>
            </a:r>
            <a:r>
              <a:rPr lang="ru-RU" sz="1600" dirty="0">
                <a:solidFill>
                  <a:srgbClr val="2C2D2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рабочую программу по </a:t>
            </a:r>
            <a:r>
              <a:rPr lang="ru-RU" sz="1600" dirty="0" smtClean="0">
                <a:solidFill>
                  <a:srgbClr val="2C2D2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ОДНКНР?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Меняют</a:t>
            </a:r>
            <a:r>
              <a:rPr lang="ru-RU" sz="1600" dirty="0" smtClean="0">
                <a:solidFill>
                  <a:srgbClr val="2C2D2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solidFill>
                  <a:srgbClr val="2C2D2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рабочую программу по </a:t>
            </a:r>
            <a:r>
              <a:rPr lang="ru-RU" sz="1600" dirty="0" smtClean="0">
                <a:solidFill>
                  <a:srgbClr val="2C2D2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обществознанию: только в 9-м классе по </a:t>
            </a:r>
            <a:r>
              <a:rPr lang="ru-RU" sz="1600" dirty="0">
                <a:solidFill>
                  <a:srgbClr val="2C2D2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часу в неделю при 34 учебных неделях.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 smtClean="0">
                <a:solidFill>
                  <a:srgbClr val="2C2D2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Скорректировали </a:t>
            </a:r>
            <a:r>
              <a:rPr lang="ru-RU" sz="1600" dirty="0">
                <a:solidFill>
                  <a:srgbClr val="2C2D2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федеральные учебные планы – удалили ОДНКНР и перераспределили часы между историей и обществознанием. </a:t>
            </a:r>
            <a:endParaRPr lang="ru-RU" sz="1600" dirty="0" smtClean="0">
              <a:solidFill>
                <a:srgbClr val="2C2D2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dirty="0" smtClean="0">
                <a:solidFill>
                  <a:srgbClr val="2C2D2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600" dirty="0">
                <a:solidFill>
                  <a:srgbClr val="2C2D2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ФОП СОО обновили рабочую программу по истории базового уровня. Скорректировали изучаемые темы, убрали предметные результаты освоения базовых учебных курсов «История России» и «Всеобщая история».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 smtClean="0">
                <a:solidFill>
                  <a:srgbClr val="2C2D2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Заменили </a:t>
            </a:r>
            <a:r>
              <a:rPr lang="ru-RU" sz="1600" dirty="0">
                <a:solidFill>
                  <a:srgbClr val="2C2D2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рабочую программу по обществознанию базового уровня – сократили количество часов. Теперь их стало 119 вместо 136. В 10-м классе будет по два урока в неделю, в 11-м – 1,5 часа в неделю при 34 учебных неделях. Также скорректировали изучаемые темы, в том числе убрали те, которые перенесли на уровень ООО.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 smtClean="0">
                <a:solidFill>
                  <a:srgbClr val="2C2D2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</a:t>
            </a:r>
            <a:r>
              <a:rPr lang="ru-RU" sz="1600" dirty="0">
                <a:solidFill>
                  <a:srgbClr val="2C2D2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Министерства просвещения Российской Федерации от 19.03.2024 № 171 ∙ Официальное опубликование правовых актов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http://publication.pravo.gov.ru/document/0001202404120003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7752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445062" y="826894"/>
            <a:ext cx="1073813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>
                <a:solidFill>
                  <a:srgbClr val="2C2D2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Контакты </a:t>
            </a:r>
            <a:r>
              <a:rPr lang="ru-RU" sz="1600" smtClean="0">
                <a:solidFill>
                  <a:srgbClr val="2C2D2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обращения: Кушкова </a:t>
            </a:r>
            <a:r>
              <a:rPr lang="ru-RU" sz="1600" dirty="0" smtClean="0">
                <a:solidFill>
                  <a:srgbClr val="2C2D2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Анастасия Викторовна. Методист. 23-06-34  </a:t>
            </a:r>
            <a:r>
              <a:rPr lang="en-US" sz="1600" dirty="0" err="1" smtClean="0">
                <a:solidFill>
                  <a:srgbClr val="2C2D2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kushkova@iro</a:t>
            </a:r>
            <a:r>
              <a:rPr lang="ru-RU" sz="1600" dirty="0" smtClean="0">
                <a:solidFill>
                  <a:srgbClr val="2C2D2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1600" dirty="0" err="1" smtClean="0">
                <a:solidFill>
                  <a:srgbClr val="2C2D2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yar</a:t>
            </a:r>
            <a:r>
              <a:rPr lang="ru-RU" sz="1600" dirty="0" smtClean="0">
                <a:solidFill>
                  <a:srgbClr val="2C2D2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1600" dirty="0" err="1" smtClean="0">
                <a:solidFill>
                  <a:srgbClr val="2C2D2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ru</a:t>
            </a:r>
            <a:endParaRPr lang="ru-RU" sz="1600" dirty="0" smtClean="0">
              <a:solidFill>
                <a:srgbClr val="2C2D2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5833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2104</TotalTime>
  <Words>344</Words>
  <Application>Microsoft Office PowerPoint</Application>
  <PresentationFormat>Широкоэкранный</PresentationFormat>
  <Paragraphs>15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4</vt:i4>
      </vt:variant>
    </vt:vector>
  </HeadingPairs>
  <TitlesOfParts>
    <vt:vector size="12" baseType="lpstr">
      <vt:lpstr>Arial</vt:lpstr>
      <vt:lpstr>Calibri</vt:lpstr>
      <vt:lpstr>Calibri Light</vt:lpstr>
      <vt:lpstr>Montserrat</vt:lpstr>
      <vt:lpstr>Roboto Slab</vt:lpstr>
      <vt:lpstr>Times New Roman</vt:lpstr>
      <vt:lpstr>2_Тема Office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Юлия Владимировна Суханова</dc:creator>
  <cp:lastModifiedBy>Анастасия Викторовна Кушкова</cp:lastModifiedBy>
  <cp:revision>113</cp:revision>
  <dcterms:created xsi:type="dcterms:W3CDTF">2017-01-30T13:00:35Z</dcterms:created>
  <dcterms:modified xsi:type="dcterms:W3CDTF">2025-02-11T10:35:17Z</dcterms:modified>
</cp:coreProperties>
</file>