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1"/>
  </p:notesMasterIdLst>
  <p:sldIdLst>
    <p:sldId id="256" r:id="rId3"/>
    <p:sldId id="257" r:id="rId4"/>
    <p:sldId id="272" r:id="rId5"/>
    <p:sldId id="274" r:id="rId6"/>
    <p:sldId id="282" r:id="rId7"/>
    <p:sldId id="260" r:id="rId8"/>
    <p:sldId id="261" r:id="rId9"/>
    <p:sldId id="275" r:id="rId10"/>
    <p:sldId id="276" r:id="rId11"/>
    <p:sldId id="258" r:id="rId12"/>
    <p:sldId id="277" r:id="rId13"/>
    <p:sldId id="278" r:id="rId14"/>
    <p:sldId id="279" r:id="rId15"/>
    <p:sldId id="262" r:id="rId16"/>
    <p:sldId id="263" r:id="rId17"/>
    <p:sldId id="280" r:id="rId18"/>
    <p:sldId id="281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9" autoAdjust="0"/>
    <p:restoredTop sz="94622" autoAdjust="0"/>
  </p:normalViewPr>
  <p:slideViewPr>
    <p:cSldViewPr>
      <p:cViewPr varScale="1">
        <p:scale>
          <a:sx n="103" d="100"/>
          <a:sy n="103" d="100"/>
        </p:scale>
        <p:origin x="1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655B0-D442-46C1-B5FD-99826BDFC9EE}" type="doc">
      <dgm:prSet loTypeId="urn:microsoft.com/office/officeart/2005/8/layout/radial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8108309-8494-4B92-B648-E00BB7651538}">
      <dgm:prSet phldrT="[Текст]" custT="1"/>
      <dgm:spPr/>
      <dgm:t>
        <a:bodyPr/>
        <a:lstStyle/>
        <a:p>
          <a:r>
            <a:rPr lang="ru-RU" sz="2000" dirty="0" smtClean="0"/>
            <a:t>Ранняя помощь детям и семьям</a:t>
          </a:r>
          <a:endParaRPr lang="ru-RU" sz="2000" dirty="0"/>
        </a:p>
      </dgm:t>
    </dgm:pt>
    <dgm:pt modelId="{77F2BAA0-DBAF-440D-9E07-806EE948EC5F}" type="parTrans" cxnId="{08EB142F-E18D-4C68-BEC1-D65449DC6FBA}">
      <dgm:prSet/>
      <dgm:spPr/>
      <dgm:t>
        <a:bodyPr/>
        <a:lstStyle/>
        <a:p>
          <a:endParaRPr lang="ru-RU"/>
        </a:p>
      </dgm:t>
    </dgm:pt>
    <dgm:pt modelId="{7ACBA7C0-D812-49A7-917A-2844521E8806}" type="sibTrans" cxnId="{08EB142F-E18D-4C68-BEC1-D65449DC6FBA}">
      <dgm:prSet/>
      <dgm:spPr/>
      <dgm:t>
        <a:bodyPr/>
        <a:lstStyle/>
        <a:p>
          <a:endParaRPr lang="ru-RU"/>
        </a:p>
      </dgm:t>
    </dgm:pt>
    <dgm:pt modelId="{89C66760-E09E-474B-88DA-C891038CE03B}">
      <dgm:prSet phldrT="[Текст]"/>
      <dgm:spPr/>
      <dgm:t>
        <a:bodyPr/>
        <a:lstStyle/>
        <a:p>
          <a:r>
            <a:rPr lang="ru-RU" dirty="0"/>
            <a:t>здравоохранение</a:t>
          </a:r>
        </a:p>
      </dgm:t>
    </dgm:pt>
    <dgm:pt modelId="{DC66BAF0-C11A-4495-9122-5B30314CEDEC}" type="parTrans" cxnId="{3155936A-D587-42E3-B30A-44A0867CAB2D}">
      <dgm:prSet/>
      <dgm:spPr/>
      <dgm:t>
        <a:bodyPr/>
        <a:lstStyle/>
        <a:p>
          <a:endParaRPr lang="ru-RU"/>
        </a:p>
      </dgm:t>
    </dgm:pt>
    <dgm:pt modelId="{786EDA09-8E2B-4B4C-8E64-1C450DFAF98D}" type="sibTrans" cxnId="{3155936A-D587-42E3-B30A-44A0867CAB2D}">
      <dgm:prSet/>
      <dgm:spPr/>
      <dgm:t>
        <a:bodyPr/>
        <a:lstStyle/>
        <a:p>
          <a:endParaRPr lang="ru-RU"/>
        </a:p>
      </dgm:t>
    </dgm:pt>
    <dgm:pt modelId="{29017E4D-6CE2-44C3-81E6-48D472B6B07C}">
      <dgm:prSet phldrT="[Текст]"/>
      <dgm:spPr/>
      <dgm:t>
        <a:bodyPr/>
        <a:lstStyle/>
        <a:p>
          <a:r>
            <a:rPr lang="ru-RU" dirty="0"/>
            <a:t>образование</a:t>
          </a:r>
        </a:p>
      </dgm:t>
    </dgm:pt>
    <dgm:pt modelId="{00B8EED3-BC01-42D7-9022-182EE8AEE805}" type="parTrans" cxnId="{4214F84C-83A2-4827-A54D-A93288F01EA6}">
      <dgm:prSet/>
      <dgm:spPr/>
      <dgm:t>
        <a:bodyPr/>
        <a:lstStyle/>
        <a:p>
          <a:endParaRPr lang="ru-RU"/>
        </a:p>
      </dgm:t>
    </dgm:pt>
    <dgm:pt modelId="{ED7A5012-1A1C-4A2F-AB9F-A08AAB78ACA8}" type="sibTrans" cxnId="{4214F84C-83A2-4827-A54D-A93288F01EA6}">
      <dgm:prSet/>
      <dgm:spPr/>
      <dgm:t>
        <a:bodyPr/>
        <a:lstStyle/>
        <a:p>
          <a:endParaRPr lang="ru-RU"/>
        </a:p>
      </dgm:t>
    </dgm:pt>
    <dgm:pt modelId="{8388B66A-BA77-44A1-91A4-3B32CC1C3498}">
      <dgm:prSet phldrT="[Текст]"/>
      <dgm:spPr/>
      <dgm:t>
        <a:bodyPr/>
        <a:lstStyle/>
        <a:p>
          <a:r>
            <a:rPr lang="ru-RU" dirty="0"/>
            <a:t>Социальная защита</a:t>
          </a:r>
        </a:p>
      </dgm:t>
    </dgm:pt>
    <dgm:pt modelId="{3E8DDB15-F9BF-4E25-90A5-74DCA4AE9A3D}" type="parTrans" cxnId="{B1DB5091-064A-42EF-910B-B597AE4331A9}">
      <dgm:prSet/>
      <dgm:spPr/>
      <dgm:t>
        <a:bodyPr/>
        <a:lstStyle/>
        <a:p>
          <a:endParaRPr lang="ru-RU"/>
        </a:p>
      </dgm:t>
    </dgm:pt>
    <dgm:pt modelId="{278DC02F-F6D2-4BDE-8C9C-26CFC768E61B}" type="sibTrans" cxnId="{B1DB5091-064A-42EF-910B-B597AE4331A9}">
      <dgm:prSet/>
      <dgm:spPr/>
      <dgm:t>
        <a:bodyPr/>
        <a:lstStyle/>
        <a:p>
          <a:endParaRPr lang="ru-RU"/>
        </a:p>
      </dgm:t>
    </dgm:pt>
    <dgm:pt modelId="{56B531FE-84C2-4915-9EAB-3A0BA945E6C8}">
      <dgm:prSet phldrT="[Текст]"/>
      <dgm:spPr/>
      <dgm:t>
        <a:bodyPr/>
        <a:lstStyle/>
        <a:p>
          <a:endParaRPr lang="ru-RU" dirty="0"/>
        </a:p>
      </dgm:t>
    </dgm:pt>
    <dgm:pt modelId="{D2A1A8EE-AC9A-45A3-9BE0-1A47E5C222D9}" type="parTrans" cxnId="{D1E5B38A-D032-4BF4-968C-FE48055DE32E}">
      <dgm:prSet/>
      <dgm:spPr/>
      <dgm:t>
        <a:bodyPr/>
        <a:lstStyle/>
        <a:p>
          <a:endParaRPr lang="ru-RU"/>
        </a:p>
      </dgm:t>
    </dgm:pt>
    <dgm:pt modelId="{1434F5B9-8043-4994-B3D6-374711144AAB}" type="sibTrans" cxnId="{D1E5B38A-D032-4BF4-968C-FE48055DE32E}">
      <dgm:prSet/>
      <dgm:spPr/>
      <dgm:t>
        <a:bodyPr/>
        <a:lstStyle/>
        <a:p>
          <a:endParaRPr lang="ru-RU"/>
        </a:p>
      </dgm:t>
    </dgm:pt>
    <dgm:pt modelId="{0230AB96-B6A8-4937-A364-E4DBC46BCFF5}" type="pres">
      <dgm:prSet presAssocID="{EE1655B0-D442-46C1-B5FD-99826BDFC9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3737E5-A4CA-4517-A056-16D75000AECC}" type="pres">
      <dgm:prSet presAssocID="{EE1655B0-D442-46C1-B5FD-99826BDFC9EE}" presName="radial" presStyleCnt="0">
        <dgm:presLayoutVars>
          <dgm:animLvl val="ctr"/>
        </dgm:presLayoutVars>
      </dgm:prSet>
      <dgm:spPr/>
    </dgm:pt>
    <dgm:pt modelId="{B5C3FF37-BAEC-43D1-A924-65D960BDC9ED}" type="pres">
      <dgm:prSet presAssocID="{E8108309-8494-4B92-B648-E00BB7651538}" presName="centerShape" presStyleLbl="vennNode1" presStyleIdx="0" presStyleCnt="4"/>
      <dgm:spPr/>
      <dgm:t>
        <a:bodyPr/>
        <a:lstStyle/>
        <a:p>
          <a:endParaRPr lang="ru-RU"/>
        </a:p>
      </dgm:t>
    </dgm:pt>
    <dgm:pt modelId="{90E63563-3451-49C1-A4ED-25E4C34A681F}" type="pres">
      <dgm:prSet presAssocID="{89C66760-E09E-474B-88DA-C891038CE03B}" presName="node" presStyleLbl="vennNode1" presStyleIdx="1" presStyleCnt="4" custScaleX="194192" custScaleY="158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818F5-D762-4325-A124-C5BE75A86015}" type="pres">
      <dgm:prSet presAssocID="{29017E4D-6CE2-44C3-81E6-48D472B6B07C}" presName="node" presStyleLbl="vennNode1" presStyleIdx="2" presStyleCnt="4" custScaleX="183454" custScaleY="137409" custRadScaleRad="126363" custRadScaleInc="-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9ACB6-5385-4A63-A8BF-6DC46C7A21B9}" type="pres">
      <dgm:prSet presAssocID="{8388B66A-BA77-44A1-91A4-3B32CC1C3498}" presName="node" presStyleLbl="vennNode1" presStyleIdx="3" presStyleCnt="4" custScaleX="192830" custScaleY="145893" custRadScaleRad="128628" custRadScaleInc="7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4B6D31-785C-47D4-A456-90704A86BE88}" type="presOf" srcId="{29017E4D-6CE2-44C3-81E6-48D472B6B07C}" destId="{EC9818F5-D762-4325-A124-C5BE75A86015}" srcOrd="0" destOrd="0" presId="urn:microsoft.com/office/officeart/2005/8/layout/radial3"/>
    <dgm:cxn modelId="{B1DB5091-064A-42EF-910B-B597AE4331A9}" srcId="{E8108309-8494-4B92-B648-E00BB7651538}" destId="{8388B66A-BA77-44A1-91A4-3B32CC1C3498}" srcOrd="2" destOrd="0" parTransId="{3E8DDB15-F9BF-4E25-90A5-74DCA4AE9A3D}" sibTransId="{278DC02F-F6D2-4BDE-8C9C-26CFC768E61B}"/>
    <dgm:cxn modelId="{95BB3356-73C3-4FE1-8EB8-FCCF083EDCC3}" type="presOf" srcId="{EE1655B0-D442-46C1-B5FD-99826BDFC9EE}" destId="{0230AB96-B6A8-4937-A364-E4DBC46BCFF5}" srcOrd="0" destOrd="0" presId="urn:microsoft.com/office/officeart/2005/8/layout/radial3"/>
    <dgm:cxn modelId="{24FC1795-A419-4817-BBD1-888DA0F8C001}" type="presOf" srcId="{E8108309-8494-4B92-B648-E00BB7651538}" destId="{B5C3FF37-BAEC-43D1-A924-65D960BDC9ED}" srcOrd="0" destOrd="0" presId="urn:microsoft.com/office/officeart/2005/8/layout/radial3"/>
    <dgm:cxn modelId="{08EB142F-E18D-4C68-BEC1-D65449DC6FBA}" srcId="{EE1655B0-D442-46C1-B5FD-99826BDFC9EE}" destId="{E8108309-8494-4B92-B648-E00BB7651538}" srcOrd="0" destOrd="0" parTransId="{77F2BAA0-DBAF-440D-9E07-806EE948EC5F}" sibTransId="{7ACBA7C0-D812-49A7-917A-2844521E8806}"/>
    <dgm:cxn modelId="{3155936A-D587-42E3-B30A-44A0867CAB2D}" srcId="{E8108309-8494-4B92-B648-E00BB7651538}" destId="{89C66760-E09E-474B-88DA-C891038CE03B}" srcOrd="0" destOrd="0" parTransId="{DC66BAF0-C11A-4495-9122-5B30314CEDEC}" sibTransId="{786EDA09-8E2B-4B4C-8E64-1C450DFAF98D}"/>
    <dgm:cxn modelId="{D1E5B38A-D032-4BF4-968C-FE48055DE32E}" srcId="{EE1655B0-D442-46C1-B5FD-99826BDFC9EE}" destId="{56B531FE-84C2-4915-9EAB-3A0BA945E6C8}" srcOrd="1" destOrd="0" parTransId="{D2A1A8EE-AC9A-45A3-9BE0-1A47E5C222D9}" sibTransId="{1434F5B9-8043-4994-B3D6-374711144AAB}"/>
    <dgm:cxn modelId="{4214F84C-83A2-4827-A54D-A93288F01EA6}" srcId="{E8108309-8494-4B92-B648-E00BB7651538}" destId="{29017E4D-6CE2-44C3-81E6-48D472B6B07C}" srcOrd="1" destOrd="0" parTransId="{00B8EED3-BC01-42D7-9022-182EE8AEE805}" sibTransId="{ED7A5012-1A1C-4A2F-AB9F-A08AAB78ACA8}"/>
    <dgm:cxn modelId="{528D1080-2148-4416-8B20-01760C736382}" type="presOf" srcId="{89C66760-E09E-474B-88DA-C891038CE03B}" destId="{90E63563-3451-49C1-A4ED-25E4C34A681F}" srcOrd="0" destOrd="0" presId="urn:microsoft.com/office/officeart/2005/8/layout/radial3"/>
    <dgm:cxn modelId="{7F8E2B28-0ABD-474C-865D-67F35EF88389}" type="presOf" srcId="{8388B66A-BA77-44A1-91A4-3B32CC1C3498}" destId="{B0C9ACB6-5385-4A63-A8BF-6DC46C7A21B9}" srcOrd="0" destOrd="0" presId="urn:microsoft.com/office/officeart/2005/8/layout/radial3"/>
    <dgm:cxn modelId="{9FF2D63C-B7B5-49AF-8AC7-C62DF0BC4E6A}" type="presParOf" srcId="{0230AB96-B6A8-4937-A364-E4DBC46BCFF5}" destId="{593737E5-A4CA-4517-A056-16D75000AECC}" srcOrd="0" destOrd="0" presId="urn:microsoft.com/office/officeart/2005/8/layout/radial3"/>
    <dgm:cxn modelId="{0EC9F835-30E0-4BC3-96F0-9EA0C852418A}" type="presParOf" srcId="{593737E5-A4CA-4517-A056-16D75000AECC}" destId="{B5C3FF37-BAEC-43D1-A924-65D960BDC9ED}" srcOrd="0" destOrd="0" presId="urn:microsoft.com/office/officeart/2005/8/layout/radial3"/>
    <dgm:cxn modelId="{CAE3A374-8F54-40C6-93B8-5C5ED4595C66}" type="presParOf" srcId="{593737E5-A4CA-4517-A056-16D75000AECC}" destId="{90E63563-3451-49C1-A4ED-25E4C34A681F}" srcOrd="1" destOrd="0" presId="urn:microsoft.com/office/officeart/2005/8/layout/radial3"/>
    <dgm:cxn modelId="{BA9C8170-EFE4-49AD-A555-342EAFADF2BF}" type="presParOf" srcId="{593737E5-A4CA-4517-A056-16D75000AECC}" destId="{EC9818F5-D762-4325-A124-C5BE75A86015}" srcOrd="2" destOrd="0" presId="urn:microsoft.com/office/officeart/2005/8/layout/radial3"/>
    <dgm:cxn modelId="{A1087AC3-331E-4268-99FB-E478442B676A}" type="presParOf" srcId="{593737E5-A4CA-4517-A056-16D75000AECC}" destId="{B0C9ACB6-5385-4A63-A8BF-6DC46C7A21B9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375CED-6542-4010-93C5-FBD4B795C15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65CDC64-ABF8-472C-B6D3-2D9FE44815FB}">
      <dgm:prSet phldrT="[Текст]"/>
      <dgm:spPr/>
      <dgm:t>
        <a:bodyPr/>
        <a:lstStyle/>
        <a:p>
          <a:r>
            <a:rPr lang="ru-RU" dirty="0"/>
            <a:t>Выявление детей целевой группы</a:t>
          </a:r>
        </a:p>
      </dgm:t>
    </dgm:pt>
    <dgm:pt modelId="{4100A40A-AC78-4C8A-86E2-E4F238D77AE2}" type="parTrans" cxnId="{3C0FBD01-46A4-4945-B70D-A5268349BB40}">
      <dgm:prSet/>
      <dgm:spPr/>
      <dgm:t>
        <a:bodyPr/>
        <a:lstStyle/>
        <a:p>
          <a:endParaRPr lang="ru-RU"/>
        </a:p>
      </dgm:t>
    </dgm:pt>
    <dgm:pt modelId="{D9400AC8-9319-4D40-B95C-07E23F6AFB5F}" type="sibTrans" cxnId="{3C0FBD01-46A4-4945-B70D-A5268349BB40}">
      <dgm:prSet/>
      <dgm:spPr/>
      <dgm:t>
        <a:bodyPr/>
        <a:lstStyle/>
        <a:p>
          <a:endParaRPr lang="ru-RU"/>
        </a:p>
      </dgm:t>
    </dgm:pt>
    <dgm:pt modelId="{8DFF3B42-95FD-45E9-BB6F-889544C4B2DF}">
      <dgm:prSet phldrT="[Текст]" custT="1"/>
      <dgm:spPr/>
      <dgm:t>
        <a:bodyPr/>
        <a:lstStyle/>
        <a:p>
          <a:r>
            <a:rPr lang="ru-RU" sz="2000" dirty="0"/>
            <a:t>Учреждения здравоохранения </a:t>
          </a:r>
          <a:r>
            <a:rPr lang="ru-RU" sz="2000" dirty="0" smtClean="0"/>
            <a:t>80</a:t>
          </a:r>
          <a:r>
            <a:rPr lang="ru-RU" sz="2000" dirty="0"/>
            <a:t>%</a:t>
          </a:r>
        </a:p>
      </dgm:t>
    </dgm:pt>
    <dgm:pt modelId="{4C5876B0-C79B-4A90-B120-11D817959D55}" type="parTrans" cxnId="{C407FDA8-E904-496C-A4D9-048D4DBE8B57}">
      <dgm:prSet/>
      <dgm:spPr/>
      <dgm:t>
        <a:bodyPr/>
        <a:lstStyle/>
        <a:p>
          <a:endParaRPr lang="ru-RU"/>
        </a:p>
      </dgm:t>
    </dgm:pt>
    <dgm:pt modelId="{FDE532C6-141C-4B65-8FEE-04730EF025E7}" type="sibTrans" cxnId="{C407FDA8-E904-496C-A4D9-048D4DBE8B57}">
      <dgm:prSet/>
      <dgm:spPr/>
      <dgm:t>
        <a:bodyPr/>
        <a:lstStyle/>
        <a:p>
          <a:endParaRPr lang="ru-RU"/>
        </a:p>
      </dgm:t>
    </dgm:pt>
    <dgm:pt modelId="{F57E4636-7324-4198-89A7-685A039716CC}">
      <dgm:prSet phldrT="[Текст]"/>
      <dgm:spPr/>
      <dgm:t>
        <a:bodyPr/>
        <a:lstStyle/>
        <a:p>
          <a:r>
            <a:rPr lang="ru-RU" dirty="0"/>
            <a:t>Оказание услуг ранней помощи</a:t>
          </a:r>
        </a:p>
      </dgm:t>
    </dgm:pt>
    <dgm:pt modelId="{4C91BD0E-37DF-4C50-B6D9-4A6E4CB06F64}" type="parTrans" cxnId="{AFF43803-342E-4C1F-986F-40FE71A9403B}">
      <dgm:prSet/>
      <dgm:spPr/>
      <dgm:t>
        <a:bodyPr/>
        <a:lstStyle/>
        <a:p>
          <a:endParaRPr lang="ru-RU"/>
        </a:p>
      </dgm:t>
    </dgm:pt>
    <dgm:pt modelId="{398CD5AF-5665-4A25-B5C6-057B48980B8F}" type="sibTrans" cxnId="{AFF43803-342E-4C1F-986F-40FE71A9403B}">
      <dgm:prSet/>
      <dgm:spPr/>
      <dgm:t>
        <a:bodyPr/>
        <a:lstStyle/>
        <a:p>
          <a:endParaRPr lang="ru-RU"/>
        </a:p>
      </dgm:t>
    </dgm:pt>
    <dgm:pt modelId="{795E0569-6AD8-4118-8A4B-735C7F03E956}">
      <dgm:prSet phldrT="[Текст]" custT="1"/>
      <dgm:spPr/>
      <dgm:t>
        <a:bodyPr/>
        <a:lstStyle/>
        <a:p>
          <a:r>
            <a:rPr lang="ru-RU" sz="2000" dirty="0"/>
            <a:t>Соответствующее учреждение</a:t>
          </a:r>
        </a:p>
      </dgm:t>
    </dgm:pt>
    <dgm:pt modelId="{BB846557-5DFC-49A4-8FF6-628FE316974F}" type="parTrans" cxnId="{908755C4-1945-4A35-B262-2E5750225D6E}">
      <dgm:prSet/>
      <dgm:spPr/>
      <dgm:t>
        <a:bodyPr/>
        <a:lstStyle/>
        <a:p>
          <a:endParaRPr lang="ru-RU"/>
        </a:p>
      </dgm:t>
    </dgm:pt>
    <dgm:pt modelId="{EFEA8462-7584-48B2-A798-8FD90CAF158F}" type="sibTrans" cxnId="{908755C4-1945-4A35-B262-2E5750225D6E}">
      <dgm:prSet/>
      <dgm:spPr/>
      <dgm:t>
        <a:bodyPr/>
        <a:lstStyle/>
        <a:p>
          <a:endParaRPr lang="ru-RU"/>
        </a:p>
      </dgm:t>
    </dgm:pt>
    <dgm:pt modelId="{1293D7B2-3DC0-4560-AE86-E4EA29E5A492}">
      <dgm:prSet phldrT="[Текст]"/>
      <dgm:spPr/>
      <dgm:t>
        <a:bodyPr/>
        <a:lstStyle/>
        <a:p>
          <a:r>
            <a:rPr lang="ru-RU" dirty="0"/>
            <a:t>Переход из программы ранней помощи</a:t>
          </a:r>
        </a:p>
      </dgm:t>
    </dgm:pt>
    <dgm:pt modelId="{756F30CB-50B6-43A1-97E3-91E59D709EF8}" type="parTrans" cxnId="{AAA42F60-99CA-4687-AE1B-667118AE381E}">
      <dgm:prSet/>
      <dgm:spPr/>
      <dgm:t>
        <a:bodyPr/>
        <a:lstStyle/>
        <a:p>
          <a:endParaRPr lang="ru-RU"/>
        </a:p>
      </dgm:t>
    </dgm:pt>
    <dgm:pt modelId="{54786ED5-B751-44F2-B741-66CFB0D2DB37}" type="sibTrans" cxnId="{AAA42F60-99CA-4687-AE1B-667118AE381E}">
      <dgm:prSet/>
      <dgm:spPr/>
      <dgm:t>
        <a:bodyPr/>
        <a:lstStyle/>
        <a:p>
          <a:endParaRPr lang="ru-RU"/>
        </a:p>
      </dgm:t>
    </dgm:pt>
    <dgm:pt modelId="{BFB4F040-DC29-47E5-A9D0-CD882B418762}">
      <dgm:prSet phldrT="[Текст]" custT="1"/>
      <dgm:spPr/>
      <dgm:t>
        <a:bodyPr/>
        <a:lstStyle/>
        <a:p>
          <a:r>
            <a:rPr lang="ru-RU" sz="2000" dirty="0" smtClean="0"/>
            <a:t>ПМПК</a:t>
          </a:r>
          <a:r>
            <a:rPr lang="ru-RU" sz="2000" dirty="0"/>
            <a:t>, дошкольные учреждения</a:t>
          </a:r>
        </a:p>
      </dgm:t>
    </dgm:pt>
    <dgm:pt modelId="{98E4DC82-1F9D-42E6-97B1-0CA40989F22B}" type="parTrans" cxnId="{BE135494-9F5D-4C55-9AB8-118F04A43AA1}">
      <dgm:prSet/>
      <dgm:spPr/>
      <dgm:t>
        <a:bodyPr/>
        <a:lstStyle/>
        <a:p>
          <a:endParaRPr lang="ru-RU"/>
        </a:p>
      </dgm:t>
    </dgm:pt>
    <dgm:pt modelId="{4624E62D-83B7-4DE7-AF4D-21CDC4EC2C6A}" type="sibTrans" cxnId="{BE135494-9F5D-4C55-9AB8-118F04A43AA1}">
      <dgm:prSet/>
      <dgm:spPr/>
      <dgm:t>
        <a:bodyPr/>
        <a:lstStyle/>
        <a:p>
          <a:endParaRPr lang="ru-RU"/>
        </a:p>
      </dgm:t>
    </dgm:pt>
    <dgm:pt modelId="{A1714D6B-2FCA-4644-94DD-B368AC7C816D}" type="pres">
      <dgm:prSet presAssocID="{AB375CED-6542-4010-93C5-FBD4B795C15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0B6DBB-B822-451B-8F9B-A3DBAEB38060}" type="pres">
      <dgm:prSet presAssocID="{065CDC64-ABF8-472C-B6D3-2D9FE44815FB}" presName="composite" presStyleCnt="0"/>
      <dgm:spPr/>
    </dgm:pt>
    <dgm:pt modelId="{830DE249-28E3-4961-9343-FE848BAB3678}" type="pres">
      <dgm:prSet presAssocID="{065CDC64-ABF8-472C-B6D3-2D9FE44815FB}" presName="bentUpArrow1" presStyleLbl="alignImgPlace1" presStyleIdx="0" presStyleCnt="2"/>
      <dgm:spPr/>
    </dgm:pt>
    <dgm:pt modelId="{3C311325-AE34-45AD-BA4D-31CE1922CD83}" type="pres">
      <dgm:prSet presAssocID="{065CDC64-ABF8-472C-B6D3-2D9FE44815FB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A86D2-3950-4E8F-909C-898A6310C4ED}" type="pres">
      <dgm:prSet presAssocID="{065CDC64-ABF8-472C-B6D3-2D9FE44815FB}" presName="ChildText" presStyleLbl="revTx" presStyleIdx="0" presStyleCnt="3" custScaleX="230726" custLinFactNeighborX="636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48CE0-4D81-4C2B-916B-8031530F5300}" type="pres">
      <dgm:prSet presAssocID="{D9400AC8-9319-4D40-B95C-07E23F6AFB5F}" presName="sibTrans" presStyleCnt="0"/>
      <dgm:spPr/>
    </dgm:pt>
    <dgm:pt modelId="{0EE57059-D3F2-4A6A-BA14-E05C7FC3C667}" type="pres">
      <dgm:prSet presAssocID="{F57E4636-7324-4198-89A7-685A039716CC}" presName="composite" presStyleCnt="0"/>
      <dgm:spPr/>
    </dgm:pt>
    <dgm:pt modelId="{020E0FEF-AAB3-4E2E-85AE-C81CEF174786}" type="pres">
      <dgm:prSet presAssocID="{F57E4636-7324-4198-89A7-685A039716CC}" presName="bentUpArrow1" presStyleLbl="alignImgPlace1" presStyleIdx="1" presStyleCnt="2"/>
      <dgm:spPr/>
    </dgm:pt>
    <dgm:pt modelId="{DB3457A2-50E6-474E-8B60-C0E10F9F13E4}" type="pres">
      <dgm:prSet presAssocID="{F57E4636-7324-4198-89A7-685A039716CC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663AA-9BB0-4C34-9F47-6B6AC2347133}" type="pres">
      <dgm:prSet presAssocID="{F57E4636-7324-4198-89A7-685A039716CC}" presName="ChildText" presStyleLbl="revTx" presStyleIdx="1" presStyleCnt="3" custScaleX="190930" custLinFactNeighborX="47049" custLinFactNeighborY="-1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998A8-0880-42A2-81C4-7F70FE922495}" type="pres">
      <dgm:prSet presAssocID="{398CD5AF-5665-4A25-B5C6-057B48980B8F}" presName="sibTrans" presStyleCnt="0"/>
      <dgm:spPr/>
    </dgm:pt>
    <dgm:pt modelId="{3E79B6BB-0C71-4801-80C4-8E7451E7EE78}" type="pres">
      <dgm:prSet presAssocID="{1293D7B2-3DC0-4560-AE86-E4EA29E5A492}" presName="composite" presStyleCnt="0"/>
      <dgm:spPr/>
    </dgm:pt>
    <dgm:pt modelId="{D8BE06AD-D9BA-41D3-8A94-B84046FA52B5}" type="pres">
      <dgm:prSet presAssocID="{1293D7B2-3DC0-4560-AE86-E4EA29E5A492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6819D-E354-4A67-8D56-1C62977A9386}" type="pres">
      <dgm:prSet presAssocID="{1293D7B2-3DC0-4560-AE86-E4EA29E5A492}" presName="FinalChildText" presStyleLbl="revTx" presStyleIdx="2" presStyleCnt="3" custScaleX="163979" custScaleY="94812" custLinFactNeighborX="47049" custLinFactNeighborY="11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465FB3-147C-4CB7-9A58-DBB94780246E}" type="presOf" srcId="{BFB4F040-DC29-47E5-A9D0-CD882B418762}" destId="{2CE6819D-E354-4A67-8D56-1C62977A9386}" srcOrd="0" destOrd="0" presId="urn:microsoft.com/office/officeart/2005/8/layout/StepDownProcess"/>
    <dgm:cxn modelId="{C407FDA8-E904-496C-A4D9-048D4DBE8B57}" srcId="{065CDC64-ABF8-472C-B6D3-2D9FE44815FB}" destId="{8DFF3B42-95FD-45E9-BB6F-889544C4B2DF}" srcOrd="0" destOrd="0" parTransId="{4C5876B0-C79B-4A90-B120-11D817959D55}" sibTransId="{FDE532C6-141C-4B65-8FEE-04730EF025E7}"/>
    <dgm:cxn modelId="{761B837D-9462-4E1E-A70E-DF491986D856}" type="presOf" srcId="{8DFF3B42-95FD-45E9-BB6F-889544C4B2DF}" destId="{ED1A86D2-3950-4E8F-909C-898A6310C4ED}" srcOrd="0" destOrd="0" presId="urn:microsoft.com/office/officeart/2005/8/layout/StepDownProcess"/>
    <dgm:cxn modelId="{908755C4-1945-4A35-B262-2E5750225D6E}" srcId="{F57E4636-7324-4198-89A7-685A039716CC}" destId="{795E0569-6AD8-4118-8A4B-735C7F03E956}" srcOrd="0" destOrd="0" parTransId="{BB846557-5DFC-49A4-8FF6-628FE316974F}" sibTransId="{EFEA8462-7584-48B2-A798-8FD90CAF158F}"/>
    <dgm:cxn modelId="{3C0FBD01-46A4-4945-B70D-A5268349BB40}" srcId="{AB375CED-6542-4010-93C5-FBD4B795C150}" destId="{065CDC64-ABF8-472C-B6D3-2D9FE44815FB}" srcOrd="0" destOrd="0" parTransId="{4100A40A-AC78-4C8A-86E2-E4F238D77AE2}" sibTransId="{D9400AC8-9319-4D40-B95C-07E23F6AFB5F}"/>
    <dgm:cxn modelId="{541E2608-9ED4-457A-8C04-D3783F243053}" type="presOf" srcId="{1293D7B2-3DC0-4560-AE86-E4EA29E5A492}" destId="{D8BE06AD-D9BA-41D3-8A94-B84046FA52B5}" srcOrd="0" destOrd="0" presId="urn:microsoft.com/office/officeart/2005/8/layout/StepDownProcess"/>
    <dgm:cxn modelId="{AFF43803-342E-4C1F-986F-40FE71A9403B}" srcId="{AB375CED-6542-4010-93C5-FBD4B795C150}" destId="{F57E4636-7324-4198-89A7-685A039716CC}" srcOrd="1" destOrd="0" parTransId="{4C91BD0E-37DF-4C50-B6D9-4A6E4CB06F64}" sibTransId="{398CD5AF-5665-4A25-B5C6-057B48980B8F}"/>
    <dgm:cxn modelId="{26567CC0-E3E1-422D-9760-21979F6AE59D}" type="presOf" srcId="{795E0569-6AD8-4118-8A4B-735C7F03E956}" destId="{FB5663AA-9BB0-4C34-9F47-6B6AC2347133}" srcOrd="0" destOrd="0" presId="urn:microsoft.com/office/officeart/2005/8/layout/StepDownProcess"/>
    <dgm:cxn modelId="{AAA42F60-99CA-4687-AE1B-667118AE381E}" srcId="{AB375CED-6542-4010-93C5-FBD4B795C150}" destId="{1293D7B2-3DC0-4560-AE86-E4EA29E5A492}" srcOrd="2" destOrd="0" parTransId="{756F30CB-50B6-43A1-97E3-91E59D709EF8}" sibTransId="{54786ED5-B751-44F2-B741-66CFB0D2DB37}"/>
    <dgm:cxn modelId="{7974F44B-06B4-4623-9EAD-9C169A073763}" type="presOf" srcId="{AB375CED-6542-4010-93C5-FBD4B795C150}" destId="{A1714D6B-2FCA-4644-94DD-B368AC7C816D}" srcOrd="0" destOrd="0" presId="urn:microsoft.com/office/officeart/2005/8/layout/StepDownProcess"/>
    <dgm:cxn modelId="{6FE4CA9D-5B5D-4177-8FC2-9FAB364BD549}" type="presOf" srcId="{F57E4636-7324-4198-89A7-685A039716CC}" destId="{DB3457A2-50E6-474E-8B60-C0E10F9F13E4}" srcOrd="0" destOrd="0" presId="urn:microsoft.com/office/officeart/2005/8/layout/StepDownProcess"/>
    <dgm:cxn modelId="{BE135494-9F5D-4C55-9AB8-118F04A43AA1}" srcId="{1293D7B2-3DC0-4560-AE86-E4EA29E5A492}" destId="{BFB4F040-DC29-47E5-A9D0-CD882B418762}" srcOrd="0" destOrd="0" parTransId="{98E4DC82-1F9D-42E6-97B1-0CA40989F22B}" sibTransId="{4624E62D-83B7-4DE7-AF4D-21CDC4EC2C6A}"/>
    <dgm:cxn modelId="{66AAF598-8986-4B4B-9413-B9789534A7FF}" type="presOf" srcId="{065CDC64-ABF8-472C-B6D3-2D9FE44815FB}" destId="{3C311325-AE34-45AD-BA4D-31CE1922CD83}" srcOrd="0" destOrd="0" presId="urn:microsoft.com/office/officeart/2005/8/layout/StepDownProcess"/>
    <dgm:cxn modelId="{67CAC9F1-B60C-4C71-9523-1288F4599E02}" type="presParOf" srcId="{A1714D6B-2FCA-4644-94DD-B368AC7C816D}" destId="{000B6DBB-B822-451B-8F9B-A3DBAEB38060}" srcOrd="0" destOrd="0" presId="urn:microsoft.com/office/officeart/2005/8/layout/StepDownProcess"/>
    <dgm:cxn modelId="{CF24398D-CAC4-46D0-91E0-AEF54E389115}" type="presParOf" srcId="{000B6DBB-B822-451B-8F9B-A3DBAEB38060}" destId="{830DE249-28E3-4961-9343-FE848BAB3678}" srcOrd="0" destOrd="0" presId="urn:microsoft.com/office/officeart/2005/8/layout/StepDownProcess"/>
    <dgm:cxn modelId="{AAEE61D5-B2EA-4D48-ACA7-CD5A755242A0}" type="presParOf" srcId="{000B6DBB-B822-451B-8F9B-A3DBAEB38060}" destId="{3C311325-AE34-45AD-BA4D-31CE1922CD83}" srcOrd="1" destOrd="0" presId="urn:microsoft.com/office/officeart/2005/8/layout/StepDownProcess"/>
    <dgm:cxn modelId="{B4C7FB3E-0D28-4888-8825-A11D3E28D7D2}" type="presParOf" srcId="{000B6DBB-B822-451B-8F9B-A3DBAEB38060}" destId="{ED1A86D2-3950-4E8F-909C-898A6310C4ED}" srcOrd="2" destOrd="0" presId="urn:microsoft.com/office/officeart/2005/8/layout/StepDownProcess"/>
    <dgm:cxn modelId="{359F26E3-788C-4792-8C8D-2BD4649ECFB1}" type="presParOf" srcId="{A1714D6B-2FCA-4644-94DD-B368AC7C816D}" destId="{87B48CE0-4D81-4C2B-916B-8031530F5300}" srcOrd="1" destOrd="0" presId="urn:microsoft.com/office/officeart/2005/8/layout/StepDownProcess"/>
    <dgm:cxn modelId="{6E339205-3944-4561-9C2D-76654749CC80}" type="presParOf" srcId="{A1714D6B-2FCA-4644-94DD-B368AC7C816D}" destId="{0EE57059-D3F2-4A6A-BA14-E05C7FC3C667}" srcOrd="2" destOrd="0" presId="urn:microsoft.com/office/officeart/2005/8/layout/StepDownProcess"/>
    <dgm:cxn modelId="{9D476415-3912-48D4-80AB-33E455E11826}" type="presParOf" srcId="{0EE57059-D3F2-4A6A-BA14-E05C7FC3C667}" destId="{020E0FEF-AAB3-4E2E-85AE-C81CEF174786}" srcOrd="0" destOrd="0" presId="urn:microsoft.com/office/officeart/2005/8/layout/StepDownProcess"/>
    <dgm:cxn modelId="{A2585B15-4CCA-4C22-90BE-3E5AD3A0E1E4}" type="presParOf" srcId="{0EE57059-D3F2-4A6A-BA14-E05C7FC3C667}" destId="{DB3457A2-50E6-474E-8B60-C0E10F9F13E4}" srcOrd="1" destOrd="0" presId="urn:microsoft.com/office/officeart/2005/8/layout/StepDownProcess"/>
    <dgm:cxn modelId="{2EFAADF7-ECDA-4EBA-9FEB-3B5220BB8B4D}" type="presParOf" srcId="{0EE57059-D3F2-4A6A-BA14-E05C7FC3C667}" destId="{FB5663AA-9BB0-4C34-9F47-6B6AC2347133}" srcOrd="2" destOrd="0" presId="urn:microsoft.com/office/officeart/2005/8/layout/StepDownProcess"/>
    <dgm:cxn modelId="{73C1E77A-46AB-48BA-90AD-9BB26F07E848}" type="presParOf" srcId="{A1714D6B-2FCA-4644-94DD-B368AC7C816D}" destId="{D3A998A8-0880-42A2-81C4-7F70FE922495}" srcOrd="3" destOrd="0" presId="urn:microsoft.com/office/officeart/2005/8/layout/StepDownProcess"/>
    <dgm:cxn modelId="{F6DD6EF1-218E-4600-8E3E-5DBC94EF7A9E}" type="presParOf" srcId="{A1714D6B-2FCA-4644-94DD-B368AC7C816D}" destId="{3E79B6BB-0C71-4801-80C4-8E7451E7EE78}" srcOrd="4" destOrd="0" presId="urn:microsoft.com/office/officeart/2005/8/layout/StepDownProcess"/>
    <dgm:cxn modelId="{913DE700-5DE5-4917-8A5D-D8812696A0A0}" type="presParOf" srcId="{3E79B6BB-0C71-4801-80C4-8E7451E7EE78}" destId="{D8BE06AD-D9BA-41D3-8A94-B84046FA52B5}" srcOrd="0" destOrd="0" presId="urn:microsoft.com/office/officeart/2005/8/layout/StepDownProcess"/>
    <dgm:cxn modelId="{4ADE22A1-A50A-4F8C-A82E-9EE6100C4C7E}" type="presParOf" srcId="{3E79B6BB-0C71-4801-80C4-8E7451E7EE78}" destId="{2CE6819D-E354-4A67-8D56-1C62977A938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217B7-420E-4639-B3C2-3A68E99433C4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67C14-7E9E-430F-B26D-8B2FF195A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40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7924"/>
            <a:ext cx="8229600" cy="45882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B86A9B72-EFE5-0C44-9856-127B83BB47D0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1ED6-03CA-FF41-BAAB-392506A14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Click to edit Master title style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87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21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78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89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50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51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91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97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46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777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1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1629-95BF-4F44-8366-6BCD92C9EE7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06.04.2021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F0B9-3822-4F50-AFE7-3B19739BFC0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0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eii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rprussi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Место и роль  </a:t>
            </a:r>
            <a:br>
              <a:rPr lang="ru-RU" dirty="0" smtClean="0"/>
            </a:br>
            <a:r>
              <a:rPr lang="ru-RU" dirty="0" smtClean="0"/>
              <a:t>ранней </a:t>
            </a:r>
            <a:r>
              <a:rPr lang="ru-RU" dirty="0"/>
              <a:t>помощи </a:t>
            </a:r>
            <a:r>
              <a:rPr lang="ru-RU" dirty="0" smtClean="0"/>
              <a:t>в системе непрерывной абилитации и реабилитации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526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Татьяна Викторовна Игрушкина, </a:t>
            </a:r>
          </a:p>
          <a:p>
            <a:r>
              <a:rPr lang="ru-RU" sz="2400" dirty="0" smtClean="0"/>
              <a:t>старший преподаватель </a:t>
            </a:r>
          </a:p>
          <a:p>
            <a:r>
              <a:rPr lang="ru-RU" sz="2400" dirty="0" smtClean="0"/>
              <a:t>АНО ДПО «Санкт-Петербургский институт </a:t>
            </a:r>
          </a:p>
          <a:p>
            <a:r>
              <a:rPr lang="ru-RU" sz="2400" dirty="0" smtClean="0"/>
              <a:t>раннего вмешательства»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67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Практическая реализация программ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ранней </a:t>
            </a:r>
            <a:r>
              <a:rPr lang="ru-RU" sz="3600" b="1" dirty="0"/>
              <a:t>помощи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2"/>
            <a:ext cx="8291264" cy="44973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Программно-целевой </a:t>
            </a:r>
            <a:r>
              <a:rPr lang="ru-RU" dirty="0"/>
              <a:t>метод </a:t>
            </a:r>
          </a:p>
          <a:p>
            <a:r>
              <a:rPr lang="ru-RU" dirty="0" smtClean="0"/>
              <a:t>С </a:t>
            </a:r>
            <a:r>
              <a:rPr lang="ru-RU" dirty="0"/>
              <a:t>2018 года субъекты Российской Федерации активно включают мероприятия по ранней помощи в программы регионов 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офинансирование</a:t>
            </a:r>
            <a:r>
              <a:rPr lang="ru-RU" dirty="0" smtClean="0"/>
              <a:t> </a:t>
            </a:r>
            <a:r>
              <a:rPr lang="ru-RU" dirty="0"/>
              <a:t>из федерального бюджета </a:t>
            </a:r>
          </a:p>
          <a:p>
            <a:r>
              <a:rPr lang="ru-RU" dirty="0" smtClean="0"/>
              <a:t>Разработана </a:t>
            </a:r>
            <a:r>
              <a:rPr lang="ru-RU" dirty="0"/>
              <a:t>и утверждена </a:t>
            </a:r>
            <a:r>
              <a:rPr lang="ru-RU" b="1" dirty="0"/>
              <a:t>Типовая программа </a:t>
            </a:r>
            <a:r>
              <a:rPr lang="ru-RU" dirty="0"/>
              <a:t>субъекта РФ* </a:t>
            </a:r>
          </a:p>
          <a:p>
            <a:pPr marL="0" indent="0">
              <a:buNone/>
            </a:pPr>
            <a:endParaRPr lang="ru-RU" sz="2600" i="1" dirty="0" smtClean="0"/>
          </a:p>
          <a:p>
            <a:pPr marL="0" indent="0">
              <a:buNone/>
            </a:pPr>
            <a:r>
              <a:rPr lang="ru-RU" sz="2600" i="1" dirty="0" smtClean="0"/>
              <a:t>* </a:t>
            </a:r>
            <a:r>
              <a:rPr lang="ru-RU" sz="2600" i="1" dirty="0"/>
              <a:t>Приказ Минтруда России от 26.12.2017 № 875 «Об утверждении методики разработки и реализации региональной программы по формированию системы комплексной реабилитации и абилитации инвалидов, в том числе детей-инвалидов (Типовая программа субъекта Российской Федерации) </a:t>
            </a:r>
          </a:p>
        </p:txBody>
      </p:sp>
    </p:spTree>
    <p:extLst>
      <p:ext uri="{BB962C8B-B14F-4D97-AF65-F5344CB8AC3E}">
        <p14:creationId xmlns:p14="http://schemas.microsoft.com/office/powerpoint/2010/main" val="3705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Практическая реализация программ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ранней </a:t>
            </a:r>
            <a:r>
              <a:rPr lang="ru-RU" sz="3600" b="1" dirty="0"/>
              <a:t>помощи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2"/>
            <a:ext cx="8291264" cy="4497363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Анализ </a:t>
            </a:r>
            <a:r>
              <a:rPr lang="ru-RU" sz="2800" dirty="0"/>
              <a:t>мероприятий по ранней помощи в региональных программах по формированию системы комплексной реабилитации и абилитации инвалидов и детей-инвалидов, представленных в 2020 году </a:t>
            </a:r>
            <a:endParaRPr lang="ru-RU" sz="2800" dirty="0" smtClean="0"/>
          </a:p>
          <a:p>
            <a:pPr marL="0" indent="0">
              <a:buNone/>
            </a:pPr>
            <a:r>
              <a:rPr lang="ru-RU" sz="2200" i="1" dirty="0"/>
              <a:t>Приказ Росстата от 22.03.2019 № 161 «Об утверждении </a:t>
            </a:r>
            <a:r>
              <a:rPr lang="ru-RU" sz="2200" b="1" i="1" dirty="0"/>
              <a:t>формы федерального статистического наблюдения </a:t>
            </a:r>
            <a:r>
              <a:rPr lang="ru-RU" sz="2200" i="1" dirty="0"/>
              <a:t>с указаниями по ее заполнению для организации Министерством труда и социальной защиты Российской Федерации федерального статистического наблюдения о сведениях по ранней помощи детям целевой группы»</a:t>
            </a:r>
          </a:p>
          <a:p>
            <a:r>
              <a:rPr lang="ru-RU" sz="2800" b="1" dirty="0" smtClean="0"/>
              <a:t>69 </a:t>
            </a:r>
            <a:r>
              <a:rPr lang="ru-RU" sz="2800" b="1" dirty="0"/>
              <a:t>региональных программ </a:t>
            </a:r>
            <a:endParaRPr lang="ru-RU" sz="2800" dirty="0"/>
          </a:p>
          <a:p>
            <a:endParaRPr lang="ru-RU" sz="2600" i="1" dirty="0"/>
          </a:p>
        </p:txBody>
      </p:sp>
    </p:spTree>
    <p:extLst>
      <p:ext uri="{BB962C8B-B14F-4D97-AF65-F5344CB8AC3E}">
        <p14:creationId xmlns:p14="http://schemas.microsoft.com/office/powerpoint/2010/main" val="42800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Выявление детей целевой группы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</a:t>
            </a:r>
            <a:r>
              <a:rPr lang="ru-RU" b="1" dirty="0"/>
              <a:t>22 регионах </a:t>
            </a:r>
            <a:r>
              <a:rPr lang="ru-RU" dirty="0"/>
              <a:t>в реализации мероприятия принимают участие три ведомства (здравоохранение, образование, социальная защита) </a:t>
            </a:r>
          </a:p>
          <a:p>
            <a:r>
              <a:rPr lang="ru-RU" dirty="0" smtClean="0"/>
              <a:t>в </a:t>
            </a:r>
            <a:r>
              <a:rPr lang="ru-RU" b="1" dirty="0"/>
              <a:t>11 регионах </a:t>
            </a:r>
            <a:r>
              <a:rPr lang="ru-RU" dirty="0"/>
              <a:t>мероприятия реализуются в сфере здравоохранения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/>
              <a:t>По данным статистического наблюдения (форма №1-РП за 2019 года)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42</a:t>
            </a:r>
            <a:r>
              <a:rPr lang="ru-RU" b="1" dirty="0"/>
              <a:t>% </a:t>
            </a:r>
            <a:r>
              <a:rPr lang="ru-RU" dirty="0"/>
              <a:t>детей целевой группы были впервые выявлены в истекшем году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 </a:t>
            </a:r>
            <a:r>
              <a:rPr lang="ru-RU" dirty="0"/>
              <a:t>37 </a:t>
            </a:r>
            <a:r>
              <a:rPr lang="ru-RU" dirty="0" smtClean="0"/>
              <a:t>субъектах </a:t>
            </a:r>
            <a:r>
              <a:rPr lang="ru-RU" dirty="0"/>
              <a:t>более 50% детей целевой группы выявлены впервые в истекшем году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098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Мероприятия </a:t>
            </a:r>
            <a:r>
              <a:rPr lang="ru-RU" sz="3600" b="1" dirty="0"/>
              <a:t>по формированию условий для развития ранней помощи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b="1" dirty="0" smtClean="0"/>
              <a:t>31</a:t>
            </a:r>
            <a:r>
              <a:rPr lang="ru-RU" b="1" dirty="0"/>
              <a:t>% </a:t>
            </a:r>
            <a:r>
              <a:rPr lang="ru-RU" dirty="0"/>
              <a:t>- «Мероприятия по развитию сети служб ранней помощи, открытие отделений (служб) ранней помощи» </a:t>
            </a:r>
          </a:p>
          <a:p>
            <a:r>
              <a:rPr lang="ru-RU" b="1" dirty="0" smtClean="0"/>
              <a:t>8</a:t>
            </a:r>
            <a:r>
              <a:rPr lang="ru-RU" b="1" dirty="0"/>
              <a:t>% - </a:t>
            </a:r>
            <a:r>
              <a:rPr lang="ru-RU" dirty="0"/>
              <a:t>«Работа консультативных центров» </a:t>
            </a:r>
          </a:p>
          <a:p>
            <a:r>
              <a:rPr lang="ru-RU" b="1" dirty="0" smtClean="0"/>
              <a:t>25</a:t>
            </a:r>
            <a:r>
              <a:rPr lang="ru-RU" b="1" dirty="0"/>
              <a:t>% </a:t>
            </a:r>
            <a:r>
              <a:rPr lang="ru-RU" dirty="0"/>
              <a:t>- «Мероприятия по созданию и функционированию Регионального ресурсно-методического центра ранней помощи» (17 субъектов)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745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Эволюция  подходов</a:t>
            </a:r>
            <a:br>
              <a:rPr lang="ru-RU" sz="3200" b="1" dirty="0" smtClean="0"/>
            </a:br>
            <a:r>
              <a:rPr lang="ru-RU" sz="3200" b="1" dirty="0" smtClean="0"/>
              <a:t>Функциональная направленность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от </a:t>
            </a:r>
            <a:r>
              <a:rPr lang="ru-RU" dirty="0"/>
              <a:t>традиционной коррекционно-развивающей технологии к функциональному </a:t>
            </a:r>
            <a:r>
              <a:rPr lang="ru-RU" dirty="0" smtClean="0"/>
              <a:t>и семейно-центрированному подходам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от тренировки изолированных навыков к нормализации жизни и улучшению </a:t>
            </a:r>
            <a:r>
              <a:rPr lang="ru-RU" dirty="0" smtClean="0"/>
              <a:t>функционирования ребенка и семьи в естественных жизненных ситуациях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95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Эволюция подходов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от </a:t>
            </a:r>
            <a:r>
              <a:rPr lang="ru-RU" dirty="0"/>
              <a:t>изоляции </a:t>
            </a:r>
            <a:r>
              <a:rPr lang="ru-RU" dirty="0" smtClean="0"/>
              <a:t>ребенка и семьи к активному </a:t>
            </a:r>
            <a:r>
              <a:rPr lang="ru-RU" dirty="0"/>
              <a:t>участию и включению во все сферы </a:t>
            </a:r>
            <a:r>
              <a:rPr lang="ru-RU" dirty="0" smtClean="0"/>
              <a:t>жизни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от объектного подхода к признанию роли собственной активности </a:t>
            </a:r>
            <a:r>
              <a:rPr lang="ru-RU" dirty="0" smtClean="0"/>
              <a:t>ребенка и экспертной роли родителей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112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Мероприятия </a:t>
            </a:r>
            <a:r>
              <a:rPr lang="ru-RU" sz="3200" b="1" dirty="0"/>
              <a:t>по подготовке кадров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b="1" dirty="0" smtClean="0"/>
              <a:t>18 программ </a:t>
            </a:r>
            <a:r>
              <a:rPr lang="ru-RU" dirty="0"/>
              <a:t>- проведение мероприятий по подготовке (переподготовке, повышению квалификации) кадров в сфере ранней помощи. </a:t>
            </a:r>
          </a:p>
          <a:p>
            <a:r>
              <a:rPr lang="ru-RU" b="1" dirty="0" smtClean="0"/>
              <a:t>23 </a:t>
            </a:r>
            <a:r>
              <a:rPr lang="ru-RU" b="1" dirty="0"/>
              <a:t>программы </a:t>
            </a:r>
            <a:r>
              <a:rPr lang="ru-RU" dirty="0"/>
              <a:t>– </a:t>
            </a:r>
            <a:r>
              <a:rPr lang="ru-RU" dirty="0" smtClean="0"/>
              <a:t>мероприятия </a:t>
            </a:r>
            <a:r>
              <a:rPr lang="ru-RU" dirty="0"/>
              <a:t>по подготовке кадров по реабилитации и абилитации инвалидов, в том числе детей-инвалидов, ранней помощи, сопровождаемого проживания. Мероприятие не конкретизировано. </a:t>
            </a:r>
          </a:p>
          <a:p>
            <a:r>
              <a:rPr lang="ru-RU" b="1" dirty="0" smtClean="0"/>
              <a:t>28 </a:t>
            </a:r>
            <a:r>
              <a:rPr lang="ru-RU" b="1" dirty="0"/>
              <a:t>программ </a:t>
            </a:r>
            <a:r>
              <a:rPr lang="ru-RU" dirty="0"/>
              <a:t>– отсутствуют мероприятия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116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b="1" dirty="0"/>
              <a:t>Ожидаемый результат реализации мероприятий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увеличение доли </a:t>
            </a:r>
            <a:r>
              <a:rPr lang="ru-RU" b="1" dirty="0"/>
              <a:t>детей целевой группы</a:t>
            </a:r>
            <a:r>
              <a:rPr lang="ru-RU" dirty="0"/>
              <a:t>, получивших услуги ранней помощи, в общем количестве детей субъекта Российской Федерации, нуждающихся в получении таких услуг </a:t>
            </a:r>
          </a:p>
          <a:p>
            <a:endParaRPr lang="ru-RU" dirty="0"/>
          </a:p>
          <a:p>
            <a:r>
              <a:rPr lang="ru-RU" dirty="0" smtClean="0"/>
              <a:t>увеличение </a:t>
            </a:r>
            <a:r>
              <a:rPr lang="ru-RU" dirty="0"/>
              <a:t>доли </a:t>
            </a:r>
            <a:r>
              <a:rPr lang="ru-RU" b="1" dirty="0"/>
              <a:t>семей </a:t>
            </a:r>
            <a:r>
              <a:rPr lang="ru-RU" dirty="0"/>
              <a:t>субъекта Российской Федерации, </a:t>
            </a:r>
            <a:r>
              <a:rPr lang="ru-RU" b="1" dirty="0"/>
              <a:t>включенных в программы ранней помощи</a:t>
            </a:r>
            <a:r>
              <a:rPr lang="ru-RU" dirty="0"/>
              <a:t>, </a:t>
            </a:r>
            <a:r>
              <a:rPr lang="ru-RU" b="1" dirty="0"/>
              <a:t>удовлетворенных качеством услуг </a:t>
            </a:r>
            <a:r>
              <a:rPr lang="ru-RU" dirty="0"/>
              <a:t>ранней помощи </a:t>
            </a:r>
          </a:p>
          <a:p>
            <a:endParaRPr lang="ru-RU" dirty="0"/>
          </a:p>
          <a:p>
            <a:r>
              <a:rPr lang="ru-RU" dirty="0" smtClean="0"/>
              <a:t>увеличение </a:t>
            </a:r>
            <a:r>
              <a:rPr lang="ru-RU" dirty="0"/>
              <a:t>доли </a:t>
            </a:r>
            <a:r>
              <a:rPr lang="ru-RU" b="1" dirty="0"/>
              <a:t>специалистов </a:t>
            </a:r>
            <a:r>
              <a:rPr lang="ru-RU" dirty="0"/>
              <a:t>субъекта Российской Федерации, обеспечивающих оказание услуг ранней помощи, прошедших обучение по программам повышения квалификации и профессиональной переподготовки специалистов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755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395537" y="692150"/>
            <a:ext cx="8352927" cy="511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</a:t>
            </a:r>
            <a:endParaRPr lang="ru-RU" sz="3600" dirty="0"/>
          </a:p>
          <a:p>
            <a:endParaRPr lang="ru-RU" sz="2400" dirty="0"/>
          </a:p>
          <a:p>
            <a:pPr>
              <a:buNone/>
            </a:pPr>
            <a:r>
              <a:rPr lang="ru-RU" dirty="0" smtClean="0"/>
              <a:t>    АНО ДПО «Санкт-Петербургский институт раннего вмешательства» </a:t>
            </a:r>
            <a:r>
              <a:rPr lang="en-US" dirty="0" smtClean="0">
                <a:hlinkClick r:id="rId2"/>
              </a:rPr>
              <a:t>Info@eii.ru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75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836712"/>
            <a:ext cx="7272808" cy="100811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Раннее вмешательство / ранняя помощь</a:t>
            </a:r>
            <a:br>
              <a:rPr lang="ru-RU" sz="3200" b="1" dirty="0" smtClean="0"/>
            </a:br>
            <a:r>
              <a:rPr lang="ru-RU" sz="3200" b="1" dirty="0" smtClean="0"/>
              <a:t>(новейшая история)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6"/>
            <a:ext cx="8229600" cy="3561259"/>
          </a:xfrm>
        </p:spPr>
        <p:txBody>
          <a:bodyPr>
            <a:normAutofit/>
          </a:bodyPr>
          <a:lstStyle/>
          <a:p>
            <a:r>
              <a:rPr lang="ru-RU" dirty="0" smtClean="0"/>
              <a:t>В Европе, США с начала 70-х </a:t>
            </a:r>
            <a:r>
              <a:rPr lang="ru-RU" dirty="0" err="1" smtClean="0"/>
              <a:t>гг</a:t>
            </a:r>
            <a:r>
              <a:rPr lang="en-US" dirty="0" smtClean="0"/>
              <a:t> XX</a:t>
            </a:r>
            <a:r>
              <a:rPr lang="ru-RU" dirty="0" smtClean="0"/>
              <a:t> века</a:t>
            </a:r>
          </a:p>
          <a:p>
            <a:r>
              <a:rPr lang="ru-RU" dirty="0" smtClean="0"/>
              <a:t>В </a:t>
            </a:r>
            <a:r>
              <a:rPr lang="ru-RU" dirty="0"/>
              <a:t>РФ </a:t>
            </a:r>
            <a:r>
              <a:rPr lang="ru-RU" dirty="0" smtClean="0"/>
              <a:t>с 1992 года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Санкт-Петербург</a:t>
            </a:r>
            <a:r>
              <a:rPr lang="ru-RU" i="1" dirty="0"/>
              <a:t>, Институт раннего </a:t>
            </a:r>
            <a:r>
              <a:rPr lang="ru-RU" i="1" dirty="0" smtClean="0"/>
              <a:t>вмешательства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1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689535"/>
              </p:ext>
            </p:extLst>
          </p:nvPr>
        </p:nvGraphicFramePr>
        <p:xfrm>
          <a:off x="457200" y="1538291"/>
          <a:ext cx="8229600" cy="458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Ранняя помощь – отдельная сфера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462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D0A5B6-B4D8-944E-900C-D4F6D8868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Целями ранней помощи являются: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F2BB7D-6120-B34A-A775-E61E2426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2" y="1558977"/>
            <a:ext cx="8191822" cy="47379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улучшение функционирования ребенка в естественных жизненных ситуациях (ЕЖС);</a:t>
            </a:r>
          </a:p>
          <a:p>
            <a:r>
              <a:rPr lang="ru-RU" dirty="0"/>
              <a:t>повышения качества взаимодействия и отношений ребенка с родителями, другими непосредственно ухаживающими за ребенком лицами, в семье;</a:t>
            </a:r>
          </a:p>
          <a:p>
            <a:r>
              <a:rPr lang="ru-RU" dirty="0"/>
              <a:t>повышение компетентности родителей и других непосредственно ухаживающих за ребенком лиц в вопросах развития и воспитания ребенка;</a:t>
            </a:r>
          </a:p>
          <a:p>
            <a:r>
              <a:rPr lang="ru-RU" dirty="0"/>
              <a:t>включение ребенка в среду сверстников, расширение социальных контактов ребенка и семьи.</a:t>
            </a:r>
          </a:p>
        </p:txBody>
      </p:sp>
    </p:spTree>
    <p:extLst>
      <p:ext uri="{BB962C8B-B14F-4D97-AF65-F5344CB8AC3E}">
        <p14:creationId xmlns:p14="http://schemas.microsoft.com/office/powerpoint/2010/main" val="6252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Межведомственный подход – системная модель организации ранней помощи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096900"/>
              </p:ext>
            </p:extLst>
          </p:nvPr>
        </p:nvGraphicFramePr>
        <p:xfrm>
          <a:off x="251520" y="1988840"/>
          <a:ext cx="856895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724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Профессионализация и объединение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374441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от личной инициативы энтузиастов </a:t>
            </a:r>
            <a:r>
              <a:rPr lang="ru-RU" dirty="0" smtClean="0"/>
              <a:t>к </a:t>
            </a:r>
            <a:r>
              <a:rPr lang="ru-RU" dirty="0"/>
              <a:t>государственной политике и </a:t>
            </a:r>
            <a:r>
              <a:rPr lang="ru-RU" dirty="0" smtClean="0"/>
              <a:t>реализации «Концепции </a:t>
            </a:r>
            <a:r>
              <a:rPr lang="ru-RU" dirty="0"/>
              <a:t>развития ранней помощи в РФ до 2020 года</a:t>
            </a:r>
            <a:r>
              <a:rPr lang="ru-RU" dirty="0" smtClean="0"/>
              <a:t>» </a:t>
            </a:r>
          </a:p>
          <a:p>
            <a:endParaRPr lang="ru-RU" dirty="0" smtClean="0"/>
          </a:p>
          <a:p>
            <a:r>
              <a:rPr lang="ru-RU" dirty="0" smtClean="0"/>
              <a:t>от </a:t>
            </a:r>
            <a:r>
              <a:rPr lang="ru-RU" dirty="0"/>
              <a:t>небольших объединений профессионалов к созданию </a:t>
            </a:r>
            <a:r>
              <a:rPr lang="ru-RU" dirty="0" smtClean="0"/>
              <a:t>«Ассоциации </a:t>
            </a:r>
            <a:r>
              <a:rPr lang="ru-RU" dirty="0"/>
              <a:t>профессионального сообщества и родительских организаций по развитию ранней помощи в </a:t>
            </a:r>
            <a:r>
              <a:rPr lang="ru-RU" dirty="0" smtClean="0"/>
              <a:t>РФ»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hlinkClick r:id="rId2"/>
              </a:rPr>
              <a:t>https://arprussia.ru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76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Стандартизация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400600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r>
              <a:rPr lang="ru-RU" sz="5000" dirty="0"/>
              <a:t>Указ Президента Российской Федерации от 7 мая 2018 года №204 «О национальных целях и стратегических задачах развития Российской Федерации на период до 2024 года» </a:t>
            </a:r>
            <a:endParaRPr lang="ru-RU" sz="5000" dirty="0" smtClean="0"/>
          </a:p>
          <a:p>
            <a:pPr marL="0" indent="0" algn="ctr">
              <a:buNone/>
            </a:pPr>
            <a:endParaRPr lang="ru-RU" sz="5100" b="1" dirty="0" smtClean="0"/>
          </a:p>
          <a:p>
            <a:pPr marL="0" indent="0" algn="ctr">
              <a:buNone/>
            </a:pPr>
            <a:r>
              <a:rPr lang="ru-RU" sz="5100" b="1" dirty="0" smtClean="0"/>
              <a:t>Разработана нормативная база документов</a:t>
            </a:r>
            <a:endParaRPr lang="ru-RU" sz="5100" b="1" dirty="0"/>
          </a:p>
          <a:p>
            <a:pPr marL="0" indent="0">
              <a:buNone/>
            </a:pPr>
            <a:r>
              <a:rPr lang="ru-RU" sz="5100" dirty="0" smtClean="0"/>
              <a:t>Разработаны </a:t>
            </a:r>
            <a:r>
              <a:rPr lang="ru-RU" sz="5100" dirty="0"/>
              <a:t>и представлены </a:t>
            </a:r>
            <a:r>
              <a:rPr lang="ru-RU" sz="5100" b="1" dirty="0" smtClean="0"/>
              <a:t>25.12.2018 г.</a:t>
            </a:r>
            <a:r>
              <a:rPr lang="ru-RU" sz="5100" dirty="0" smtClean="0"/>
              <a:t> на сайте Минтруда России </a:t>
            </a:r>
            <a:r>
              <a:rPr lang="ru-RU" sz="5100" b="1" dirty="0" smtClean="0">
                <a:cs typeface="Times New Roman" panose="02020603050405020304" pitchFamily="18" charset="0"/>
              </a:rPr>
              <a:t>Методические </a:t>
            </a:r>
            <a:r>
              <a:rPr lang="ru-RU" sz="5100" b="1" dirty="0">
                <a:cs typeface="Times New Roman" panose="02020603050405020304" pitchFamily="18" charset="0"/>
              </a:rPr>
              <a:t>рекомендации по развитию  ранней помощи  детям и их семьям </a:t>
            </a:r>
            <a:r>
              <a:rPr lang="ru-RU" sz="5100" dirty="0">
                <a:cs typeface="Times New Roman" panose="02020603050405020304" pitchFamily="18" charset="0"/>
              </a:rPr>
              <a:t>в субъектах </a:t>
            </a:r>
            <a:r>
              <a:rPr lang="ru-RU" sz="5100" dirty="0" smtClean="0">
                <a:cs typeface="Times New Roman" panose="02020603050405020304" pitchFamily="18" charset="0"/>
              </a:rPr>
              <a:t>РФ с приложениями:</a:t>
            </a:r>
          </a:p>
          <a:p>
            <a:r>
              <a:rPr lang="ru-RU" sz="5100" dirty="0"/>
              <a:t>Примерный стандарт предоставления</a:t>
            </a:r>
            <a:endParaRPr lang="ru-RU" sz="5100" dirty="0" smtClean="0"/>
          </a:p>
          <a:p>
            <a:pPr>
              <a:buNone/>
            </a:pPr>
            <a:r>
              <a:rPr lang="ru-RU" sz="5100" dirty="0" smtClean="0"/>
              <a:t>       услуг </a:t>
            </a:r>
            <a:r>
              <a:rPr lang="ru-RU" sz="5100" dirty="0"/>
              <a:t>по ранней помощи детям и их </a:t>
            </a:r>
            <a:r>
              <a:rPr lang="ru-RU" sz="5100" dirty="0" smtClean="0"/>
              <a:t>семьям</a:t>
            </a:r>
            <a:endParaRPr lang="ru-RU" sz="5100" dirty="0" smtClean="0"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5100" dirty="0" smtClean="0">
                <a:cs typeface="Times New Roman" panose="02020603050405020304" pitchFamily="18" charset="0"/>
              </a:rPr>
              <a:t>Порядок оказания услуг ранней помощи</a:t>
            </a:r>
            <a:endParaRPr lang="ru-RU" sz="5100" dirty="0"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5100" dirty="0" smtClean="0"/>
              <a:t>Примерный </a:t>
            </a:r>
            <a:r>
              <a:rPr lang="ru-RU" sz="5100" dirty="0"/>
              <a:t>порядок организации межведомственного </a:t>
            </a:r>
            <a:r>
              <a:rPr lang="ru-RU" sz="5100" dirty="0" smtClean="0"/>
              <a:t>взаимодействия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5100" dirty="0"/>
              <a:t>Примерный порядок направления детей для получения услуг ранней помощи</a:t>
            </a:r>
            <a:endParaRPr lang="ru-RU" sz="5100" dirty="0"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5100" dirty="0" smtClean="0">
                <a:cs typeface="Times New Roman" panose="02020603050405020304" pitchFamily="18" charset="0"/>
              </a:rPr>
              <a:t>Положение </a:t>
            </a:r>
            <a:r>
              <a:rPr lang="ru-RU" sz="5100" dirty="0">
                <a:cs typeface="Times New Roman" panose="02020603050405020304" pitchFamily="18" charset="0"/>
              </a:rPr>
              <a:t>о структурном подразделении ранней помощи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5100" dirty="0"/>
              <a:t>Примерная методика оценки качества и эффективности предоставления услуг ранней помощи детям и их семьям</a:t>
            </a:r>
            <a:endParaRPr lang="ru-RU" sz="5100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ru-RU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8"/>
            <a:ext cx="9144000" cy="547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Стандартизация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Концепция развития системы ранней помощи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2"/>
            <a:ext cx="7903790" cy="454816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Дети целевой группы</a:t>
            </a:r>
            <a:r>
              <a:rPr lang="ru-RU" dirty="0"/>
              <a:t> - дети раннего возраста (от рождения до 3 лет) имеющие ограничения жизнедеятельности, в том числе дети с ограниченными возможностями здоровья и установленной инвалидностью, дети с генетическими нарушениями,  а также дети группы риска. </a:t>
            </a:r>
            <a:endParaRPr lang="ru-RU" dirty="0">
              <a:effectLst/>
            </a:endParaRPr>
          </a:p>
          <a:p>
            <a:r>
              <a:rPr lang="ru-RU" i="1" dirty="0"/>
              <a:t>Дети группы риска</a:t>
            </a:r>
            <a:r>
              <a:rPr lang="ru-RU" dirty="0"/>
              <a:t> - дети с риском развития стойких нарушений функций организма и ограничений жизнедеятельности, а также дети</a:t>
            </a:r>
            <a:r>
              <a:rPr lang="ru-RU" i="1" dirty="0"/>
              <a:t> </a:t>
            </a:r>
            <a:r>
              <a:rPr lang="ru-RU" dirty="0"/>
              <a:t>из группы социального риска развития ограничений жизнедеятельности и нарушений психического здоровья.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54413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</TotalTime>
  <Words>768</Words>
  <Application>Microsoft Office PowerPoint</Application>
  <PresentationFormat>Экран (4:3)</PresentationFormat>
  <Paragraphs>97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Тема Office</vt:lpstr>
      <vt:lpstr>1_Тема Office</vt:lpstr>
      <vt:lpstr>Место и роль   ранней помощи в системе непрерывной абилитации и реабилитации  </vt:lpstr>
      <vt:lpstr>Раннее вмешательство / ранняя помощь (новейшая история) </vt:lpstr>
      <vt:lpstr>Ранняя помощь – отдельная сфера </vt:lpstr>
      <vt:lpstr>Целями ранней помощи являются:</vt:lpstr>
      <vt:lpstr>Межведомственный подход – системная модель организации ранней помощи</vt:lpstr>
      <vt:lpstr>Профессионализация и объединение</vt:lpstr>
      <vt:lpstr>Стандартизация </vt:lpstr>
      <vt:lpstr>Стандартизация </vt:lpstr>
      <vt:lpstr>Концепция развития системы ранней помощи</vt:lpstr>
      <vt:lpstr>Практическая реализация программ  ранней помощи </vt:lpstr>
      <vt:lpstr>Практическая реализация программ  ранней помощи </vt:lpstr>
      <vt:lpstr>Выявление детей целевой группы </vt:lpstr>
      <vt:lpstr>Мероприятия по формированию условий для развития ранней помощи </vt:lpstr>
      <vt:lpstr>Эволюция  подходов Функциональная направленность</vt:lpstr>
      <vt:lpstr>Эволюция подходов</vt:lpstr>
      <vt:lpstr> Мероприятия по подготовке кадров  </vt:lpstr>
      <vt:lpstr> Ожидаемый результат реализации мероприятий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Светлана Юрьевна Белянчева</cp:lastModifiedBy>
  <cp:revision>26</cp:revision>
  <dcterms:created xsi:type="dcterms:W3CDTF">2018-03-23T12:46:36Z</dcterms:created>
  <dcterms:modified xsi:type="dcterms:W3CDTF">2021-04-06T05:58:43Z</dcterms:modified>
</cp:coreProperties>
</file>