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92" r:id="rId3"/>
    <p:sldId id="290" r:id="rId4"/>
    <p:sldId id="291" r:id="rId5"/>
    <p:sldId id="293" r:id="rId6"/>
    <p:sldId id="294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-12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9867-13BA-4DBA-8691-84FB21425929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3249A-3434-4776-A545-26451D933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6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1890-F6C0-4D1B-B4AA-576A80D34D63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76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58AD-0611-47EB-906F-FBB56E5C582B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1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529E-7B6A-4290-880D-765B8FD42337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86063"/>
            <a:ext cx="10515600" cy="9046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D8AA-C840-4F5B-A902-1BA2897BBDA4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51076" y="6480509"/>
            <a:ext cx="2743200" cy="365125"/>
          </a:xfrm>
        </p:spPr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0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6B9E-0C50-4931-A261-20D20FB1DC80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8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74B4-FDE6-4B51-9B29-37064A494F97}" type="datetime1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46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7DD8-299E-4522-8D47-E7D5179D254B}" type="datetime1">
              <a:rPr lang="ru-RU" smtClean="0"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D8B7-265C-49CB-9468-17DC4B8D24E2}" type="datetime1">
              <a:rPr lang="ru-RU" smtClean="0"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59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44A4-DDBB-49CA-BDF0-49DD153783C4}" type="datetime1">
              <a:rPr lang="ru-RU" smtClean="0"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F963-5E7D-4A39-849A-3C6D4B3F3397}" type="datetime1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3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35D4-ED2B-492B-98AB-402DC9539E85}" type="datetime1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7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D5C3-1F8C-46A0-89F2-D9396AF3064F}" type="datetime1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6944" y="3548434"/>
            <a:ext cx="9531756" cy="1887166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Психологическая готовность будущих дефектологов к реализации реабилитационных и </a:t>
            </a:r>
            <a:r>
              <a:rPr lang="ru-RU" sz="4400" b="1" dirty="0" err="1" smtClean="0"/>
              <a:t>абилитационных</a:t>
            </a:r>
            <a:r>
              <a:rPr lang="ru-RU" sz="4400" b="1" dirty="0" smtClean="0"/>
              <a:t> мер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8161" y="5549899"/>
            <a:ext cx="9144000" cy="1176777"/>
          </a:xfrm>
        </p:spPr>
        <p:txBody>
          <a:bodyPr/>
          <a:lstStyle/>
          <a:p>
            <a:r>
              <a:rPr lang="ru-RU" dirty="0" smtClean="0">
                <a:solidFill>
                  <a:srgbClr val="001132"/>
                </a:solidFill>
              </a:rPr>
              <a:t>Киселева Татьяна Геннадьевна,</a:t>
            </a:r>
            <a:br>
              <a:rPr lang="ru-RU" dirty="0" smtClean="0">
                <a:solidFill>
                  <a:srgbClr val="001132"/>
                </a:solidFill>
              </a:rPr>
            </a:br>
            <a:r>
              <a:rPr lang="ru-RU" dirty="0" smtClean="0">
                <a:solidFill>
                  <a:srgbClr val="001132"/>
                </a:solidFill>
              </a:rPr>
              <a:t>кандидат психологических наук, доцент</a:t>
            </a:r>
            <a:br>
              <a:rPr lang="ru-RU" dirty="0" smtClean="0">
                <a:solidFill>
                  <a:srgbClr val="001132"/>
                </a:solidFill>
              </a:rPr>
            </a:br>
            <a:r>
              <a:rPr lang="ru-RU" dirty="0" smtClean="0">
                <a:solidFill>
                  <a:srgbClr val="001132"/>
                </a:solidFill>
              </a:rPr>
              <a:t>декан дефектологического факультета</a:t>
            </a:r>
            <a:endParaRPr lang="ru-RU" dirty="0">
              <a:solidFill>
                <a:srgbClr val="0011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5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Реабилитация и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абилитация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- система государственных, социально- экономических, медицинских, профессиональных, педагогических, психологических и других мероприятий, направленных на помощь, поддержку и сопровождение различных категорий лиц с инвалидностью и </a:t>
            </a:r>
            <a:r>
              <a:rPr lang="ru-RU" dirty="0" smtClean="0"/>
              <a:t>ограниченными возможностями здоровья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78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63600" y="1027363"/>
            <a:ext cx="10515600" cy="90462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психологической готовности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68300" y="2155825"/>
            <a:ext cx="10998200" cy="4702175"/>
          </a:xfrm>
        </p:spPr>
        <p:txBody>
          <a:bodyPr>
            <a:normAutofit/>
          </a:bodyPr>
          <a:lstStyle/>
          <a:p>
            <a:r>
              <a:rPr lang="ru-RU" dirty="0" smtClean="0"/>
              <a:t>Мотивационно-ценностный компонент: </a:t>
            </a:r>
            <a:r>
              <a:rPr lang="ru-RU" dirty="0"/>
              <a:t>отношение к детям как к ценности, понимание значения детства как социокультурного феномена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Деятельностный</a:t>
            </a:r>
            <a:r>
              <a:rPr lang="ru-RU" dirty="0" smtClean="0"/>
              <a:t> компонент:  </a:t>
            </a:r>
            <a:r>
              <a:rPr lang="ru-RU" dirty="0"/>
              <a:t>создание новых моделей </a:t>
            </a:r>
            <a:r>
              <a:rPr lang="ru-RU" dirty="0" smtClean="0"/>
              <a:t>реабилитационной</a:t>
            </a:r>
            <a:r>
              <a:rPr lang="ru-RU" dirty="0"/>
              <a:t>, </a:t>
            </a:r>
            <a:r>
              <a:rPr lang="ru-RU" dirty="0" err="1"/>
              <a:t>абилитационной</a:t>
            </a:r>
            <a:r>
              <a:rPr lang="ru-RU" dirty="0"/>
              <a:t> и инклюзивной практик, умение проектировать индивидуальную траекторию развития каждого ученика в специальном и инклюзивном образовании; </a:t>
            </a:r>
            <a:endParaRPr lang="ru-RU" dirty="0" smtClean="0"/>
          </a:p>
          <a:p>
            <a:r>
              <a:rPr lang="ru-RU" dirty="0" smtClean="0"/>
              <a:t>Рефлексивно-оценочный компонент:  уровень </a:t>
            </a:r>
            <a:r>
              <a:rPr lang="ru-RU" dirty="0"/>
              <a:t>развития умения анализировать свои возможности в профессиональной деятельности; умением создать концепцию развития как класса, так и отдельного ученика.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исследования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/>
              <a:t>Мотивация профессиональной деятельности (методика К. </a:t>
            </a:r>
            <a:r>
              <a:rPr lang="ru-RU" dirty="0" err="1"/>
              <a:t>Замфир</a:t>
            </a:r>
            <a:r>
              <a:rPr lang="ru-RU" dirty="0"/>
              <a:t> в модификации А.А. </a:t>
            </a:r>
            <a:r>
              <a:rPr lang="ru-RU" dirty="0" err="1"/>
              <a:t>Реана</a:t>
            </a:r>
            <a:r>
              <a:rPr lang="ru-RU" dirty="0" smtClean="0"/>
              <a:t>)»</a:t>
            </a:r>
          </a:p>
          <a:p>
            <a:r>
              <a:rPr lang="ru-RU" dirty="0" smtClean="0"/>
              <a:t>«</a:t>
            </a:r>
            <a:r>
              <a:rPr lang="ru-RU" dirty="0"/>
              <a:t>Изучение готовности педагогов общеобразовательных организаций к внедрению инклюзивного образования» (Е.Е. Буренина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«</a:t>
            </a:r>
            <a:r>
              <a:rPr lang="ru-RU" dirty="0"/>
              <a:t>Методика диагностики направленности Б. </a:t>
            </a:r>
            <a:r>
              <a:rPr lang="ru-RU" dirty="0" err="1"/>
              <a:t>Басса</a:t>
            </a:r>
            <a:r>
              <a:rPr lang="ru-RU" dirty="0"/>
              <a:t>» (опросник </a:t>
            </a:r>
            <a:r>
              <a:rPr lang="ru-RU" dirty="0" err="1"/>
              <a:t>Смекла</a:t>
            </a:r>
            <a:r>
              <a:rPr lang="ru-RU" dirty="0"/>
              <a:t>-Кучера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«</a:t>
            </a:r>
            <a:r>
              <a:rPr lang="ru-RU" dirty="0"/>
              <a:t>Диагностика уровня саморазвития и профессионально-педагогической </a:t>
            </a:r>
            <a:r>
              <a:rPr lang="ru-RU" dirty="0" smtClean="0"/>
              <a:t>деятельности</a:t>
            </a:r>
            <a:r>
              <a:rPr lang="ru-RU" dirty="0"/>
              <a:t>» (Л.Н. </a:t>
            </a:r>
            <a:r>
              <a:rPr lang="ru-RU" dirty="0" err="1"/>
              <a:t>Бережнова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27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47673"/>
              </p:ext>
            </p:extLst>
          </p:nvPr>
        </p:nvGraphicFramePr>
        <p:xfrm>
          <a:off x="546100" y="863594"/>
          <a:ext cx="10071100" cy="56538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03382"/>
                <a:gridCol w="2267718"/>
              </a:tblGrid>
              <a:tr h="45485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Компоненты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психологической готовности</a:t>
                      </a:r>
                      <a:endParaRPr lang="ru-RU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Студенты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Внутренняя мотивация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12,5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Внешний положительный мотив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Внешний отрицательный мотив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37,5</a:t>
                      </a:r>
                      <a:endParaRPr lang="ru-RU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                        Направленность </a:t>
                      </a:r>
                      <a:r>
                        <a:rPr lang="ru-RU" sz="2400" dirty="0">
                          <a:effectLst/>
                        </a:rPr>
                        <a:t>на себя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56,25</a:t>
                      </a:r>
                      <a:endParaRPr lang="ru-RU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3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Направленность на взаимодействие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37,5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                         Направленность на задачу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6,25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24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</a:rPr>
                        <a:t>Стремление к саморазвитию (уровни)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Низкий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12,5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Ниже среднего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18,75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Средний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ru-RU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Выше среднего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37,5</a:t>
                      </a:r>
                      <a:endParaRPr lang="ru-RU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Высокий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6,25</a:t>
                      </a:r>
                      <a:endParaRPr lang="ru-RU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8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1065463"/>
            <a:ext cx="10515600" cy="1271337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работы по формированию психологической готовности будущих дефектологов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00" y="2666999"/>
            <a:ext cx="10871200" cy="388620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Формирование внутренней </a:t>
            </a:r>
            <a:r>
              <a:rPr lang="ru-RU" dirty="0"/>
              <a:t>мотивации: вовлечение в волонтерскую деятельность, </a:t>
            </a:r>
            <a:r>
              <a:rPr lang="ru-RU" dirty="0" smtClean="0"/>
              <a:t>встреча с успешными дефектологами-практиками</a:t>
            </a:r>
          </a:p>
          <a:p>
            <a:r>
              <a:rPr lang="ru-RU" dirty="0" smtClean="0"/>
              <a:t>Вовлечение студентов в профессиональное сообщество, в профессиональное общение: волонтерство и участие в качестве зрителей на конкурсах профессионального мастерства, неформальные встречи с профессионалами</a:t>
            </a:r>
          </a:p>
          <a:p>
            <a:r>
              <a:rPr lang="ru-RU" dirty="0" smtClean="0"/>
              <a:t>Знакомство с передовым опытом в области дефектологии: мастер-классы практиков; видео и онлайн-занятия ведущих логопедов, дефектологов</a:t>
            </a:r>
          </a:p>
          <a:p>
            <a:r>
              <a:rPr lang="ru-RU" dirty="0" smtClean="0"/>
              <a:t>Адекватная обратная связь в ходе производственной практики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62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08050" y="1651000"/>
            <a:ext cx="10515600" cy="4127500"/>
          </a:xfrm>
        </p:spPr>
        <p:txBody>
          <a:bodyPr anchor="ctr">
            <a:noAutofit/>
          </a:bodyPr>
          <a:lstStyle/>
          <a:p>
            <a:pPr algn="ctr"/>
            <a:r>
              <a:rPr lang="ru-RU" b="1" dirty="0" smtClean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b="1" dirty="0">
              <a:solidFill>
                <a:srgbClr val="0011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0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ndara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266</Words>
  <Application>Microsoft Office PowerPoint</Application>
  <PresentationFormat>Произвольный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Психологическая готовность будущих дефектологов к реализации реабилитационных и абилитационных мер</vt:lpstr>
      <vt:lpstr>Презентация PowerPoint</vt:lpstr>
      <vt:lpstr>Структура психологической готовности</vt:lpstr>
      <vt:lpstr>Методы исследования</vt:lpstr>
      <vt:lpstr>Презентация PowerPoint</vt:lpstr>
      <vt:lpstr>Направления работы по формированию психологической готовности будущих дефектологов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 В. Энзельдт</dc:creator>
  <cp:lastModifiedBy>Елена Киселёва</cp:lastModifiedBy>
  <cp:revision>58</cp:revision>
  <dcterms:created xsi:type="dcterms:W3CDTF">2019-08-26T11:07:47Z</dcterms:created>
  <dcterms:modified xsi:type="dcterms:W3CDTF">2021-03-29T15:56:16Z</dcterms:modified>
</cp:coreProperties>
</file>