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5" r:id="rId3"/>
    <p:sldId id="263" r:id="rId4"/>
    <p:sldId id="258" r:id="rId5"/>
    <p:sldId id="261" r:id="rId6"/>
    <p:sldId id="260" r:id="rId7"/>
    <p:sldId id="262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1E220-3AAE-4772-A1AD-1D3216EB6DD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F7921F-D440-4ADA-A8F9-DEBA12F7BF9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r"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«Ресурсный центр - обучающая структура </a:t>
          </a:r>
        </a:p>
        <a:p>
          <a:pPr algn="r"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  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системе повышения квалификации педагогических кадров», март 2021 г.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EF195A-747B-46AF-BE40-389B791DE6CB}" type="parTrans" cxnId="{9DA29650-13C7-45FE-A11F-F9918962B833}">
      <dgm:prSet/>
      <dgm:spPr/>
      <dgm:t>
        <a:bodyPr/>
        <a:lstStyle/>
        <a:p>
          <a:endParaRPr lang="ru-RU"/>
        </a:p>
      </dgm:t>
    </dgm:pt>
    <dgm:pt modelId="{2959062B-AB49-4508-A41C-CDBF67DDFF17}" type="sibTrans" cxnId="{9DA29650-13C7-45FE-A11F-F9918962B833}">
      <dgm:prSet/>
      <dgm:spPr/>
      <dgm:t>
        <a:bodyPr/>
        <a:lstStyle/>
        <a:p>
          <a:endParaRPr lang="ru-RU"/>
        </a:p>
      </dgm:t>
    </dgm:pt>
    <dgm:pt modelId="{B9E1B001-AECE-4451-A842-2D9DC75F8E5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«Трудовое обучение и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межпредметные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связи, 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один из факторов успешной адаптации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с умственной отсталостью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(интеллектуальными нарушениями)», октябрь 2021 г.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3C00F4-2A16-481F-BF19-A2AE7DAFBB83}" type="parTrans" cxnId="{253C3EF3-0D2D-426A-AA3E-AAD7B3F5A4A7}">
      <dgm:prSet/>
      <dgm:spPr/>
      <dgm:t>
        <a:bodyPr/>
        <a:lstStyle/>
        <a:p>
          <a:endParaRPr lang="ru-RU"/>
        </a:p>
      </dgm:t>
    </dgm:pt>
    <dgm:pt modelId="{E0720131-1E31-49EC-8EA2-49277621B5F1}" type="sibTrans" cxnId="{253C3EF3-0D2D-426A-AA3E-AAD7B3F5A4A7}">
      <dgm:prSet/>
      <dgm:spPr/>
      <dgm:t>
        <a:bodyPr/>
        <a:lstStyle/>
        <a:p>
          <a:endParaRPr lang="ru-RU"/>
        </a:p>
      </dgm:t>
    </dgm:pt>
    <dgm:pt modelId="{D390DF9B-A64B-4A46-8004-873B6F3E169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«Формирование трудовых  компетенций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 внеурочное время», октябрь 2021 г.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5E344A-18E4-4F05-8469-73CE77632FE0}" type="parTrans" cxnId="{548B2B1C-0969-4970-882E-7216685215F9}">
      <dgm:prSet/>
      <dgm:spPr/>
      <dgm:t>
        <a:bodyPr/>
        <a:lstStyle/>
        <a:p>
          <a:endParaRPr lang="ru-RU"/>
        </a:p>
      </dgm:t>
    </dgm:pt>
    <dgm:pt modelId="{52A27F50-32D5-48C7-94BC-84C7D9076323}" type="sibTrans" cxnId="{548B2B1C-0969-4970-882E-7216685215F9}">
      <dgm:prSet/>
      <dgm:spPr/>
      <dgm:t>
        <a:bodyPr/>
        <a:lstStyle/>
        <a:p>
          <a:endParaRPr lang="ru-RU"/>
        </a:p>
      </dgm:t>
    </dgm:pt>
    <dgm:pt modelId="{5B5542E8-8800-44A4-ABCB-CF11F12BD480}" type="pres">
      <dgm:prSet presAssocID="{3331E220-3AAE-4772-A1AD-1D3216EB6DD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21FBC-0E1E-4DB9-B424-7E77FEDF7DB4}" type="pres">
      <dgm:prSet presAssocID="{5DF7921F-D440-4ADA-A8F9-DEBA12F7BF9E}" presName="comp" presStyleCnt="0"/>
      <dgm:spPr/>
    </dgm:pt>
    <dgm:pt modelId="{07375F67-898A-4AFF-A847-36A80BAF9F87}" type="pres">
      <dgm:prSet presAssocID="{5DF7921F-D440-4ADA-A8F9-DEBA12F7BF9E}" presName="box" presStyleLbl="node1" presStyleIdx="0" presStyleCnt="3" custScaleY="123582" custLinFactNeighborX="386" custLinFactNeighborY="-9744"/>
      <dgm:spPr/>
      <dgm:t>
        <a:bodyPr/>
        <a:lstStyle/>
        <a:p>
          <a:endParaRPr lang="ru-RU"/>
        </a:p>
      </dgm:t>
    </dgm:pt>
    <dgm:pt modelId="{A9E8CB4D-4EB4-4F56-8CB0-917239078A3B}" type="pres">
      <dgm:prSet presAssocID="{5DF7921F-D440-4ADA-A8F9-DEBA12F7BF9E}" presName="img" presStyleLbl="fgImgPlace1" presStyleIdx="0" presStyleCnt="3" custScaleX="172852" custScaleY="203311" custLinFactNeighborX="-78497" custLinFactNeighborY="-515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3409A9-56FA-4B21-ADA7-0EEA88CDC15B}" type="pres">
      <dgm:prSet presAssocID="{5DF7921F-D440-4ADA-A8F9-DEBA12F7BF9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01E2A-366E-4DC7-829A-C619F35F1AF9}" type="pres">
      <dgm:prSet presAssocID="{2959062B-AB49-4508-A41C-CDBF67DDFF17}" presName="spacer" presStyleCnt="0"/>
      <dgm:spPr/>
    </dgm:pt>
    <dgm:pt modelId="{01929557-F61C-4014-BB89-C98C500A1C00}" type="pres">
      <dgm:prSet presAssocID="{B9E1B001-AECE-4451-A842-2D9DC75F8E54}" presName="comp" presStyleCnt="0"/>
      <dgm:spPr/>
    </dgm:pt>
    <dgm:pt modelId="{497121B0-458A-4655-A5E2-0167AE9C7D0C}" type="pres">
      <dgm:prSet presAssocID="{B9E1B001-AECE-4451-A842-2D9DC75F8E54}" presName="box" presStyleLbl="node1" presStyleIdx="1" presStyleCnt="3" custScaleY="119874"/>
      <dgm:spPr/>
      <dgm:t>
        <a:bodyPr/>
        <a:lstStyle/>
        <a:p>
          <a:endParaRPr lang="ru-RU"/>
        </a:p>
      </dgm:t>
    </dgm:pt>
    <dgm:pt modelId="{A4F85313-4B98-49B4-AE1E-631086721AA4}" type="pres">
      <dgm:prSet presAssocID="{B9E1B001-AECE-4451-A842-2D9DC75F8E54}" presName="img" presStyleLbl="fgImgPlace1" presStyleIdx="1" presStyleCnt="3" custScaleX="173011" custScaleY="2086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E44530C-D829-4E7C-8D97-652A6CD38858}" type="pres">
      <dgm:prSet presAssocID="{B9E1B001-AECE-4451-A842-2D9DC75F8E5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B378F-A483-4AFC-A7C8-E21480527FE3}" type="pres">
      <dgm:prSet presAssocID="{E0720131-1E31-49EC-8EA2-49277621B5F1}" presName="spacer" presStyleCnt="0"/>
      <dgm:spPr/>
    </dgm:pt>
    <dgm:pt modelId="{B9EEBEC0-A230-4854-8A59-FD8FB8AA48F1}" type="pres">
      <dgm:prSet presAssocID="{D390DF9B-A64B-4A46-8004-873B6F3E1694}" presName="comp" presStyleCnt="0"/>
      <dgm:spPr/>
    </dgm:pt>
    <dgm:pt modelId="{947E5DEE-80A9-4F10-BDCF-C847DB141C3D}" type="pres">
      <dgm:prSet presAssocID="{D390DF9B-A64B-4A46-8004-873B6F3E1694}" presName="box" presStyleLbl="node1" presStyleIdx="2" presStyleCnt="3" custScaleY="86375" custLinFactNeighborX="899" custLinFactNeighborY="-21355"/>
      <dgm:spPr/>
      <dgm:t>
        <a:bodyPr/>
        <a:lstStyle/>
        <a:p>
          <a:endParaRPr lang="ru-RU"/>
        </a:p>
      </dgm:t>
    </dgm:pt>
    <dgm:pt modelId="{9DBCC0E9-6B01-4E94-A940-EAC5352DC857}" type="pres">
      <dgm:prSet presAssocID="{D390DF9B-A64B-4A46-8004-873B6F3E1694}" presName="img" presStyleLbl="fgImgPlace1" presStyleIdx="2" presStyleCnt="3" custScaleX="169803" custScaleY="200364" custLinFactNeighborX="-4497" custLinFactNeighborY="-666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AED594-D0AC-46B6-AA5A-06B957D9FA7F}" type="pres">
      <dgm:prSet presAssocID="{D390DF9B-A64B-4A46-8004-873B6F3E169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57B51A-F9BE-4551-A5DC-EC7E503A2608}" type="presOf" srcId="{5DF7921F-D440-4ADA-A8F9-DEBA12F7BF9E}" destId="{0A3409A9-56FA-4B21-ADA7-0EEA88CDC15B}" srcOrd="1" destOrd="0" presId="urn:microsoft.com/office/officeart/2005/8/layout/vList4"/>
    <dgm:cxn modelId="{37B414C4-89B9-46E5-B3B5-57D734234199}" type="presOf" srcId="{B9E1B001-AECE-4451-A842-2D9DC75F8E54}" destId="{2E44530C-D829-4E7C-8D97-652A6CD38858}" srcOrd="1" destOrd="0" presId="urn:microsoft.com/office/officeart/2005/8/layout/vList4"/>
    <dgm:cxn modelId="{3F97CDBC-A002-4F73-B7A8-8B8F16E3CD88}" type="presOf" srcId="{3331E220-3AAE-4772-A1AD-1D3216EB6DD1}" destId="{5B5542E8-8800-44A4-ABCB-CF11F12BD480}" srcOrd="0" destOrd="0" presId="urn:microsoft.com/office/officeart/2005/8/layout/vList4"/>
    <dgm:cxn modelId="{CC569C12-D9B8-4ADB-90D9-FE8A4C695C97}" type="presOf" srcId="{D390DF9B-A64B-4A46-8004-873B6F3E1694}" destId="{947E5DEE-80A9-4F10-BDCF-C847DB141C3D}" srcOrd="0" destOrd="0" presId="urn:microsoft.com/office/officeart/2005/8/layout/vList4"/>
    <dgm:cxn modelId="{D6F16B74-A9E9-430B-BC5A-064226DC7277}" type="presOf" srcId="{5DF7921F-D440-4ADA-A8F9-DEBA12F7BF9E}" destId="{07375F67-898A-4AFF-A847-36A80BAF9F87}" srcOrd="0" destOrd="0" presId="urn:microsoft.com/office/officeart/2005/8/layout/vList4"/>
    <dgm:cxn modelId="{253C3EF3-0D2D-426A-AA3E-AAD7B3F5A4A7}" srcId="{3331E220-3AAE-4772-A1AD-1D3216EB6DD1}" destId="{B9E1B001-AECE-4451-A842-2D9DC75F8E54}" srcOrd="1" destOrd="0" parTransId="{F53C00F4-2A16-481F-BF19-A2AE7DAFBB83}" sibTransId="{E0720131-1E31-49EC-8EA2-49277621B5F1}"/>
    <dgm:cxn modelId="{A6C928C7-4BA7-4DAE-9FD2-824A67FBA37D}" type="presOf" srcId="{D390DF9B-A64B-4A46-8004-873B6F3E1694}" destId="{E9AED594-D0AC-46B6-AA5A-06B957D9FA7F}" srcOrd="1" destOrd="0" presId="urn:microsoft.com/office/officeart/2005/8/layout/vList4"/>
    <dgm:cxn modelId="{9DA29650-13C7-45FE-A11F-F9918962B833}" srcId="{3331E220-3AAE-4772-A1AD-1D3216EB6DD1}" destId="{5DF7921F-D440-4ADA-A8F9-DEBA12F7BF9E}" srcOrd="0" destOrd="0" parTransId="{FEEF195A-747B-46AF-BE40-389B791DE6CB}" sibTransId="{2959062B-AB49-4508-A41C-CDBF67DDFF17}"/>
    <dgm:cxn modelId="{DE382EB1-E119-4443-BFB4-AB658CEBD551}" type="presOf" srcId="{B9E1B001-AECE-4451-A842-2D9DC75F8E54}" destId="{497121B0-458A-4655-A5E2-0167AE9C7D0C}" srcOrd="0" destOrd="0" presId="urn:microsoft.com/office/officeart/2005/8/layout/vList4"/>
    <dgm:cxn modelId="{548B2B1C-0969-4970-882E-7216685215F9}" srcId="{3331E220-3AAE-4772-A1AD-1D3216EB6DD1}" destId="{D390DF9B-A64B-4A46-8004-873B6F3E1694}" srcOrd="2" destOrd="0" parTransId="{F45E344A-18E4-4F05-8469-73CE77632FE0}" sibTransId="{52A27F50-32D5-48C7-94BC-84C7D9076323}"/>
    <dgm:cxn modelId="{AB92B9F6-D422-4A9C-AA7F-70002E4EFB83}" type="presParOf" srcId="{5B5542E8-8800-44A4-ABCB-CF11F12BD480}" destId="{39C21FBC-0E1E-4DB9-B424-7E77FEDF7DB4}" srcOrd="0" destOrd="0" presId="urn:microsoft.com/office/officeart/2005/8/layout/vList4"/>
    <dgm:cxn modelId="{58AF29B2-62E2-4F70-B918-7184297C4F0D}" type="presParOf" srcId="{39C21FBC-0E1E-4DB9-B424-7E77FEDF7DB4}" destId="{07375F67-898A-4AFF-A847-36A80BAF9F87}" srcOrd="0" destOrd="0" presId="urn:microsoft.com/office/officeart/2005/8/layout/vList4"/>
    <dgm:cxn modelId="{71055A59-526C-48BF-AFEF-0C750C493D1F}" type="presParOf" srcId="{39C21FBC-0E1E-4DB9-B424-7E77FEDF7DB4}" destId="{A9E8CB4D-4EB4-4F56-8CB0-917239078A3B}" srcOrd="1" destOrd="0" presId="urn:microsoft.com/office/officeart/2005/8/layout/vList4"/>
    <dgm:cxn modelId="{F9611608-4804-49B4-97F4-BE5BF2E0ED2F}" type="presParOf" srcId="{39C21FBC-0E1E-4DB9-B424-7E77FEDF7DB4}" destId="{0A3409A9-56FA-4B21-ADA7-0EEA88CDC15B}" srcOrd="2" destOrd="0" presId="urn:microsoft.com/office/officeart/2005/8/layout/vList4"/>
    <dgm:cxn modelId="{66F4663A-A11C-4B4E-9505-B68A412902E6}" type="presParOf" srcId="{5B5542E8-8800-44A4-ABCB-CF11F12BD480}" destId="{C9601E2A-366E-4DC7-829A-C619F35F1AF9}" srcOrd="1" destOrd="0" presId="urn:microsoft.com/office/officeart/2005/8/layout/vList4"/>
    <dgm:cxn modelId="{CF9C9598-BB80-4E00-ABD0-DE0D4B117071}" type="presParOf" srcId="{5B5542E8-8800-44A4-ABCB-CF11F12BD480}" destId="{01929557-F61C-4014-BB89-C98C500A1C00}" srcOrd="2" destOrd="0" presId="urn:microsoft.com/office/officeart/2005/8/layout/vList4"/>
    <dgm:cxn modelId="{C079CF77-4ACA-442B-9AA2-E0E2F8E3CAB9}" type="presParOf" srcId="{01929557-F61C-4014-BB89-C98C500A1C00}" destId="{497121B0-458A-4655-A5E2-0167AE9C7D0C}" srcOrd="0" destOrd="0" presId="urn:microsoft.com/office/officeart/2005/8/layout/vList4"/>
    <dgm:cxn modelId="{23C1AE32-49FC-4C9A-83BB-4DA3E7496F2F}" type="presParOf" srcId="{01929557-F61C-4014-BB89-C98C500A1C00}" destId="{A4F85313-4B98-49B4-AE1E-631086721AA4}" srcOrd="1" destOrd="0" presId="urn:microsoft.com/office/officeart/2005/8/layout/vList4"/>
    <dgm:cxn modelId="{274F7FBA-F504-4A91-A3ED-2D2FD41341D8}" type="presParOf" srcId="{01929557-F61C-4014-BB89-C98C500A1C00}" destId="{2E44530C-D829-4E7C-8D97-652A6CD38858}" srcOrd="2" destOrd="0" presId="urn:microsoft.com/office/officeart/2005/8/layout/vList4"/>
    <dgm:cxn modelId="{A62CF4AC-7722-44BC-82EF-1193335CE7D0}" type="presParOf" srcId="{5B5542E8-8800-44A4-ABCB-CF11F12BD480}" destId="{5A9B378F-A483-4AFC-A7C8-E21480527FE3}" srcOrd="3" destOrd="0" presId="urn:microsoft.com/office/officeart/2005/8/layout/vList4"/>
    <dgm:cxn modelId="{FEA9EE11-8E9B-4B0E-9F02-3AB0A3153352}" type="presParOf" srcId="{5B5542E8-8800-44A4-ABCB-CF11F12BD480}" destId="{B9EEBEC0-A230-4854-8A59-FD8FB8AA48F1}" srcOrd="4" destOrd="0" presId="urn:microsoft.com/office/officeart/2005/8/layout/vList4"/>
    <dgm:cxn modelId="{C2934DAE-3E69-4F74-8FC8-E5DB7E0FE167}" type="presParOf" srcId="{B9EEBEC0-A230-4854-8A59-FD8FB8AA48F1}" destId="{947E5DEE-80A9-4F10-BDCF-C847DB141C3D}" srcOrd="0" destOrd="0" presId="urn:microsoft.com/office/officeart/2005/8/layout/vList4"/>
    <dgm:cxn modelId="{5508A8B9-2F93-43EC-8AEC-3CB1C7F44CD8}" type="presParOf" srcId="{B9EEBEC0-A230-4854-8A59-FD8FB8AA48F1}" destId="{9DBCC0E9-6B01-4E94-A940-EAC5352DC857}" srcOrd="1" destOrd="0" presId="urn:microsoft.com/office/officeart/2005/8/layout/vList4"/>
    <dgm:cxn modelId="{18CA5C96-EBCA-4403-93D6-000C2867E2CC}" type="presParOf" srcId="{B9EEBEC0-A230-4854-8A59-FD8FB8AA48F1}" destId="{E9AED594-D0AC-46B6-AA5A-06B957D9FA7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yb-int1.edu.yar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6" y="537098"/>
            <a:ext cx="1620434" cy="1595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9120"/>
            <a:ext cx="2555776" cy="1959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358641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ГОУ ЯО «Рыбинская школа-интернат № 1»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центр,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 деятельности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содержание работы с детьми с ограниченными возможностями здоровья (интеллектуальными нарушениями) при реализации предметной области «Технология»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г.,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департамента образования 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30.12.2020 г № 394/01-03)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872" y="3861048"/>
            <a:ext cx="7042447" cy="252028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регионального ресурсного центра присвоен в связи с тем, что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 – интернат имеет информационные, технические, программные, кадровые, методические ресурсы для оказания методической помощи другим организациям в сопровождении актуальных направлений развития региональной системы образования:</a:t>
            </a: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9287"/>
            <a:ext cx="1404534" cy="132621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32647"/>
              </p:ext>
            </p:extLst>
          </p:nvPr>
        </p:nvGraphicFramePr>
        <p:xfrm>
          <a:off x="2267744" y="234281"/>
          <a:ext cx="655272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8">
                  <a:extLst>
                    <a:ext uri="{9D8B030D-6E8A-4147-A177-3AD203B41FA5}">
                      <a16:colId xmlns="" xmlns:a16="http://schemas.microsoft.com/office/drawing/2014/main" val="1570079713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2020 г. школа-интернат  участвовала в реализации федерального проекта «Современная школа» национального проекта «Образование». Обновлена материально – техническая база, разработана  и  утверждена  Программа  развития  ГОУ ЯО «Рыбинская школа-интернат № 1»  на 2020 -2024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созданы специальные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 для обучения детей с ОВЗ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805462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15959"/>
              </p:ext>
            </p:extLst>
          </p:nvPr>
        </p:nvGraphicFramePr>
        <p:xfrm>
          <a:off x="332158" y="1664696"/>
          <a:ext cx="849694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682">
                  <a:extLst>
                    <a:ext uri="{9D8B030D-6E8A-4147-A177-3AD203B41FA5}">
                      <a16:colId xmlns="" xmlns:a16="http://schemas.microsoft.com/office/drawing/2014/main" val="3190263493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400650207"/>
                    </a:ext>
                  </a:extLst>
                </a:gridCol>
                <a:gridCol w="2600918">
                  <a:extLst>
                    <a:ext uri="{9D8B030D-6E8A-4147-A177-3AD203B41FA5}">
                      <a16:colId xmlns="" xmlns:a16="http://schemas.microsoft.com/office/drawing/2014/main" val="197775576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Введены дополнительно новые профили трудового обучения, модернизированы имеющиеся, учебные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мастерские оснащены современным оборудованием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689864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447744"/>
              </p:ext>
            </p:extLst>
          </p:nvPr>
        </p:nvGraphicFramePr>
        <p:xfrm>
          <a:off x="345656" y="3398571"/>
          <a:ext cx="849694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="" xmlns:a16="http://schemas.microsoft.com/office/drawing/2014/main" val="2292247216"/>
                    </a:ext>
                  </a:extLst>
                </a:gridCol>
              </a:tblGrid>
              <a:tr h="172695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укомплектована  педагогами  для  организации трудового обучения и сопровождения профессионального самоопределения обучающихся, которые успешно в 2020 г.  повысили свою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квалификацию  по программе «Инклюзивное образование» с вариативным модулем «Реализация АООП предметной области «Технология» для обучающихся с умственной отсталостью (ментальными нарушениями)» на базе ГАУ ДПО ЯО «Институт развития образования» 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 курсовую подготовку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дополнительной профессиональной программе «Реализация ФГОС образования обучающихся с умственной отсталостью (интеллектуальными нарушениями) в учреждении ООО «Высшая школа делового администрирования»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1858944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08675"/>
              </p:ext>
            </p:extLst>
          </p:nvPr>
        </p:nvGraphicFramePr>
        <p:xfrm>
          <a:off x="359154" y="5291818"/>
          <a:ext cx="8469948" cy="148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316">
                  <a:extLst>
                    <a:ext uri="{9D8B030D-6E8A-4147-A177-3AD203B41FA5}">
                      <a16:colId xmlns="" xmlns:a16="http://schemas.microsoft.com/office/drawing/2014/main" val="51475889"/>
                    </a:ext>
                  </a:extLst>
                </a:gridCol>
                <a:gridCol w="2973706">
                  <a:extLst>
                    <a:ext uri="{9D8B030D-6E8A-4147-A177-3AD203B41FA5}">
                      <a16:colId xmlns="" xmlns:a16="http://schemas.microsoft.com/office/drawing/2014/main" val="14564795"/>
                    </a:ext>
                  </a:extLst>
                </a:gridCol>
                <a:gridCol w="2672926">
                  <a:extLst>
                    <a:ext uri="{9D8B030D-6E8A-4147-A177-3AD203B41FA5}">
                      <a16:colId xmlns="" xmlns:a16="http://schemas.microsoft.com/office/drawing/2014/main" val="953414698"/>
                    </a:ext>
                  </a:extLst>
                </a:gridCol>
              </a:tblGrid>
              <a:tr h="1481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имеет положительный опыт работы по формированию трудовых навыков в урочное и внеурочное время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5450209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1" y="5178863"/>
            <a:ext cx="2232248" cy="15728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57192"/>
            <a:ext cx="2160240" cy="16161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44316"/>
            <a:ext cx="2232248" cy="15973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662373"/>
            <a:ext cx="2248752" cy="153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800200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01593"/>
            <a:ext cx="1893030" cy="1555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64703"/>
            <a:ext cx="1893030" cy="1555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015850"/>
              </p:ext>
            </p:extLst>
          </p:nvPr>
        </p:nvGraphicFramePr>
        <p:xfrm>
          <a:off x="2339752" y="188640"/>
          <a:ext cx="655272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8">
                  <a:extLst>
                    <a:ext uri="{9D8B030D-6E8A-4147-A177-3AD203B41FA5}">
                      <a16:colId xmlns="" xmlns:a16="http://schemas.microsoft.com/office/drawing/2014/main" val="3399407919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концентрация и создание информационных, технических, программных, кадровых, методических и иных ресурсов в вопросах обучения детей  с ограниченными возможностями здоровья (интеллектуальными нарушениями).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626468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29238"/>
              </p:ext>
            </p:extLst>
          </p:nvPr>
        </p:nvGraphicFramePr>
        <p:xfrm>
          <a:off x="2310930" y="1385031"/>
          <a:ext cx="6581550" cy="1179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1550">
                  <a:extLst>
                    <a:ext uri="{9D8B030D-6E8A-4147-A177-3AD203B41FA5}">
                      <a16:colId xmlns="" xmlns:a16="http://schemas.microsoft.com/office/drawing/2014/main" val="1404653383"/>
                    </a:ext>
                  </a:extLst>
                </a:gridCol>
              </a:tblGrid>
              <a:tr h="11798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определены локальным актом  «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Положение о региональном ресурсном центре «Организация и содержание работы с детьми с ограниченными возможностями здоровья (интеллектуальными нарушениями)  при реализации предметной области «Технология».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755515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23052"/>
              </p:ext>
            </p:extLst>
          </p:nvPr>
        </p:nvGraphicFramePr>
        <p:xfrm>
          <a:off x="323528" y="2708920"/>
          <a:ext cx="8568952" cy="2315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556">
                  <a:extLst>
                    <a:ext uri="{9D8B030D-6E8A-4147-A177-3AD203B41FA5}">
                      <a16:colId xmlns="" xmlns:a16="http://schemas.microsoft.com/office/drawing/2014/main" val="1458772903"/>
                    </a:ext>
                  </a:extLst>
                </a:gridCol>
                <a:gridCol w="6917396">
                  <a:extLst>
                    <a:ext uri="{9D8B030D-6E8A-4147-A177-3AD203B41FA5}">
                      <a16:colId xmlns="" xmlns:a16="http://schemas.microsoft.com/office/drawing/2014/main" val="3476804772"/>
                    </a:ext>
                  </a:extLst>
                </a:gridCol>
              </a:tblGrid>
              <a:tr h="303683">
                <a:tc rowSpan="7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аналитическая;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9627639"/>
                  </a:ext>
                </a:extLst>
              </a:tr>
              <a:tr h="3036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проектировочная;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8323167"/>
                  </a:ext>
                </a:extLst>
              </a:tr>
              <a:tr h="3036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сопровождение образовательных учреждений;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9196559"/>
                  </a:ext>
                </a:extLst>
              </a:tr>
              <a:tr h="3036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kumimoji="0"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сервисная (профессионально-методическая деятельность);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1036597"/>
                  </a:ext>
                </a:extLst>
              </a:tr>
              <a:tr h="3036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kumimoji="0"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информационно-технологическая деятельность;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8111874"/>
                  </a:ext>
                </a:extLst>
              </a:tr>
              <a:tr h="3036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kumimoji="0"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родителями (законными представителями);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4755385"/>
                  </a:ext>
                </a:extLst>
              </a:tr>
              <a:tr h="3036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консультационно-диагностическая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373479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233"/>
              </p:ext>
            </p:extLst>
          </p:nvPr>
        </p:nvGraphicFramePr>
        <p:xfrm>
          <a:off x="395536" y="5157193"/>
          <a:ext cx="676875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>
                  <a:extLst>
                    <a:ext uri="{9D8B030D-6E8A-4147-A177-3AD203B41FA5}">
                      <a16:colId xmlns="" xmlns:a16="http://schemas.microsoft.com/office/drawing/2014/main" val="1243799141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Информацию о работе ресурсного центра можно получить на официальном сайте ГОУ ЯО «Рыбинская школа-интернат № 1»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 </a:t>
                      </a:r>
                      <a:r>
                        <a:rPr kumimoji="0" lang="en-US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ryb-int1.edu.yar.ru</a:t>
                      </a:r>
                      <a:endParaRPr kumimoji="0" lang="ru-RU" sz="1800" b="0" i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0415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22281"/>
            <a:ext cx="1260450" cy="103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1595" y="340756"/>
            <a:ext cx="6544861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«Создание условий 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обучения детей с ограниченными возможностями здоровья (интеллектуальными нарушениями) 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предметной области «Технология»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рамках реализации федерального проекта «Современная школа» национального проекта «Образование»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67544" y="1664195"/>
            <a:ext cx="8208912" cy="4463752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ru-RU" sz="1200" dirty="0" smtClean="0"/>
              <a:t>	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lnSpc>
                <a:spcPct val="110000"/>
              </a:lnSpc>
              <a:buNone/>
            </a:pPr>
            <a:r>
              <a:rPr lang="ru-RU" sz="6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</a:p>
          <a:p>
            <a:pPr marL="109728" indent="0" algn="just">
              <a:lnSpc>
                <a:spcPct val="110000"/>
              </a:lnSpc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Ознакомить с  условиями  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получения образования обучающимися с умственной отсталостью (интеллектуальными 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нарушениями),  созданными в  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ГОУ ЯО «Рыбинская школа-интернат № 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1» в ходе  реализации  в 2020 г. федерального проекта «Современная школа» национального проекта «Образование».</a:t>
            </a:r>
            <a:endParaRPr lang="ru-RU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lnSpc>
                <a:spcPct val="110000"/>
              </a:lnSpc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ходе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 будут представлены материально-технические, программно - методические, кадровые и иные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условия   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получения образования обучающимися с умственной отсталостью (интеллектуальными нарушениями)  в рамках предметной области «Технология».  Участники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получат возможность увидеть новое оборудование учебных мастерских «Швейное дело», «Рабочий по комплексному обслуживанию и ремонту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зданий»,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Растениеводсво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», «Поварское дело»,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а также иных вновь оборудованных кабинетов. С помощью фотографий и видеоматериалов  с фрагментами уроков будет  продемонстрировано новое закупленное  оборудование и виды работ, выполняемых на нём. </a:t>
            </a:r>
          </a:p>
          <a:p>
            <a:pPr marL="109728" indent="0" algn="just">
              <a:lnSpc>
                <a:spcPct val="110000"/>
              </a:lnSpc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	Слушателями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могут быть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заместители руководителей по учебной или учебно-воспитательной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работе,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профессионально – трудового обучения, руководители  образовательных организаций, реализующих адаптированные общеобразовательные  программы для детей с ограниченными возможностями, родители (законные представители) обучающихся.</a:t>
            </a: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Апрель 2021 г.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749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5523375"/>
            <a:ext cx="1501427" cy="1233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41" y="5733503"/>
            <a:ext cx="1230020" cy="10107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7" y="260648"/>
            <a:ext cx="1505436" cy="14836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02568" y="1677920"/>
            <a:ext cx="8505693" cy="4540712"/>
          </a:xfrm>
        </p:spPr>
        <p:txBody>
          <a:bodyPr>
            <a:normAutofit fontScale="25000" lnSpcReduction="20000"/>
          </a:bodyPr>
          <a:lstStyle/>
          <a:p>
            <a:pPr marL="109728" indent="0" algn="just">
              <a:lnSpc>
                <a:spcPct val="11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</a:p>
          <a:p>
            <a:pPr marL="109728" indent="0" algn="just">
              <a:lnSpc>
                <a:spcPct val="110000"/>
              </a:lnSpc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дать представление об организации  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психолого - 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педагогического сопровождения  профессионального самоопределения  обучающихся с ограниченными возможностями здоровья (интеллектуальными нарушениями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lnSpc>
                <a:spcPct val="110000"/>
              </a:lnSpc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ходе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 будут рассмотрены  следующие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нормативно-правовое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обеспечение профориентационной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деятельности,  роль профориентационной работы для детей с умственной отсталостью, организационно-педагогическое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, информационно-методическое, кадровое обеспечение сопровождения профессионального самоопределения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взаимодействие 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образовательной организации с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центром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занятости г. Рыбинска  по организации  временного трудоустройства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несовершеннолетних,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 родителями.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lnSpc>
                <a:spcPct val="110000"/>
              </a:lnSpc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	Б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удут представлены  видеоматериалы  практических профориентационных мероприятий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обучающихся, коррекционных занятий с педагогом-психологом.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lnSpc>
                <a:spcPct val="110000"/>
              </a:lnSpc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	Слушателями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могут быть руководители  образовательных организаций, реализующих адаптированные общеобразовательные  программы для детей с ограниченными возможностями здоровья, заместители руководителей по учебной или учебно-воспитательной работе,  учителя профессионально – трудового обучения,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социальные педагоги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, педагоги-психологи, родители (законные представители) обучающихся.</a:t>
            </a:r>
          </a:p>
          <a:p>
            <a:pPr marL="109728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Июнь 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2021 г.</a:t>
            </a:r>
          </a:p>
          <a:p>
            <a:pPr marL="109728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0771" y="225169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профессионального самоопределения обучающихся с ограниченными возможностями здоровья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интеллектуальными нарушениями)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ГОУ ЯО «Рыбинская школа-интернат № 1»</a:t>
            </a:r>
          </a:p>
        </p:txBody>
      </p:sp>
    </p:spTree>
    <p:extLst>
      <p:ext uri="{BB962C8B-B14F-4D97-AF65-F5344CB8AC3E}">
        <p14:creationId xmlns:p14="http://schemas.microsoft.com/office/powerpoint/2010/main" val="32978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694140"/>
            <a:ext cx="1541374" cy="1177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4592"/>
            <a:ext cx="1553214" cy="15307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188640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«Современные педагогические технологии  на уроках трудового обучения как одно из необходимых условий эффективности инновационной деятельности школы в условиях реализации ФГОС обучающихся с умственной отсталостью»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38605"/>
            <a:ext cx="792088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Продемонстрировать  обновленные уроки профессионально – трудового обучения  и применение   современных педагогических технологий, используемых  учителями в ходе  трудового обучения детей с ограниченными возможностями здоровья (интеллектуальными нарушениями).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ходе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будут рассмотрены следующие вопросы: роль современных инновационных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педагогических технологий в создании педагогической среды, обеспечивающей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эффективную  деятельность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чителя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ученика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новой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концепции предметной области «Технология».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Будут представлены фрагменты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уроков предметной области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Технология» для обучающихся с  ограниченными возможностями здоровья (умственная отсталость различной  степени).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Слушателями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могут быть руководители  образовательных организаций, реализующих адаптированные общеобразовательные  программы для детей с ограниченными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возможностями здоровья (умственная отсталость),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заместители руководителей по учебной или учебно-воспитательной работе, учителя профессионально – трудового обучения,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(законные представители) обучающихся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Октябрь 2021 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1" y="5631262"/>
            <a:ext cx="1492917" cy="1226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9" y="194079"/>
            <a:ext cx="1507133" cy="13262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194079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целью обобщения педагогического опыта  по направлению работы ресурсного центра на педагогических советах ГОУ ЯО «Рыбинская школа-интернат № 1» будут рассмотрены следующие вопросы с последующим  размещением материалов на официальном сайте учреждения: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78230707"/>
              </p:ext>
            </p:extLst>
          </p:nvPr>
        </p:nvGraphicFramePr>
        <p:xfrm>
          <a:off x="611560" y="1517518"/>
          <a:ext cx="7920880" cy="522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99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64283"/>
              </p:ext>
            </p:extLst>
          </p:nvPr>
        </p:nvGraphicFramePr>
        <p:xfrm>
          <a:off x="2915816" y="11266"/>
          <a:ext cx="3384376" cy="633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="" xmlns:a16="http://schemas.microsoft.com/office/drawing/2014/main" val="163820210"/>
                    </a:ext>
                  </a:extLst>
                </a:gridCol>
              </a:tblGrid>
              <a:tr h="6336705"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Дальнейшая работа школы, а также других государственных учреждения Ярославской области,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реализующих адаптированные общеобразовательные программы для детей с ограниченными возможностями здоровья,  и далее будет связана 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реализацией федерального проекта «Современная школа» национального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 «Образование».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Впереди – интереснейшая и нелёгкая работа каждого, кто трудится в системе образования, кто воспитывает и обучает детей с особыми образовательными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потребностями, кто стоит у школьной доски, кто даёт азы профессии в мастерской, кто управляет и обеспечивает бесперебойную работу учреждений.</a:t>
                      </a:r>
                    </a:p>
                    <a:p>
                      <a:pPr algn="ctr"/>
                      <a:endParaRPr lang="ru-RU" sz="1500" b="1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Желаем всем творческой и результативной, приносящей удовлетворение, работы! Приглашаем к сотрудничеству</a:t>
                      </a: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2995076"/>
                  </a:ext>
                </a:extLst>
              </a:tr>
            </a:tbl>
          </a:graphicData>
        </a:graphic>
      </p:graphicFrame>
      <p:pic>
        <p:nvPicPr>
          <p:cNvPr id="10" name="Picture 3" descr="D:\МАМА\ЗЕЛЕН.ХОЗ\1605288312.jpg"/>
          <p:cNvPicPr>
            <a:picLocks noChangeAspect="1" noChangeArrowheads="1"/>
          </p:cNvPicPr>
          <p:nvPr/>
        </p:nvPicPr>
        <p:blipFill>
          <a:blip r:embed="rId2" cstate="print"/>
          <a:srcRect l="17782" t="-959" r="4657" b="5499"/>
          <a:stretch>
            <a:fillRect/>
          </a:stretch>
        </p:blipFill>
        <p:spPr bwMode="auto">
          <a:xfrm>
            <a:off x="107504" y="1556791"/>
            <a:ext cx="2808312" cy="2592288"/>
          </a:xfrm>
          <a:prstGeom prst="rect">
            <a:avLst/>
          </a:prstGeom>
          <a:noFill/>
        </p:spPr>
      </p:pic>
      <p:pic>
        <p:nvPicPr>
          <p:cNvPr id="1026" name="Picture 2" descr="F:\Неделя труда\Неделя труда 2015 фото\DSC04360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221088"/>
            <a:ext cx="2808312" cy="26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еделя труда\Неделя труда 2015 фото\DSC04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97958"/>
            <a:ext cx="27363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ryb-int1.edu.yar.ru/abilimpiks_2020_g/68_min_w220_h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73630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4" y="116632"/>
            <a:ext cx="1579141" cy="1440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09" y="5229200"/>
            <a:ext cx="2037046" cy="15278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74913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784</TotalTime>
  <Words>601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ГОУ ЯО «Рыбинская школа-интернат № 1» Региональный ресурсный центр,  направление деятельности «Организация и содержание работы с детьми с ограниченными возможностями здоровья (интеллектуальными нарушениями) при реализации предметной области «Технология» на 2021 г., (приказ департамента образования  Ярославской области от 30.12.2020 г № 394/01-03)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Галина Овсеповна Рощина</cp:lastModifiedBy>
  <cp:revision>60</cp:revision>
  <dcterms:created xsi:type="dcterms:W3CDTF">2021-03-16T17:02:31Z</dcterms:created>
  <dcterms:modified xsi:type="dcterms:W3CDTF">2021-03-30T10:46:01Z</dcterms:modified>
</cp:coreProperties>
</file>