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73" r:id="rId3"/>
    <p:sldId id="500" r:id="rId4"/>
    <p:sldId id="506" r:id="rId5"/>
    <p:sldId id="507" r:id="rId6"/>
    <p:sldId id="480" r:id="rId7"/>
    <p:sldId id="501" r:id="rId8"/>
    <p:sldId id="502" r:id="rId9"/>
    <p:sldId id="503" r:id="rId10"/>
    <p:sldId id="522" r:id="rId11"/>
    <p:sldId id="523" r:id="rId12"/>
    <p:sldId id="475" r:id="rId13"/>
    <p:sldId id="468" r:id="rId14"/>
    <p:sldId id="476" r:id="rId15"/>
    <p:sldId id="482" r:id="rId16"/>
    <p:sldId id="492" r:id="rId17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2092" autoAdjust="0"/>
  </p:normalViewPr>
  <p:slideViewPr>
    <p:cSldViewPr snapToGrid="0">
      <p:cViewPr>
        <p:scale>
          <a:sx n="110" d="100"/>
          <a:sy n="110" d="100"/>
        </p:scale>
        <p:origin x="-47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D8EA0-21D8-4365-8F0D-06B928531C8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3E45-E0B8-49C0-AF6D-771A67FC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8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6D03FB1E-6103-4BD3-B435-AA5851A9EA7D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AF107F04-CAA6-4AC0-A27C-CEFD226A56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9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155" indent="-2835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085" indent="-2268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7718" indent="-2268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352" indent="-22681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52EB7E-7552-4049-A1E3-5205426EAF5E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1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07F04-CAA6-4AC0-A27C-CEFD226A56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2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07F04-CAA6-4AC0-A27C-CEFD226A56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7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07F04-CAA6-4AC0-A27C-CEFD226A56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07F04-CAA6-4AC0-A27C-CEFD226A56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1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07F04-CAA6-4AC0-A27C-CEFD226A56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6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07F04-CAA6-4AC0-A27C-CEFD226A56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0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7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07680" y="2404440"/>
            <a:ext cx="7768320" cy="164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1507680" y="4050720"/>
            <a:ext cx="7768320" cy="1096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033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8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8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4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9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24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6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0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0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2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4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8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49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662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38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44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9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F8B-5576-4561-A073-D7B05F503B73}" type="datetimeFigureOut">
              <a:rPr lang="ru-RU" smtClean="0"/>
              <a:t>02.06.2022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E040CC-34DE-4510-805D-847E1038ED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ro.yar.ru/index.php?id=5059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iro.yar.ru/index.php?id=2780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3684045/3d3a9e2eb4f30c73ea6671464e2a54b5/#block_1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3684045/3d3a9e2eb4f30c73ea6671464e2a54b5/#block_1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152400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24000" y="558958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Прямоугольник 12"/>
          <p:cNvSpPr>
            <a:spLocks noChangeArrowheads="1"/>
          </p:cNvSpPr>
          <p:nvPr/>
        </p:nvSpPr>
        <p:spPr bwMode="auto">
          <a:xfrm>
            <a:off x="1524000" y="2302202"/>
            <a:ext cx="8999538" cy="143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здорового питания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 июня 2022)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9" y="311761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481" y="185817"/>
            <a:ext cx="1104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Ярославской области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2805" y="5811688"/>
            <a:ext cx="399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  инклюзивного  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95" y="201038"/>
            <a:ext cx="9517254" cy="77172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Пищевая ценность продуктов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03" y="972766"/>
            <a:ext cx="9633985" cy="4863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Многообразие пищевых продуктов выделяют в 5 основных групп:</a:t>
            </a:r>
          </a:p>
          <a:p>
            <a:pPr marL="400050" lvl="1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1.Молоко и молочные продукты</a:t>
            </a:r>
          </a:p>
          <a:p>
            <a:pPr marL="400050" lvl="1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2.Мясные продукты и заменители мяса</a:t>
            </a:r>
          </a:p>
          <a:p>
            <a:pPr marL="400050" lvl="1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3.Продукты из зерна</a:t>
            </a:r>
          </a:p>
          <a:p>
            <a:pPr marL="400050" lvl="1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4.Овощи и фрукты</a:t>
            </a:r>
          </a:p>
          <a:p>
            <a:pPr marL="400050" lvl="1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5.Жиры, масла, сахар и сладости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Деление пищевых продуктов на группы проводится по признаку источника их происхождения и пищевой ценности. Каждая группа продуктов характеризуется определённым составом и пищевыми свойствами, но не содержит всех необходимых человеку пищевых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Только комбинация из продуктов различных групп даёт набор всех пищевых веществ в достаточном для организма количествах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соотношении. Обогащение осуществляется за счет пищевых волокон, полиненасыщенных жирных кислот,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пробиотиков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84" y="202085"/>
            <a:ext cx="1047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Региональное методическое объединение координаторов питания «ПИТ»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00" y="6288169"/>
            <a:ext cx="4526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www.iro.yar.ru/index.php?id=5059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6015" y="1348946"/>
            <a:ext cx="53747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Цель РМО «ПИТ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актуализация знаний нормативно-правового, научного, учебно-методического обеспечения и их практического применения в процессе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контроля качества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питания в ОО и ДОО, а также содействие развитию системы методического сопровождения в муниципальных районах Ярославской области.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2" y="1073080"/>
            <a:ext cx="4496636" cy="49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4670" y="61546"/>
            <a:ext cx="4551926" cy="542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6111" y="5380891"/>
            <a:ext cx="4360485" cy="122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200756"/>
            <a:ext cx="2051178" cy="289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3099" y="200756"/>
            <a:ext cx="5012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Рациональное питание детей в образовательной организации: методическое пособие / сост. О. В. Иерусалимцева, Ю П. Вербицкая. — Ярославль : ГАУ ДПО ЯО ИРО, 2018. — 72 с. — (Безопасность жизнедеятельности).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978-5-907070-14-1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ISBN 978-5-907070-16-5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содержит материал по основам организации рационального питания детей и подростков, практические рекомендации по организации питания детей с учетом контроля качества питания, в том числе детей с избыточной массой тела и аллергией. Представлен также терминологический словарь-справочник.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адресовано руководителям и педагогам образовательных организаций, воспитателям и методистам, всем лицам, заинтересованным в организации правильного питания детей и подростков.</a:t>
            </a:r>
          </a:p>
        </p:txBody>
      </p:sp>
      <p:pic>
        <p:nvPicPr>
          <p:cNvPr id="15366" name="Picture 6" descr="http://www.iro.yar.ru/fileadmin/_processed_/5/3/csm_2019-bzh-pitanie-titul_a81f7089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3382940"/>
            <a:ext cx="1967380" cy="27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9300" y="3314300"/>
            <a:ext cx="48855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работы с родителями по вопросам рационального питания детей : методическое пособие / сост. Ю. П. Вербицкая, О. В. Иерусалимцева. — Ярославль : ГАУ ДПО ЯО ИРО, 2019. — 48 с.— (Безопасность жизнедеятельности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методическом пособии представлены теоретические и практические материалы по организации работы с родителями по формированию культуры питания детей, а также современные методы и формы взаимодействия педагога образовательной организации с родителями детей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предназначено в помощь руководителям и педагогам образовательных организаций, воспитателям и методистам, всем заинтересованным в организации профилактической и просветительской работы с родителями по вопросам правильного питания детей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698" y="6395336"/>
            <a:ext cx="4023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 издания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www.iro.yar.ru/index.php?id=2780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55" y="203231"/>
            <a:ext cx="2019154" cy="28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6" y="81311"/>
            <a:ext cx="9433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Иерусалимцева О. В., Яланузян И. Ю. Организация и контроль качества питания детей в образовательной организации: методические рекомендации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О.В. Иерусалимцева, И. Ю. Яланузян. — Ярославль : ГАУ ДПО ЯО ИРО, 2020. — 58 с. — (Безопасность жизнедеятельности) ISBN 978-5-907070-14-1 ISBN 978-5-907070-46-2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Пособие содержит методические рекомендации по организации питания детей с учетом нормативно-правового обеспечения, практические рекомендации по организации контроля работы пищевого и медицинского блоков, а также требования к пищевым продуктам детского питания.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Представлены технико-технологические карты блюд с повышенной пищевой и биологической ценностью для общеобразовательных организаций. Пособие адресовано руководителям, ответственным за организацию питания в образовательных организациях, поварам и медицинским сестрам, всем лицам, заинтересованным в организации правильного питания детей и подростков.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0888" y="6445238"/>
            <a:ext cx="406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ww.iro.yar.ru/index.php?id=5063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6" y="3391723"/>
            <a:ext cx="943356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Питание детей в образовательных организациях Ярославской области: методические рекомендации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 Иерусалимцева О.В., Яланузян И.Ю. — Ярославль: ГАУ ДПО ЯО ИРО, 2021. — 224 с.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Пособие содержит методические рекомендации по организации питания детей с учетом состояния здоровья, описаны основные критерии качества продуктов детского питания и требования к обработке продуктов питания детей в соответствии действующими санитарно-эпидемиологическими требованиями. Представлены технологические и технико-технологические карты блюд, в том числе и блюд с повышенной пищевой и биологической ценностью для общеобразовательных организаций.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Пособие адресовано руководителям, ответственным за организацию питания в образовательных организациях, поварам и медицинским сестрам, всем лицам, заинтересованным в организации правильного питания детей и подростков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04" y="3341237"/>
            <a:ext cx="1973656" cy="28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81" y="176024"/>
            <a:ext cx="80570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культуры правильного питания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детей школьного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17262"/>
            <a:ext cx="89611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 организации создаются благоприятные условия для приема пищи, включая интерьер обеденного зала, сервировку столов, микроклимат, освещенность, т.д.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должно быть сбалансированным и разнообразным. Одни и те же блюда но должны повторяться в течение дня и двух смежных дней.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приеме пищи дети не должны спешить. При быстрой еде пища плохо измельчается, недостаточно обрабатывается слюной, что ведет к повышенной нагрузке на слизистую желудка. В результате ухудшается перевариваемость и усвояемость пищи. Торопливая еда формирует у детей патологический стереотип поведения.</a:t>
            </a:r>
          </a:p>
          <a:p>
            <a:pPr lvl="1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77719"/>
            <a:ext cx="3064278" cy="156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5207" y="5730546"/>
            <a:ext cx="435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Всероссийской программы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«Разговор о правильном питании»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086" y="6193070"/>
            <a:ext cx="2935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smtClean="0"/>
              <a:t>www.prav-pit.ru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47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52" y="1689854"/>
            <a:ext cx="30280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 !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80375"/>
            <a:ext cx="110950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3" y="93979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" y="1287264"/>
            <a:ext cx="9156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4294" y="5441287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4294" y="5601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ierusalimceva@iro.yar.ru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842" y="218644"/>
            <a:ext cx="7006754" cy="78043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Понятийный аппарат</a:t>
            </a:r>
            <a:endParaRPr lang="ru-RU" sz="3200" b="1" i="1" dirty="0">
              <a:solidFill>
                <a:srgbClr val="FF0000"/>
              </a:solidFill>
              <a:latin typeface="Georgia" pitchFamily="1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063" y="933447"/>
            <a:ext cx="8727459" cy="5680014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Здоровое </a:t>
            </a:r>
            <a:r>
              <a:rPr lang="ru-RU" sz="3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питание, ежедневный рацион которого основывается на принципах, установленных настоящим Федеральным законом, отвечает требованиям безопасности и создает условия для физического и интеллектуального развития, жизнедеятельности человека и будущих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поколений.</a:t>
            </a: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орячее </a:t>
            </a:r>
            <a:r>
              <a:rPr lang="ru-RU" sz="3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здоровое питание, которым предусматривается наличие горячих первого и второго блюд или второго блюда в зависимости от приема пищи, в соответствии с санитарно-эпидемиологическими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требованиями.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«Питание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необходимость, разумное питание – это искусство»</a:t>
            </a:r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 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Ларошфуко</a:t>
            </a:r>
            <a:endParaRPr lang="ru-RU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https://base.garant.ru/73684045/3d3a9e2eb4f30c73ea6671464e2a54b5/#</a:t>
            </a:r>
            <a:r>
              <a:rPr lang="en-US" sz="1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block_102</a:t>
            </a:r>
            <a:endParaRPr lang="ru-RU" sz="19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8" y="5057418"/>
            <a:ext cx="2816882" cy="180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56" y="218644"/>
            <a:ext cx="2267319" cy="3065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18" y="3429000"/>
            <a:ext cx="30177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050" y="48523"/>
            <a:ext cx="7006754" cy="78043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Понятийный аппарат</a:t>
            </a:r>
            <a:endParaRPr lang="ru-RU" sz="3200" b="1" i="1" dirty="0">
              <a:solidFill>
                <a:srgbClr val="FF0000"/>
              </a:solidFill>
              <a:latin typeface="Georgia" pitchFamily="1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286" y="734399"/>
            <a:ext cx="8973871" cy="6422446"/>
          </a:xfrm>
        </p:spPr>
        <p:txBody>
          <a:bodyPr>
            <a:normAutofit fontScale="2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Пищевые продукты </a:t>
            </a:r>
            <a:r>
              <a:rPr lang="ru-RU" sz="10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продукты животного, растительного, микробиологического, минерального, искусственного или биотехнологического происхождения в натуральном, обработанном или переработанном виде, которые предназначены для употребления человеком в пищу.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10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пищевых продуктов </a:t>
            </a:r>
            <a:r>
              <a:rPr lang="ru-RU" sz="10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совокупность характеристик безопасных пищевых продуктов, отвечающих требованиям, установленным в соответствии с законодательством Российской Федерации, условиям договора, образцу, документам по стандартизации, технической документации, определяющим их потребительские свойства, пищевую ценность, аутентичность, сортность (калибр, категорию и иное), и удовлетворяющих физиологические потребности человека</a:t>
            </a:r>
            <a:r>
              <a:rPr lang="ru-RU" sz="10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https://base.garant.</a:t>
            </a:r>
            <a:r>
              <a:rPr lang="en-US" sz="6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ru/73684045/3d3a9e2eb4f30c73ea6671464e2a54b5/#block_102</a:t>
            </a:r>
            <a:endParaRPr lang="ru-RU" sz="6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8" y="5057418"/>
            <a:ext cx="2816882" cy="180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86" y="218644"/>
            <a:ext cx="2443745" cy="330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57" y="3601168"/>
            <a:ext cx="30177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842" y="218644"/>
            <a:ext cx="7006754" cy="78043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Понятийный аппарат</a:t>
            </a:r>
            <a:endParaRPr lang="ru-RU" sz="3200" b="1" i="1" dirty="0">
              <a:solidFill>
                <a:srgbClr val="FF0000"/>
              </a:solidFill>
              <a:latin typeface="Georgia" pitchFamily="1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942" y="1361687"/>
            <a:ext cx="8727459" cy="49586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Макронутриенты</a:t>
            </a:r>
            <a:r>
              <a:rPr lang="ru-RU" sz="3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(макроэлементы) 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вода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белки, углеводы, жиры и жирные кислоты, которые обеспечивают нас энергией. Нужны человеку в количестве несколько десятков грамм.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Микронутриенты (микроэлементы) </a:t>
            </a:r>
            <a:r>
              <a:rPr lang="ru-RU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витамины и минералы, необходимые человеку в малых дозах. Они не обеспечивают организм энергией, но необходимы для правильного протекания жизненных процессов. Их недостаток может привести к ухудшению здоровья.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18" y="5057418"/>
            <a:ext cx="2816882" cy="180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01" y="218644"/>
            <a:ext cx="2396471" cy="3240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18" y="3569209"/>
            <a:ext cx="30177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64" y="102212"/>
            <a:ext cx="10768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/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</a:rPr>
              <a:t>Принципы организации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6" charset="0"/>
              </a:rPr>
              <a:t>здорового питания</a:t>
            </a:r>
            <a:endParaRPr lang="ru-RU" sz="3200" b="1" i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263" y="782224"/>
            <a:ext cx="935453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Здоровое питание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питание, ежедневный рацион которого основывается на принципах здорового питания, отвечает требованиям безопасности и создает условия для физического и интеллектуального развития, жизнедеятельности человека и будущих поколений.</a:t>
            </a:r>
          </a:p>
          <a:p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Принципами здоровое о питания являются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защита жизни и здоровья потребителей пищевых продуктов;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энергетическая ценность ежедневного рациона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энергозатратам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химический состав ежедневного рациона  физиологическим потребностям человека;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ежедневном рационе пищевых продуктов с о сниженным содержанием насыщенных жиров, простых сахаров, соли, т.д.;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разнообразие здорового питания и режима питания;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технологическая и кулинарная обработка пищевых продуктов;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соблюдение СанПиН;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фальсифицированных пищевых продуктов.</a:t>
            </a:r>
          </a:p>
          <a:p>
            <a:pPr marL="285750" indent="-285750">
              <a:buFontTx/>
              <a:buChar char="-"/>
            </a:pP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1890" y="1363980"/>
            <a:ext cx="2896790" cy="392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27801" y="5456779"/>
            <a:ext cx="2664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закон от 01.03.2020 № 47-ФЗ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«О внесение изменений в ФЗ «О качестве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безопасности пищевых продуктов»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62" y="294289"/>
            <a:ext cx="9123334" cy="1320800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Нутрициология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 – наука о питании</a:t>
            </a:r>
            <a:br>
              <a:rPr lang="ru-RU" sz="3200" b="1" i="1" dirty="0" smtClean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</a:br>
            <a:r>
              <a:rPr lang="ru-RU" sz="2800" dirty="0" smtClean="0"/>
              <a:t>(от </a:t>
            </a:r>
            <a:r>
              <a:rPr lang="ru-RU" sz="2800" dirty="0"/>
              <a:t>латинского слова </a:t>
            </a:r>
            <a:r>
              <a:rPr lang="ru-RU" sz="2800" dirty="0" err="1"/>
              <a:t>nutritio</a:t>
            </a:r>
            <a:r>
              <a:rPr lang="ru-RU" sz="2800" dirty="0"/>
              <a:t> – «</a:t>
            </a:r>
            <a:r>
              <a:rPr lang="ru-RU" sz="2800" b="1" dirty="0"/>
              <a:t>питание</a:t>
            </a:r>
            <a:r>
              <a:rPr lang="ru-RU" sz="2800" dirty="0" smtClean="0"/>
              <a:t>»)</a:t>
            </a:r>
            <a:endParaRPr lang="ru-RU" sz="2800" b="1" i="1" dirty="0">
              <a:solidFill>
                <a:srgbClr val="FF0000"/>
              </a:solidFill>
              <a:latin typeface="Georgia" pitchFamily="1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03" y="1420536"/>
            <a:ext cx="9854033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Нутрициология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изучает все, что имеет отношение к пище и вопросам питания: белки, жиры, углеводы, витамины и микроэлементы, их взаимодействие, усвоение, расходование, выведение и то, какое влияние все это оказывает на здоровье и качество жизни человека</a:t>
            </a:r>
            <a:r>
              <a:rPr lang="ru-RU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1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1.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Закон соответствия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организма и энергетической ценности рациона.</a:t>
            </a:r>
          </a:p>
          <a:p>
            <a:r>
              <a:rPr lang="ru-RU" sz="3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2. 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 соответствия химического состава рациона к физиологическим потребностям в пищевых веществах.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99" y="4820510"/>
            <a:ext cx="1795130" cy="1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41" y="467711"/>
            <a:ext cx="8596668" cy="1320800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Требования</a:t>
            </a:r>
            <a:r>
              <a:rPr lang="ru-RU" dirty="0"/>
              <a:t> </a:t>
            </a:r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к пищевому рациону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792" y="1340783"/>
            <a:ext cx="8271375" cy="4940747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Энергетическая 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ценность рациона должна покрывать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организма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Надлежащий химический состав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Хорошая усвояемость пищи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Высокие органолептические свойства пищи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Разнообразие пищи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Способность пищи создавать чувство насыщения</a:t>
            </a:r>
          </a:p>
          <a:p>
            <a:r>
              <a:rPr lang="ru-RU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Санитарно-эпидемическая безопасность 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пищи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99" y="4820510"/>
            <a:ext cx="1795130" cy="1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86" y="215462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Режим приема пищи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787" y="978176"/>
            <a:ext cx="10358529" cy="2732691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приемов пищи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Интервалы между ними</a:t>
            </a: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пищевого рациона по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энергоценности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химическому составу, продуктовому набору, массе по приемам пищи</a:t>
            </a:r>
          </a:p>
          <a:p>
            <a:pPr marL="0" indent="0">
              <a:spcBef>
                <a:spcPct val="0"/>
              </a:spcBef>
              <a:buNone/>
            </a:pPr>
            <a:endParaRPr lang="ru-RU" sz="3200" b="1" i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0531" y="3710867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</a:rPr>
              <a:t>Условия приема пищи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1424" y="4314018"/>
            <a:ext cx="6688176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обеденного зала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Сервировка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стола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отвлекающих факторов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99" y="4820510"/>
            <a:ext cx="1795130" cy="1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95" y="220494"/>
            <a:ext cx="10139824" cy="13208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Georgia" pitchFamily="16" charset="0"/>
                <a:ea typeface="+mn-ea"/>
                <a:cs typeface="+mn-cs"/>
              </a:rPr>
              <a:t>Формирование пищевого поведения у детей с учетом требованиями к набору продуктов и качеству блюд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66" y="1888215"/>
            <a:ext cx="9264334" cy="4697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 формы работы по формированию культуры питания детей: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этикета (правильно вести себя за столом, уверенно пользоваться столовыми приборами, быть опрятным и вежливым)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Многообразие вкусов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меню, особенно для детей младшего дошкольного возраста, необходимо включать сначала блюда, которые им знакомы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Приучать детей к новому блюду небольшими порциями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вызвать интерес к новому блюду, педагог может:</a:t>
            </a:r>
          </a:p>
          <a:p>
            <a:pPr marL="400050" lvl="1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рассказать, из чего и как оно приготовлено;</a:t>
            </a:r>
          </a:p>
          <a:p>
            <a:pPr marL="400050" lvl="1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обсудить его вкус: сладкий, горький, нежный.</a:t>
            </a:r>
          </a:p>
          <a:p>
            <a:pPr marL="400050" lvl="1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рассказать о пользе для здоровья;</a:t>
            </a:r>
          </a:p>
          <a:p>
            <a:pPr marL="400050" lvl="1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почитать стихи и сказки о представленных на столе продуктах;</a:t>
            </a:r>
          </a:p>
          <a:p>
            <a:pPr marL="400050" lvl="1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сам попробовать блюдо.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1348</Words>
  <Application>Microsoft Office PowerPoint</Application>
  <PresentationFormat>Произвольный</PresentationFormat>
  <Paragraphs>123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Грань</vt:lpstr>
      <vt:lpstr>Презентация PowerPoint</vt:lpstr>
      <vt:lpstr>Понятийный аппарат</vt:lpstr>
      <vt:lpstr>Понятийный аппарат</vt:lpstr>
      <vt:lpstr>Понятийный аппарат</vt:lpstr>
      <vt:lpstr>Презентация PowerPoint</vt:lpstr>
      <vt:lpstr>Нутрициология – наука о питании (от латинского слова nutritio – «питание»)</vt:lpstr>
      <vt:lpstr>Требования к пищевому рациону</vt:lpstr>
      <vt:lpstr>Режим приема пищи</vt:lpstr>
      <vt:lpstr>Формирование пищевого поведения у детей с учетом требованиями к набору продуктов и качеству блюд</vt:lpstr>
      <vt:lpstr>Пищевая ценность продуктов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Николаевна Новикова</cp:lastModifiedBy>
  <cp:revision>271</cp:revision>
  <dcterms:created xsi:type="dcterms:W3CDTF">2018-06-01T07:45:05Z</dcterms:created>
  <dcterms:modified xsi:type="dcterms:W3CDTF">2022-06-02T13:33:54Z</dcterms:modified>
</cp:coreProperties>
</file>