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79" r:id="rId2"/>
    <p:sldId id="280" r:id="rId3"/>
    <p:sldId id="288" r:id="rId4"/>
    <p:sldId id="290" r:id="rId5"/>
    <p:sldId id="289" r:id="rId6"/>
    <p:sldId id="291" r:id="rId7"/>
    <p:sldId id="282" r:id="rId8"/>
    <p:sldId id="296" r:id="rId9"/>
    <p:sldId id="292" r:id="rId10"/>
    <p:sldId id="293" r:id="rId11"/>
    <p:sldId id="294" r:id="rId12"/>
    <p:sldId id="295" r:id="rId13"/>
    <p:sldId id="276" r:id="rId14"/>
    <p:sldId id="277" r:id="rId15"/>
    <p:sldId id="278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105" d="100"/>
          <a:sy n="105" d="100"/>
        </p:scale>
        <p:origin x="-8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54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2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840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38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2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72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0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19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53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9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49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41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13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83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96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28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98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0" y="2428868"/>
            <a:ext cx="9090208" cy="105482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«Сущность инклюзивного образования и принципы его реализации»</a:t>
            </a:r>
            <a:endParaRPr lang="ru-RU" sz="2400" dirty="0"/>
          </a:p>
        </p:txBody>
      </p:sp>
      <p:pic>
        <p:nvPicPr>
          <p:cNvPr id="1026" name="Picture 2" descr="http://gazeta.a42.ru/uploads/c5e/c5e9ebe0-8012-11e8-8fd9-8529e743d1b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1498" y="3403623"/>
            <a:ext cx="5927211" cy="342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08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260648"/>
            <a:ext cx="8568000" cy="60970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895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260350"/>
            <a:ext cx="8280400" cy="581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3120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 инклюзивного образования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интересах ребёнка и общества)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63713" y="1844675"/>
            <a:ext cx="5329237" cy="3959225"/>
          </a:xfrm>
          <a:prstGeom prst="ellipse">
            <a:avLst/>
          </a:prstGeom>
          <a:noFill/>
          <a:ln>
            <a:solidFill>
              <a:srgbClr val="F63B1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Овал 12"/>
          <p:cNvSpPr/>
          <p:nvPr/>
        </p:nvSpPr>
        <p:spPr>
          <a:xfrm>
            <a:off x="6297613" y="2124075"/>
            <a:ext cx="1020762" cy="10207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3970" tIns="13970" rIns="13970" bIns="1397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ru-RU" sz="1200" b="1" dirty="0"/>
          </a:p>
        </p:txBody>
      </p:sp>
      <p:sp>
        <p:nvSpPr>
          <p:cNvPr id="6" name="Овал 5"/>
          <p:cNvSpPr/>
          <p:nvPr/>
        </p:nvSpPr>
        <p:spPr>
          <a:xfrm>
            <a:off x="5867400" y="3932238"/>
            <a:ext cx="2232992" cy="1584325"/>
          </a:xfrm>
          <a:prstGeom prst="ellipse">
            <a:avLst/>
          </a:prstGeom>
          <a:solidFill>
            <a:srgbClr val="F67B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отзывчивости у здоровых.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Гуманизация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общества.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15616" y="3932238"/>
            <a:ext cx="2016522" cy="1439862"/>
          </a:xfrm>
          <a:prstGeom prst="ellipse">
            <a:avLst/>
          </a:prstGeom>
          <a:solidFill>
            <a:srgbClr val="F67B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sz="1200" b="1" dirty="0"/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Полноценное образование</a:t>
            </a:r>
          </a:p>
        </p:txBody>
      </p:sp>
      <p:sp>
        <p:nvSpPr>
          <p:cNvPr id="8" name="Овал 18"/>
          <p:cNvSpPr/>
          <p:nvPr/>
        </p:nvSpPr>
        <p:spPr>
          <a:xfrm>
            <a:off x="1635125" y="2157413"/>
            <a:ext cx="1120775" cy="8143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3970" tIns="13970" rIns="13970" bIns="1397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ru-RU" sz="1200" b="1" dirty="0"/>
          </a:p>
        </p:txBody>
      </p:sp>
      <p:sp>
        <p:nvSpPr>
          <p:cNvPr id="9" name="Овал 8"/>
          <p:cNvSpPr/>
          <p:nvPr/>
        </p:nvSpPr>
        <p:spPr>
          <a:xfrm>
            <a:off x="5940425" y="2060575"/>
            <a:ext cx="2159967" cy="1295400"/>
          </a:xfrm>
          <a:prstGeom prst="ellipse">
            <a:avLst/>
          </a:prstGeom>
          <a:solidFill>
            <a:srgbClr val="F67B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сверстниками</a:t>
            </a:r>
          </a:p>
        </p:txBody>
      </p:sp>
      <p:sp>
        <p:nvSpPr>
          <p:cNvPr id="10" name="Овал 9"/>
          <p:cNvSpPr/>
          <p:nvPr/>
        </p:nvSpPr>
        <p:spPr>
          <a:xfrm>
            <a:off x="1115616" y="2060575"/>
            <a:ext cx="2087959" cy="1584449"/>
          </a:xfrm>
          <a:prstGeom prst="ellipse">
            <a:avLst/>
          </a:prstGeom>
          <a:solidFill>
            <a:srgbClr val="F67B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проблем инвалидов,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соц. системы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203575" y="3140075"/>
            <a:ext cx="2663825" cy="1296988"/>
          </a:xfrm>
          <a:prstGeom prst="line">
            <a:avLst/>
          </a:prstGeom>
          <a:ln w="28575">
            <a:solidFill>
              <a:srgbClr val="F8593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3132138" y="3068638"/>
            <a:ext cx="2808287" cy="1295400"/>
          </a:xfrm>
          <a:prstGeom prst="line">
            <a:avLst/>
          </a:prstGeom>
          <a:ln w="28575">
            <a:solidFill>
              <a:srgbClr val="F8593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429125" y="2781300"/>
            <a:ext cx="71438" cy="2016125"/>
          </a:xfrm>
          <a:prstGeom prst="line">
            <a:avLst/>
          </a:prstGeom>
          <a:ln w="28575">
            <a:solidFill>
              <a:srgbClr val="F8593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32"/>
          <p:cNvGrpSpPr>
            <a:grpSpLocks/>
          </p:cNvGrpSpPr>
          <p:nvPr/>
        </p:nvGrpSpPr>
        <p:grpSpPr bwMode="auto">
          <a:xfrm>
            <a:off x="3194844" y="2971110"/>
            <a:ext cx="2468562" cy="1600200"/>
            <a:chOff x="3007764" y="1849859"/>
            <a:chExt cx="2181224" cy="12510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Овал 14"/>
            <p:cNvSpPr/>
            <p:nvPr/>
          </p:nvSpPr>
          <p:spPr>
            <a:xfrm>
              <a:off x="3007764" y="1849859"/>
              <a:ext cx="2181224" cy="125102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Овал 10"/>
            <p:cNvSpPr/>
            <p:nvPr/>
          </p:nvSpPr>
          <p:spPr>
            <a:xfrm>
              <a:off x="3326852" y="2033542"/>
              <a:ext cx="1543049" cy="8836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4130" tIns="24130" rIns="24130" bIns="24130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900" dirty="0">
                  <a:solidFill>
                    <a:schemeClr val="tx1"/>
                  </a:solidFill>
                </a:rPr>
                <a:t>Инклюзивное</a:t>
              </a:r>
              <a:br>
                <a:rPr lang="ru-RU" sz="1900" dirty="0">
                  <a:solidFill>
                    <a:schemeClr val="tx1"/>
                  </a:solidFill>
                </a:rPr>
              </a:br>
              <a:r>
                <a:rPr lang="ru-RU" sz="1900" dirty="0">
                  <a:solidFill>
                    <a:schemeClr val="tx1"/>
                  </a:solidFill>
                </a:rPr>
                <a:t>обучение</a:t>
              </a:r>
            </a:p>
          </p:txBody>
        </p:sp>
      </p:grpSp>
      <p:sp>
        <p:nvSpPr>
          <p:cNvPr id="56" name="Овал 55"/>
          <p:cNvSpPr/>
          <p:nvPr/>
        </p:nvSpPr>
        <p:spPr>
          <a:xfrm>
            <a:off x="3275825" y="1409080"/>
            <a:ext cx="2305012" cy="1371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Уверенность ребенка в себе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3456024" y="4694245"/>
            <a:ext cx="2160513" cy="1512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и интеграция в социум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6962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942060"/>
            <a:ext cx="8963025" cy="584775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успешно реализует инклюзивную практику, если: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дети, включенные в образовательный процесс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показывают положительную динамику в развитии (особенно в развитии социальных навыков);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адаптированы и приняты детской группой, с желанием посещают образовательное учреждение;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получают помощь и поддержку в овладении образовательной программой.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детей с ОВЗ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понимают как перспективу развития их ребенка, так и актуальные задачи и ответственность, стоящие перед ними в процессе включения ребенка в образовательную среду;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полноценно участвуют в процессе обучения и развития своих детей;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проинформированы и поддерживают режим пребывания ребенка в образовательном учреждении;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включены в систему психолого-педагогического сопровождения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428200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87338" y="855662"/>
            <a:ext cx="8856662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всех детей, посещающих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инклюзивную группу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занимают активную позицию сотрудничества и поддержки по отношению к семье «особого ребенка», учителю, специалистам психолого-педагогического сопровождения.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принимают политику администрации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учреждения по инклюзивному образованию;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реализуют инклюзивную практику, используя как уже  имеющийся профессиональный опыт и знания, так и инновационные подходы к обучению, принимают участие в разработке и реализации индивидуальных образовательных планов (индивидуальных планов или программ развития в дошкольных образовательных учреждениях);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эффективно взаимодействуют с родителями, координатором по инклюзии, специалистами психолого-педагогического сопровождения;</a:t>
            </a:r>
          </a:p>
        </p:txBody>
      </p:sp>
    </p:spTree>
    <p:extLst>
      <p:ext uri="{BB962C8B-B14F-4D97-AF65-F5344CB8AC3E}">
        <p14:creationId xmlns:p14="http://schemas.microsoft.com/office/powerpoint/2010/main" val="304104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179512" y="1052734"/>
            <a:ext cx="453650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имеют положительную мотивацию в осуществлении своей профессиональной деятельности;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имеют информацию о возможных ресурсах как внутри образовательного учреждения, так и вне его (в окружном ресурсном центре по развитию инклюзивного образования, окружном методическом центре, общественных организациях) и активно их используют в профессиональной деятельности.</a:t>
            </a:r>
          </a:p>
        </p:txBody>
      </p:sp>
      <p:pic>
        <p:nvPicPr>
          <p:cNvPr id="4098" name="Picture 2" descr="https://image.jimcdn.com/app/cms/image/transf/dimension=544x10000:format=png/path/sa03e6708a0befeef/image/i24ca0dcca821fbd7/version/1478503834/imag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141814"/>
            <a:ext cx="4248472" cy="345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59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7120" y="4077072"/>
            <a:ext cx="9144000" cy="378621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mddou6posad.ucoz.net/_si/0/8061675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65" y="980728"/>
            <a:ext cx="5504230" cy="443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467544" y="-789609"/>
            <a:ext cx="7704856" cy="49525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6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нклюзивное образование (что от англ. </a:t>
            </a:r>
            <a:r>
              <a:rPr lang="ru-RU" sz="26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inclusion</a:t>
            </a:r>
            <a:r>
              <a:rPr lang="ru-RU" sz="26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«включение») - </a:t>
            </a:r>
            <a:r>
              <a:rPr lang="ru-R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организация процесса обучения, при которой все дети, независимо от их физических, психических, интеллектуальных и иных особенностей, включены в общую систему образования и обучаются по месту жительства вместе со своими сверстниками без инвалидности в одних и тех же общеобразовательных учреждениях.</a:t>
            </a:r>
            <a:endParaRPr lang="ru-RU" sz="2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6.lipetskddo.ru/files/images/den-ddo/%D0%B8%D0%BD%D0%BA%D0%BB%D1%8E%D0%B7%D0%B8%D0%B2%D0%BD%D0%BE%D0%B5%20%D0%BE%D0%B1%D1%80%D0%B0%D0%B7%D0%BE%D0%B2%D0%B0%D0%BD%D0%B8%D0%B5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636" y="4162938"/>
            <a:ext cx="604867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98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ценности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инклюзивного образования: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Ценность человека не зависит от его способностей и достижений. 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Каждый человек способен чувствовать и думать. 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Каждый человек имеет право на общение и на то, чтобы быть услышанным. 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 люди нуждаются друг в друге. 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Подлинное образование может осуществляться только в контексте реальных взаимоотношений. 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 люди нуждаются в поддержке и дружбе ровесников. 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всех обучающихся достижение прогресса скорее может быть в том, что они могут делать, чем в том, что не могут. 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Разнообразие усиливает все стороны жизни человека.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428604"/>
            <a:ext cx="7192350" cy="16002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инклюзивного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143116"/>
            <a:ext cx="7835292" cy="42862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 децентрализации;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регионализации;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реалистичности;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неделимости, целостности интеграции;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нормализации (социальной среды);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восстановления единства людей на основе гуманности;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опоры на  этический императив государственного законодательства;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владения специальными педагогическими компетенциями;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571480"/>
            <a:ext cx="7192350" cy="102869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инклюзивного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785926"/>
            <a:ext cx="7835292" cy="47863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командного подхода к  реализации интеграционного процесса;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интеграции;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кооперации;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коллективизма;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индивидуализации;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внутренней дифференциации;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 права выбора родителей;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добровольности;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многообразия форм;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Диалогический принцип;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близости и дистанции в отношении сходства и различий;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6"/>
          <p:cNvSpPr txBox="1">
            <a:spLocks/>
          </p:cNvSpPr>
          <p:nvPr/>
        </p:nvSpPr>
        <p:spPr>
          <a:xfrm>
            <a:off x="251520" y="692696"/>
            <a:ext cx="8640960" cy="5236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инклюзивного образования 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права на образование обучающимся с ограниченными возможностями здоровья, преодоление социальных, физиологических и психологических барьеров на пути приобщения ребенка с ограниченными возможностями здоровья к образованию, обеспечение психолого-педагогической и социальной поддержки в социокультурном пространстве, социальная адаптация и интеграция.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5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type="title"/>
          </p:nvPr>
        </p:nvSpPr>
        <p:spPr>
          <a:xfrm>
            <a:off x="214282" y="1285860"/>
            <a:ext cx="8715405" cy="535785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инклюзивного образования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адаптивно-образовательной среды;</a:t>
            </a:r>
            <a:b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индивидуально-педагогического подхода к ребёнку с ОВЗ;</a:t>
            </a:r>
            <a:b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обучения особым образом с выделением специальных задач, методов, приёмов и средств достижения тех образовательных задач, которые в условиях нормы достигаются традиционными способами;</a:t>
            </a:r>
            <a:b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процесса освоения знаний и учебных навыков процесса развития и социального опыта, жизненных компетенций;</a:t>
            </a:r>
            <a:b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психолого-педагогического процесса интеграции детей с ОВЗ в образовательную и социальную среду, содействие ребёнку и его семье с помощью педагога;</a:t>
            </a:r>
            <a:r>
              <a:rPr lang="en-US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специальных программ, методических комплексов для детей с ОВЗ; </a:t>
            </a:r>
            <a:r>
              <a:rPr lang="en-US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и взаимодействие специалистов разного профиля и родителей;</a:t>
            </a:r>
            <a:r>
              <a:rPr lang="en-US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профессиональной компетенции и компетентности педагогов в вопросах обучения и развития детей с ОВЗ различной специфики и выраженности;</a:t>
            </a:r>
            <a:b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толерантного восприятия и отношения участников образовательного процесса к различным нарушениям детей с ОВЗ.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4503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44208" y="3861048"/>
            <a:ext cx="2592288" cy="28083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Инклюзивное обучение, когда дети с особыми образовательными потребностями обучаются в классе вместе с обычными детьми.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3861048"/>
            <a:ext cx="288032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Интегрированное обучение детей в специальных классах (группах) в общеобразовательных учреждениях.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861048"/>
            <a:ext cx="288032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Дифференцированное обучение детей с </a:t>
            </a:r>
            <a:r>
              <a:rPr lang="ru-RU" dirty="0" smtClean="0">
                <a:solidFill>
                  <a:schemeClr val="tx1"/>
                </a:solidFill>
              </a:rPr>
              <a:t>нарушениями физического и ментального развития </a:t>
            </a:r>
            <a:r>
              <a:rPr lang="ru-RU" dirty="0">
                <a:solidFill>
                  <a:schemeClr val="tx1"/>
                </a:solidFill>
              </a:rPr>
              <a:t>в специальных (коррекционных) учреждения 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ru-RU" dirty="0">
                <a:solidFill>
                  <a:schemeClr val="tx1"/>
                </a:solidFill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VIII</a:t>
            </a:r>
            <a:r>
              <a:rPr lang="ru-RU" dirty="0">
                <a:solidFill>
                  <a:schemeClr val="tx1"/>
                </a:solidFill>
              </a:rPr>
              <a:t> видов.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28772"/>
            <a:ext cx="8136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В настоящее время в России одновременно применяются три подхода в обучении детей с особыми образовательными потребностями: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827584" y="2394759"/>
            <a:ext cx="936104" cy="14662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355976" y="2394759"/>
            <a:ext cx="936104" cy="14662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308304" y="2390875"/>
            <a:ext cx="864096" cy="1470173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6518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358" y="332656"/>
            <a:ext cx="8225098" cy="614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5078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608</TotalTime>
  <Words>659</Words>
  <Application>Microsoft Office PowerPoint</Application>
  <PresentationFormat>Экран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След самолета</vt:lpstr>
      <vt:lpstr>«Сущность инклюзивного образования и принципы его реализации»</vt:lpstr>
      <vt:lpstr>Презентация PowerPoint</vt:lpstr>
      <vt:lpstr>ценности инклюзивного образования:</vt:lpstr>
      <vt:lpstr>Принципы инклюзивного образования</vt:lpstr>
      <vt:lpstr>Принципы инклюзивного образования</vt:lpstr>
      <vt:lpstr>Презентация PowerPoint</vt:lpstr>
      <vt:lpstr>                                                                                                                               Задачи инклюзивного образования:  - создание адаптивно-образовательной среды; - обеспечение индивидуально-педагогического подхода к ребёнку с ОВЗ; - построение обучения особым образом с выделением специальных задач, методов, приёмов и средств достижения тех образовательных задач, которые в условиях нормы достигаются традиционными способами; - интеграция процесса освоения знаний и учебных навыков процесса развития и социального опыта, жизненных компетенций; - обеспечение психолого-педагогического процесса интеграции детей с ОВЗ в образовательную и социальную среду, содействие ребёнку и его семье с помощью педагога;  - разработка специальных программ, методических комплексов для детей с ОВЗ;   - координация и взаимодействие специалистов разного профиля и родителей; - повышение профессиональной компетенции и компетентности педагогов в вопросах обучения и развития детей с ОВЗ различной специфики и выраженности; - формирование толерантного восприятия и отношения участников образовательного процесса к различным нарушениям детей с ОВЗ.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 Методические рекомендации по работе с семьями, имеющими детей с ОВЗ дошкольного возраста».</dc:title>
  <dc:creator>USER</dc:creator>
  <cp:lastModifiedBy>Наталья Николаевна Новикова</cp:lastModifiedBy>
  <cp:revision>57</cp:revision>
  <dcterms:created xsi:type="dcterms:W3CDTF">2017-12-12T06:00:27Z</dcterms:created>
  <dcterms:modified xsi:type="dcterms:W3CDTF">2022-04-01T07:32:57Z</dcterms:modified>
</cp:coreProperties>
</file>