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65" r:id="rId4"/>
    <p:sldId id="259" r:id="rId5"/>
    <p:sldId id="268" r:id="rId6"/>
    <p:sldId id="267" r:id="rId7"/>
    <p:sldId id="266" r:id="rId8"/>
    <p:sldId id="264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81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DA1EC6-074E-4B15-A6B5-61EAD10FF551}" type="datetimeFigureOut">
              <a:rPr lang="ru-RU" smtClean="0"/>
              <a:t>29.12.2022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5CE333-CBD9-4152-82A7-65007658F2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0043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CE333-CBD9-4152-82A7-65007658F2B5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6580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CB1C3-CEBD-4C69-8614-11D8BA2F0A97}" type="datetimeFigureOut">
              <a:rPr lang="ru-RU" smtClean="0"/>
              <a:t>29.12.2022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C36BB-9F3D-4CC0-947B-A8E8D0E7C2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2863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CB1C3-CEBD-4C69-8614-11D8BA2F0A97}" type="datetimeFigureOut">
              <a:rPr lang="ru-RU" smtClean="0"/>
              <a:t>29.12.2022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C36BB-9F3D-4CC0-947B-A8E8D0E7C2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5961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CB1C3-CEBD-4C69-8614-11D8BA2F0A97}" type="datetimeFigureOut">
              <a:rPr lang="ru-RU" smtClean="0"/>
              <a:t>29.12.2022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C36BB-9F3D-4CC0-947B-A8E8D0E7C2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1871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CB1C3-CEBD-4C69-8614-11D8BA2F0A97}" type="datetimeFigureOut">
              <a:rPr lang="ru-RU" smtClean="0"/>
              <a:t>29.12.2022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C36BB-9F3D-4CC0-947B-A8E8D0E7C2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3900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CB1C3-CEBD-4C69-8614-11D8BA2F0A97}" type="datetimeFigureOut">
              <a:rPr lang="ru-RU" smtClean="0"/>
              <a:t>29.12.2022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C36BB-9F3D-4CC0-947B-A8E8D0E7C2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3880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CB1C3-CEBD-4C69-8614-11D8BA2F0A97}" type="datetimeFigureOut">
              <a:rPr lang="ru-RU" smtClean="0"/>
              <a:t>29.12.2022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C36BB-9F3D-4CC0-947B-A8E8D0E7C2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259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CB1C3-CEBD-4C69-8614-11D8BA2F0A97}" type="datetimeFigureOut">
              <a:rPr lang="ru-RU" smtClean="0"/>
              <a:t>29.12.2022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C36BB-9F3D-4CC0-947B-A8E8D0E7C2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5828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CB1C3-CEBD-4C69-8614-11D8BA2F0A97}" type="datetimeFigureOut">
              <a:rPr lang="ru-RU" smtClean="0"/>
              <a:t>29.12.2022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C36BB-9F3D-4CC0-947B-A8E8D0E7C2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2174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CB1C3-CEBD-4C69-8614-11D8BA2F0A97}" type="datetimeFigureOut">
              <a:rPr lang="ru-RU" smtClean="0"/>
              <a:t>29.12.2022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C36BB-9F3D-4CC0-947B-A8E8D0E7C2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7598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CB1C3-CEBD-4C69-8614-11D8BA2F0A97}" type="datetimeFigureOut">
              <a:rPr lang="ru-RU" smtClean="0"/>
              <a:t>29.12.2022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C36BB-9F3D-4CC0-947B-A8E8D0E7C2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7191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CB1C3-CEBD-4C69-8614-11D8BA2F0A97}" type="datetimeFigureOut">
              <a:rPr lang="ru-RU" smtClean="0"/>
              <a:t>29.12.2022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C36BB-9F3D-4CC0-947B-A8E8D0E7C2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4928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3CB1C3-CEBD-4C69-8614-11D8BA2F0A97}" type="datetimeFigureOut">
              <a:rPr lang="ru-RU" smtClean="0"/>
              <a:t>29.12.2022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8C36BB-9F3D-4CC0-947B-A8E8D0E7C2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8240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jp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952500"/>
            <a:ext cx="9144000" cy="3047999"/>
          </a:xfrm>
        </p:spPr>
        <p:txBody>
          <a:bodyPr>
            <a:normAutofit fontScale="90000"/>
          </a:bodyPr>
          <a:lstStyle/>
          <a:p>
            <a:r>
              <a:rPr lang="ru-RU" sz="4000" dirty="0">
                <a:latin typeface="+mn-lt"/>
              </a:rPr>
              <a:t>Работа </a:t>
            </a:r>
            <a:r>
              <a:rPr lang="ru-RU" sz="4000" dirty="0" smtClean="0">
                <a:latin typeface="+mn-lt"/>
              </a:rPr>
              <a:t>регионального методического объединения </a:t>
            </a:r>
            <a:r>
              <a:rPr lang="ru-RU" sz="4000" dirty="0">
                <a:latin typeface="+mn-lt"/>
              </a:rPr>
              <a:t/>
            </a:r>
            <a:br>
              <a:rPr lang="ru-RU" sz="4000" dirty="0">
                <a:latin typeface="+mn-lt"/>
              </a:rPr>
            </a:br>
            <a:r>
              <a:rPr lang="ru-RU" sz="4000" dirty="0">
                <a:latin typeface="+mn-lt"/>
              </a:rPr>
              <a:t>учителей-дефектологов (</a:t>
            </a:r>
            <a:r>
              <a:rPr lang="ru-RU" sz="4000" dirty="0" err="1">
                <a:latin typeface="+mn-lt"/>
              </a:rPr>
              <a:t>олигофренопедагогов</a:t>
            </a:r>
            <a:r>
              <a:rPr lang="ru-RU" sz="4000" dirty="0">
                <a:latin typeface="+mn-lt"/>
              </a:rPr>
              <a:t>) и учителей-логопедов </a:t>
            </a:r>
            <a:br>
              <a:rPr lang="ru-RU" sz="4000" dirty="0">
                <a:latin typeface="+mn-lt"/>
              </a:rPr>
            </a:br>
            <a:r>
              <a:rPr lang="ru-RU" sz="4000" dirty="0">
                <a:latin typeface="+mn-lt"/>
              </a:rPr>
              <a:t>Ярославской области в </a:t>
            </a:r>
            <a:r>
              <a:rPr lang="ru-RU" sz="4000" dirty="0" smtClean="0">
                <a:latin typeface="+mn-lt"/>
              </a:rPr>
              <a:t>2022 </a:t>
            </a:r>
            <a:r>
              <a:rPr lang="ru-RU" sz="4000" dirty="0">
                <a:latin typeface="+mn-lt"/>
              </a:rPr>
              <a:t>году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401050" y="4133850"/>
            <a:ext cx="3276600" cy="1123950"/>
          </a:xfrm>
        </p:spPr>
        <p:txBody>
          <a:bodyPr>
            <a:normAutofit lnSpcReduction="10000"/>
          </a:bodyPr>
          <a:lstStyle/>
          <a:p>
            <a:r>
              <a:rPr lang="ru-RU" dirty="0"/>
              <a:t> Г</a:t>
            </a:r>
            <a:r>
              <a:rPr lang="ru-RU" dirty="0">
                <a:latin typeface="+mn-lt"/>
              </a:rPr>
              <a:t>АУ ДПО ЯО ИРО</a:t>
            </a:r>
          </a:p>
          <a:p>
            <a:r>
              <a:rPr lang="ru-RU" dirty="0"/>
              <a:t>Ст. преподаватель КИО Отрошко Г.В. </a:t>
            </a:r>
          </a:p>
        </p:txBody>
      </p:sp>
    </p:spTree>
    <p:extLst>
      <p:ext uri="{BB962C8B-B14F-4D97-AF65-F5344CB8AC3E}">
        <p14:creationId xmlns:p14="http://schemas.microsoft.com/office/powerpoint/2010/main" val="10989545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РМО учителей-дефектологов (</a:t>
            </a:r>
            <a:r>
              <a:rPr lang="ru-RU" dirty="0" err="1"/>
              <a:t>олигофренопедагогов</a:t>
            </a:r>
            <a:r>
              <a:rPr lang="ru-RU" dirty="0"/>
              <a:t>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44675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РМО учителей-дефектологов (</a:t>
            </a:r>
            <a:r>
              <a:rPr lang="ru-RU" dirty="0" err="1"/>
              <a:t>олигофренопедагогов</a:t>
            </a:r>
            <a:r>
              <a:rPr lang="ru-RU" dirty="0"/>
              <a:t>) ЯО работает </a:t>
            </a:r>
            <a:r>
              <a:rPr lang="ru-RU" dirty="0" smtClean="0"/>
              <a:t>шесть лет</a:t>
            </a:r>
            <a:endParaRPr lang="ru-RU" dirty="0"/>
          </a:p>
          <a:p>
            <a:r>
              <a:rPr lang="ru-RU" dirty="0"/>
              <a:t>В состав РМО входят учителя-дефектологи (</a:t>
            </a:r>
            <a:r>
              <a:rPr lang="ru-RU" dirty="0" err="1"/>
              <a:t>олигофренопедагоги</a:t>
            </a:r>
            <a:r>
              <a:rPr lang="ru-RU" dirty="0"/>
              <a:t>), работающие в школах и детских садах Ярославской области с детьми с интеллектуальными нарушениями. </a:t>
            </a:r>
          </a:p>
          <a:p>
            <a:r>
              <a:rPr lang="ru-RU" dirty="0"/>
              <a:t>В состав РМО учителей-дефектологов (</a:t>
            </a:r>
            <a:r>
              <a:rPr lang="ru-RU" dirty="0" err="1"/>
              <a:t>олигофренопедагогов</a:t>
            </a:r>
            <a:r>
              <a:rPr lang="ru-RU" dirty="0"/>
              <a:t>) входят дефектологи: • Ярославля • Ростова • Гаврилов-Яма • Рыбинска • Углича • Переславля-Залесского • Ярославского, Рыбинского, </a:t>
            </a:r>
            <a:r>
              <a:rPr lang="ru-RU" dirty="0" err="1"/>
              <a:t>Тутаевского</a:t>
            </a:r>
            <a:r>
              <a:rPr lang="ru-RU" dirty="0"/>
              <a:t>, Гаврилов-Ямского, Даниловского, Ростовского, </a:t>
            </a:r>
            <a:r>
              <a:rPr lang="ru-RU" dirty="0" err="1"/>
              <a:t>Переславского</a:t>
            </a:r>
            <a:r>
              <a:rPr lang="ru-RU" dirty="0"/>
              <a:t> муниципальных районов области.</a:t>
            </a:r>
          </a:p>
          <a:p>
            <a:r>
              <a:rPr lang="ru-RU" dirty="0"/>
              <a:t>Не представлены: • Пошехонский МР • </a:t>
            </a:r>
            <a:r>
              <a:rPr lang="ru-RU" dirty="0" err="1"/>
              <a:t>Любимский</a:t>
            </a:r>
            <a:r>
              <a:rPr lang="ru-RU" dirty="0"/>
              <a:t> МР • </a:t>
            </a:r>
            <a:r>
              <a:rPr lang="ru-RU" dirty="0" err="1"/>
              <a:t>Некоузский</a:t>
            </a:r>
            <a:r>
              <a:rPr lang="ru-RU" dirty="0"/>
              <a:t> МР • Первомайский МР • Борисоглебский МР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18376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Вот некоторые из мероприятий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Серия деловых игр «Я-дефектолог»</a:t>
            </a:r>
          </a:p>
          <a:p>
            <a:r>
              <a:rPr lang="ru-RU" dirty="0" smtClean="0"/>
              <a:t>Семинар </a:t>
            </a:r>
            <a:r>
              <a:rPr lang="ru-RU" b="1" dirty="0"/>
              <a:t>«Адресная поддержка детей с ОВЗ с использованием </a:t>
            </a:r>
            <a:r>
              <a:rPr lang="ru-RU" b="1" dirty="0" err="1"/>
              <a:t>здоровьесберегающих</a:t>
            </a:r>
            <a:r>
              <a:rPr lang="ru-RU" b="1" dirty="0"/>
              <a:t> технологий в условиях сельского в ДОУ</a:t>
            </a:r>
            <a:r>
              <a:rPr lang="ru-RU" b="1" dirty="0" smtClean="0"/>
              <a:t>»</a:t>
            </a:r>
          </a:p>
          <a:p>
            <a:r>
              <a:rPr lang="ru-RU" dirty="0" err="1" smtClean="0"/>
              <a:t>Вебинар</a:t>
            </a:r>
            <a:r>
              <a:rPr lang="ru-RU" dirty="0" smtClean="0"/>
              <a:t> </a:t>
            </a:r>
            <a:r>
              <a:rPr lang="ru-RU" dirty="0"/>
              <a:t>по теме </a:t>
            </a:r>
            <a:r>
              <a:rPr lang="ru-RU" b="1" dirty="0"/>
              <a:t>«Особенности педагогической деятельности в условиях инклюзивного образования в ДОУ</a:t>
            </a:r>
            <a:r>
              <a:rPr lang="ru-RU" b="1" dirty="0" smtClean="0"/>
              <a:t>»</a:t>
            </a:r>
          </a:p>
          <a:p>
            <a:r>
              <a:rPr lang="ru-RU" dirty="0" smtClean="0"/>
              <a:t>Семинар </a:t>
            </a:r>
            <a:r>
              <a:rPr lang="ru-RU" dirty="0"/>
              <a:t>по теме </a:t>
            </a:r>
            <a:r>
              <a:rPr lang="ru-RU" b="1" dirty="0"/>
              <a:t>"Ранняя помощь в условиях консультационного пункта </a:t>
            </a:r>
            <a:r>
              <a:rPr lang="ru-RU" b="1" dirty="0" smtClean="0"/>
              <a:t>ДОУ«</a:t>
            </a:r>
          </a:p>
          <a:p>
            <a:r>
              <a:rPr lang="ru-RU" dirty="0" smtClean="0"/>
              <a:t>Семинар </a:t>
            </a:r>
            <a:r>
              <a:rPr lang="ru-RU" dirty="0"/>
              <a:t>для специалистов (учителей-дефектологов, педагогов-психологов) детских дошкольных учреждений города Ярославля </a:t>
            </a:r>
            <a:r>
              <a:rPr lang="ru-RU" b="1" dirty="0"/>
              <a:t>«Использование ЭОС в коррекционной работе с дошкольниками: интерактивная песочница</a:t>
            </a:r>
            <a:r>
              <a:rPr lang="ru-RU" b="1" dirty="0" smtClean="0"/>
              <a:t>»</a:t>
            </a:r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097" y="1558265"/>
            <a:ext cx="3008527" cy="1692934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8289" y="3578578"/>
            <a:ext cx="2291643" cy="229164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7265" y="1138432"/>
            <a:ext cx="2665024" cy="266502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7712" y="2182210"/>
            <a:ext cx="2542801" cy="4524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2202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16280" y="1036320"/>
            <a:ext cx="6015596" cy="422941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8000" dirty="0"/>
              <a:t>За </a:t>
            </a:r>
            <a:r>
              <a:rPr lang="ru-RU" sz="8000" dirty="0" smtClean="0"/>
              <a:t>2022 </a:t>
            </a:r>
            <a:r>
              <a:rPr lang="ru-RU" sz="8000" dirty="0"/>
              <a:t>г. в рамках работы наши специалисты РМО провели более </a:t>
            </a:r>
            <a:r>
              <a:rPr lang="ru-RU" sz="8000" dirty="0" smtClean="0"/>
              <a:t>10 </a:t>
            </a:r>
            <a:r>
              <a:rPr lang="ru-RU" sz="8000" dirty="0"/>
              <a:t>мероприятий регионального уровня:</a:t>
            </a:r>
          </a:p>
          <a:p>
            <a:r>
              <a:rPr lang="ru-RU" sz="8000" dirty="0"/>
              <a:t>онлайн семинары</a:t>
            </a:r>
          </a:p>
          <a:p>
            <a:r>
              <a:rPr lang="ru-RU" sz="8000" dirty="0"/>
              <a:t>круглые столы</a:t>
            </a:r>
          </a:p>
          <a:p>
            <a:r>
              <a:rPr lang="ru-RU" sz="8000" dirty="0"/>
              <a:t>день открытых дверей</a:t>
            </a:r>
          </a:p>
          <a:p>
            <a:r>
              <a:rPr lang="ru-RU" sz="8000" dirty="0"/>
              <a:t>стажировки обучающихся по программам </a:t>
            </a:r>
          </a:p>
          <a:p>
            <a:r>
              <a:rPr lang="ru-RU" sz="8000" dirty="0"/>
              <a:t>мастер-классы ведущих специалистов</a:t>
            </a:r>
          </a:p>
          <a:p>
            <a:r>
              <a:rPr lang="ru-RU" sz="8000" dirty="0"/>
              <a:t>презентации практических наработок</a:t>
            </a:r>
          </a:p>
          <a:p>
            <a:pPr marL="0" indent="0">
              <a:buNone/>
            </a:pPr>
            <a:r>
              <a:rPr lang="ru-RU" sz="8000" dirty="0"/>
              <a:t>Участники:</a:t>
            </a:r>
          </a:p>
          <a:p>
            <a:r>
              <a:rPr lang="ru-RU" sz="8000" dirty="0"/>
              <a:t>учителя-дефектологи (</a:t>
            </a:r>
            <a:r>
              <a:rPr lang="ru-RU" sz="8000" dirty="0" err="1"/>
              <a:t>олигофренопедагоги</a:t>
            </a:r>
            <a:r>
              <a:rPr lang="ru-RU" sz="8000" dirty="0" smtClean="0"/>
              <a:t>) ДОУ</a:t>
            </a:r>
            <a:endParaRPr lang="ru-RU" sz="8000" dirty="0"/>
          </a:p>
          <a:p>
            <a:r>
              <a:rPr lang="ru-RU" sz="8000" dirty="0" smtClean="0"/>
              <a:t>учителя-дефектологи школ</a:t>
            </a:r>
            <a:endParaRPr lang="ru-RU" sz="8000" dirty="0"/>
          </a:p>
          <a:p>
            <a:endParaRPr lang="ru-RU" sz="8000" dirty="0"/>
          </a:p>
          <a:p>
            <a:pPr marL="0" indent="0">
              <a:buNone/>
            </a:pPr>
            <a:endParaRPr lang="ru-RU" sz="8000" dirty="0"/>
          </a:p>
          <a:p>
            <a:endParaRPr lang="ru-RU" sz="8000" dirty="0"/>
          </a:p>
          <a:p>
            <a:endParaRPr lang="ru-RU" sz="8000" dirty="0"/>
          </a:p>
          <a:p>
            <a:pPr marL="0" indent="0">
              <a:buNone/>
            </a:pPr>
            <a:endParaRPr lang="ru-RU" sz="8000" dirty="0"/>
          </a:p>
          <a:p>
            <a:endParaRPr lang="ru-RU" sz="8000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 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6096000" y="914400"/>
            <a:ext cx="5181600" cy="519684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ru-RU" sz="8000" dirty="0"/>
          </a:p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568" y="401850"/>
            <a:ext cx="1701660" cy="227361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7112" y="672648"/>
            <a:ext cx="2927734" cy="195106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568" y="3117052"/>
            <a:ext cx="2864915" cy="2148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8120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221897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839788" y="677333"/>
            <a:ext cx="5157787" cy="508000"/>
          </a:xfrm>
        </p:spPr>
        <p:txBody>
          <a:bodyPr/>
          <a:lstStyle/>
          <a:p>
            <a:r>
              <a:rPr lang="ru-RU" dirty="0"/>
              <a:t>Деловая игра «Я-дефектолог»</a:t>
            </a: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366" y="3002844"/>
            <a:ext cx="3910942" cy="2607804"/>
          </a:xfrm>
        </p:spPr>
      </p:pic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6172200" y="677333"/>
            <a:ext cx="5183188" cy="598311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Региональный этап «Учитель-дефектолог России» - 2022</a:t>
            </a:r>
            <a:endParaRPr lang="ru-RU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911" y="1879571"/>
            <a:ext cx="1933222" cy="1288814"/>
          </a:xfr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062" y="1920934"/>
            <a:ext cx="2267359" cy="124745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054" y="2966112"/>
            <a:ext cx="2438400" cy="133502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354" y="4211593"/>
            <a:ext cx="1668779" cy="247205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985" y="4560710"/>
            <a:ext cx="2820938" cy="188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5324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Приняли участие: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478844"/>
            <a:ext cx="5181600" cy="4698119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в конференциях регионального и межрегионального уровня</a:t>
            </a:r>
          </a:p>
          <a:p>
            <a:r>
              <a:rPr lang="ru-RU" dirty="0" smtClean="0"/>
              <a:t>в конференциях всероссийского уровня</a:t>
            </a:r>
          </a:p>
          <a:p>
            <a:r>
              <a:rPr lang="ru-RU" dirty="0" smtClean="0"/>
              <a:t>в декаде инклюзивного образования</a:t>
            </a:r>
          </a:p>
          <a:p>
            <a:r>
              <a:rPr lang="ru-RU" dirty="0" smtClean="0"/>
              <a:t>в ярмарке социально-педагогических инноваций в Ростове </a:t>
            </a:r>
            <a:r>
              <a:rPr lang="ru-RU" dirty="0" smtClean="0"/>
              <a:t>Великом</a:t>
            </a:r>
          </a:p>
          <a:p>
            <a:r>
              <a:rPr lang="ru-RU" dirty="0" smtClean="0"/>
              <a:t>в мастер-классах и семинарах ведущих специалистов России 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442810"/>
            <a:ext cx="1871817" cy="2495756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3267" y="530192"/>
            <a:ext cx="2802088" cy="189730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7224" y="3850599"/>
            <a:ext cx="1976967" cy="263595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0205" y="2744907"/>
            <a:ext cx="2053167" cy="273755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072" y="1091758"/>
            <a:ext cx="3745373" cy="210989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2746" y="3850599"/>
            <a:ext cx="2413398" cy="2635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3610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Приняли участие в публикациях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19716">
            <a:off x="3910807" y="1976057"/>
            <a:ext cx="2270323" cy="3315727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10298">
            <a:off x="1444028" y="1977662"/>
            <a:ext cx="2544203" cy="351926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05871">
            <a:off x="5976921" y="2190950"/>
            <a:ext cx="2306270" cy="3220542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35544587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AutoShape 2" descr="https://thumb.tildacdn.com/tild3966-3665-4733-a166-323934663639/-/resize/160x/-/format/webp/-2021.JPG"/>
          <p:cNvSpPr>
            <a:spLocks noChangeAspect="1" noChangeArrowheads="1"/>
          </p:cNvSpPr>
          <p:nvPr/>
        </p:nvSpPr>
        <p:spPr bwMode="auto">
          <a:xfrm flipH="1">
            <a:off x="460375" y="-1838713"/>
            <a:ext cx="1999046" cy="1999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4" descr="https://thumb.tildacdn.com/tild3966-3665-4733-a166-323934663639/-/resize/160x/-/format/webp/-2021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E053ADEA-1D04-4B85-9094-D724D09229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ru-RU" sz="44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4400" dirty="0">
                <a:solidFill>
                  <a:schemeClr val="accent1">
                    <a:lumMod val="75000"/>
                  </a:schemeClr>
                </a:solidFill>
              </a:rPr>
              <a:t>Мы продолжаем. </a:t>
            </a:r>
          </a:p>
          <a:p>
            <a:pPr marL="0" indent="0" algn="ctr">
              <a:buNone/>
            </a:pPr>
            <a:r>
              <a:rPr lang="ru-RU" sz="4400" dirty="0">
                <a:solidFill>
                  <a:schemeClr val="accent1">
                    <a:lumMod val="75000"/>
                  </a:schemeClr>
                </a:solidFill>
              </a:rPr>
              <a:t>Присоединяйтесь!</a:t>
            </a:r>
          </a:p>
        </p:txBody>
      </p:sp>
    </p:spTree>
    <p:extLst>
      <p:ext uri="{BB962C8B-B14F-4D97-AF65-F5344CB8AC3E}">
        <p14:creationId xmlns:p14="http://schemas.microsoft.com/office/powerpoint/2010/main" val="45961990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238</Words>
  <Application>Microsoft Office PowerPoint</Application>
  <PresentationFormat>Широкоэкранный</PresentationFormat>
  <Paragraphs>46</Paragraphs>
  <Slides>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Тема Office</vt:lpstr>
      <vt:lpstr>Работа регионального методического объединения  учителей-дефектологов (олигофренопедагогов) и учителей-логопедов  Ярославской области в 2022 году </vt:lpstr>
      <vt:lpstr>РМО учителей-дефектологов (олигофренопедагогов)</vt:lpstr>
      <vt:lpstr>Вот некоторые из мероприятий </vt:lpstr>
      <vt:lpstr>Презентация PowerPoint</vt:lpstr>
      <vt:lpstr>Презентация PowerPoint</vt:lpstr>
      <vt:lpstr>Приняли участие:</vt:lpstr>
      <vt:lpstr>Приняли участие в публикациях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Работа региональных методических объединений  учителей-дефектологов (олигофренопедагогов) и учителей-логопедов  Ярославской области в 2021 году </dc:title>
  <dc:creator>Галина Валерьевна Отрошко</dc:creator>
  <cp:lastModifiedBy>Пользователь</cp:lastModifiedBy>
  <cp:revision>17</cp:revision>
  <dcterms:created xsi:type="dcterms:W3CDTF">2021-12-27T10:19:23Z</dcterms:created>
  <dcterms:modified xsi:type="dcterms:W3CDTF">2022-12-29T07:20:03Z</dcterms:modified>
</cp:coreProperties>
</file>