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00" r:id="rId1"/>
  </p:sldMasterIdLst>
  <p:handoutMasterIdLst>
    <p:handoutMasterId r:id="rId28"/>
  </p:handoutMasterIdLst>
  <p:sldIdLst>
    <p:sldId id="256" r:id="rId2"/>
    <p:sldId id="257" r:id="rId3"/>
    <p:sldId id="261" r:id="rId4"/>
    <p:sldId id="262" r:id="rId5"/>
    <p:sldId id="263" r:id="rId6"/>
    <p:sldId id="289" r:id="rId7"/>
    <p:sldId id="264" r:id="rId8"/>
    <p:sldId id="281" r:id="rId9"/>
    <p:sldId id="282" r:id="rId10"/>
    <p:sldId id="265" r:id="rId11"/>
    <p:sldId id="266" r:id="rId12"/>
    <p:sldId id="268" r:id="rId13"/>
    <p:sldId id="267" r:id="rId14"/>
    <p:sldId id="285" r:id="rId15"/>
    <p:sldId id="286" r:id="rId16"/>
    <p:sldId id="279" r:id="rId17"/>
    <p:sldId id="269" r:id="rId18"/>
    <p:sldId id="270" r:id="rId19"/>
    <p:sldId id="287" r:id="rId20"/>
    <p:sldId id="272" r:id="rId21"/>
    <p:sldId id="274" r:id="rId22"/>
    <p:sldId id="275" r:id="rId23"/>
    <p:sldId id="277" r:id="rId24"/>
    <p:sldId id="276" r:id="rId25"/>
    <p:sldId id="288" r:id="rId26"/>
    <p:sldId id="278" r:id="rId27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B2128-F689-486C-8B44-7AF40D948C6A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56403-6A1B-4067-A46D-2C96F9D01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83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7128792" cy="302433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</a:t>
            </a:r>
            <a:r>
              <a:rPr lang="ru-RU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АООП ООО ОБУЧАЮЩИХСЯ </a:t>
            </a:r>
            <a:r>
              <a:rPr lang="ru-RU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4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ЗПР В СООТВЕТСТВИИ  ОБНОВЛЁННЫМ ФГОС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7" y="4221088"/>
            <a:ext cx="6063072" cy="1371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Павлова Н.В.,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заместитель директора по УВР ГОУ ЯО «Переславль-Залесская школа-интернат № 4»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6237311"/>
            <a:ext cx="4174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г. </a:t>
            </a:r>
            <a:r>
              <a:rPr lang="ru-RU" dirty="0">
                <a:solidFill>
                  <a:prstClr val="black"/>
                </a:solidFill>
              </a:rPr>
              <a:t>Переславль-Залесский, </a:t>
            </a:r>
            <a:r>
              <a:rPr lang="ru-RU" dirty="0" smtClean="0">
                <a:solidFill>
                  <a:prstClr val="black"/>
                </a:solidFill>
              </a:rPr>
              <a:t>2023 </a:t>
            </a:r>
            <a:r>
              <a:rPr lang="ru-RU" dirty="0">
                <a:solidFill>
                  <a:prstClr val="black"/>
                </a:solidFill>
              </a:rPr>
              <a:t>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5502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10661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оценки достижения планируемых результатов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24134"/>
            <a:ext cx="8352928" cy="54006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 smtClean="0"/>
              <a:t>конкретизация применительно к конкретной ОО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адаптация уже имеющейся системы (описание особенностей проведения мониторинга, инструментария)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учёт психофизических особенностей детей с ЗПР (портфолио, проектная деятельность)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674059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0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Рабочие программы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65919"/>
            <a:ext cx="8712968" cy="5688632"/>
          </a:xfrm>
        </p:spPr>
        <p:txBody>
          <a:bodyPr>
            <a:normAutofit fontScale="47500" lnSpcReduction="20000"/>
          </a:bodyPr>
          <a:lstStyle/>
          <a:p>
            <a:pPr marL="0" lvl="0" indent="0" algn="just">
              <a:spcBef>
                <a:spcPct val="20000"/>
              </a:spcBef>
              <a:buClrTx/>
              <a:buSzTx/>
              <a:buNone/>
            </a:pPr>
            <a:r>
              <a:rPr lang="ru-RU" sz="2600" dirty="0">
                <a:solidFill>
                  <a:prstClr val="black"/>
                </a:solidFill>
              </a:rPr>
              <a:t>32.1. </a:t>
            </a:r>
            <a:r>
              <a:rPr lang="ru-RU" sz="3400" dirty="0">
                <a:solidFill>
                  <a:prstClr val="black"/>
                </a:solidFill>
              </a:rPr>
              <a:t>Рабочие программы учебных предметов, учебных курсов (в том числе внеурочной деятельности), учебных модулей должны обеспечивать достижение планируемых результатов освоения программы основного общего образования и разрабатываться на основе требований ФГОС к результатам освоения программы основного общего образования.</a:t>
            </a:r>
          </a:p>
          <a:p>
            <a:pPr marL="0" lvl="0" indent="0" algn="just">
              <a:spcBef>
                <a:spcPct val="20000"/>
              </a:spcBef>
              <a:buClrTx/>
              <a:buSzTx/>
              <a:buNone/>
            </a:pPr>
            <a:r>
              <a:rPr lang="ru-RU" sz="3400" dirty="0">
                <a:solidFill>
                  <a:prstClr val="black"/>
                </a:solidFill>
              </a:rPr>
              <a:t>Рабочие программы учебных предметов, учебных курсов (в том числе внеурочной деятельности), учебных модулей должны включать: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ru-RU" sz="3400" dirty="0">
                <a:solidFill>
                  <a:prstClr val="black"/>
                </a:solidFill>
              </a:rPr>
              <a:t>содержание учебного предмета, учебного курса (в том числе внеурочной деятельности), учебного модуля;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ru-RU" sz="3400" dirty="0">
                <a:solidFill>
                  <a:prstClr val="black"/>
                </a:solidFill>
              </a:rPr>
              <a:t>планируемые результаты освоения учебного предмета, учебного курса (в том числе внеурочной деятельности), учебного модуля;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ru-RU" sz="3400" dirty="0">
                <a:solidFill>
                  <a:prstClr val="black"/>
                </a:solidFill>
              </a:rPr>
              <a:t>тематическое планирование с указанием количества академических часов, отводимых на освоение каждой темы учебного предмета, учебного курса (в том числе внеурочной деятельности), учебного модуля и возможность использования по этой теме электронных (цифровых) образовательных ресурсов, являющихся учебно-методическими материалами (мультимедийные программы, электронные учебники и задачники, электронные библиотеки, виртуальные лаборатории, игровые программы, коллекции цифровых образовательных ресурсов), используемыми для обучения и воспитания различных групп пользователей, представленными в электронном (цифровом) виде и реализующими дидактические возможности ИКТ, содержание которых соответствует законодательству об образовании.</a:t>
            </a:r>
          </a:p>
          <a:p>
            <a:pPr marL="0" lvl="0" indent="0" algn="just">
              <a:spcBef>
                <a:spcPct val="20000"/>
              </a:spcBef>
              <a:buClrTx/>
              <a:buSzTx/>
              <a:buNone/>
            </a:pPr>
            <a:r>
              <a:rPr lang="ru-RU" sz="3400" dirty="0">
                <a:solidFill>
                  <a:prstClr val="black"/>
                </a:solidFill>
              </a:rPr>
              <a:t>Рабочие программы учебных курсов внеурочной деятельности также должны содержать указание на форму проведения занятий.</a:t>
            </a:r>
          </a:p>
          <a:p>
            <a:pPr marL="0" lvl="0" indent="0" algn="just">
              <a:spcBef>
                <a:spcPct val="20000"/>
              </a:spcBef>
              <a:buClrTx/>
              <a:buSzTx/>
              <a:buNone/>
            </a:pPr>
            <a:r>
              <a:rPr lang="ru-RU" sz="3400" dirty="0">
                <a:solidFill>
                  <a:prstClr val="black"/>
                </a:solidFill>
              </a:rPr>
              <a:t>Рабочие программы учебных предметов, учебных курсов (в том числе внеурочной деятельности), учебных модулей формируются с учетом рабочей программы воспитания.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097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40960" cy="1066130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>
                <a:solidFill>
                  <a:srgbClr val="F79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Единое содержание общего образования</a:t>
            </a:r>
            <a:endParaRPr lang="ru-RU" sz="4400" b="1" dirty="0"/>
          </a:p>
        </p:txBody>
      </p:sp>
      <p:pic>
        <p:nvPicPr>
          <p:cNvPr id="6" name="Picture 2" descr="C:\Users\pavlova\Desktop\scale_2400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4093" r="1"/>
          <a:stretch/>
        </p:blipFill>
        <p:spPr bwMode="auto">
          <a:xfrm>
            <a:off x="69359" y="1340769"/>
            <a:ext cx="8751113" cy="551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91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0081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07F0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рабочие </a:t>
            </a:r>
            <a:r>
              <a:rPr lang="ru-RU" sz="3600" b="1" dirty="0">
                <a:solidFill>
                  <a:srgbClr val="F07F0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по учебным предметам 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Bef>
                <a:spcPct val="20000"/>
              </a:spcBef>
              <a:buSzTx/>
              <a:tabLst>
                <a:tab pos="734060" algn="l"/>
              </a:tabLst>
            </a:pPr>
            <a:r>
              <a:rPr lang="ru-RU" sz="2800" b="1" dirty="0">
                <a:solidFill>
                  <a:prstClr val="black"/>
                </a:solidFill>
                <a:ea typeface="Calibri"/>
                <a:cs typeface="Times New Roman"/>
              </a:rPr>
              <a:t>ПОЯСНИТЕЛЬНАЯ ЗАПИСКА: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Общая характеристика учебного предмета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Цели изучения учебного предмета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Место учебного предмета в учебном плане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ct val="20000"/>
              </a:spcBef>
              <a:buSzTx/>
              <a:tabLst>
                <a:tab pos="734060" algn="l"/>
              </a:tabLst>
            </a:pPr>
            <a:r>
              <a:rPr lang="ru-RU" sz="2800" b="1" dirty="0">
                <a:solidFill>
                  <a:prstClr val="black"/>
                </a:solidFill>
                <a:ea typeface="Calibri"/>
                <a:cs typeface="Times New Roman"/>
              </a:rPr>
              <a:t>СОДЕРЖАНИЕ УЧЕБНОГО ПРЕДМЕТА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ct val="20000"/>
              </a:spcBef>
              <a:buSzTx/>
              <a:tabLst>
                <a:tab pos="734060" algn="l"/>
              </a:tabLst>
            </a:pPr>
            <a:r>
              <a:rPr lang="ru-RU" sz="2800" b="1" dirty="0">
                <a:solidFill>
                  <a:prstClr val="black"/>
                </a:solidFill>
                <a:ea typeface="Calibri"/>
                <a:cs typeface="Times New Roman"/>
              </a:rPr>
              <a:t>ПЛАНИРУЕМЫЕ РЕЗУЛЬТАТЫ ОСВОЕНИЯ УЧЕБНОГО ПРЕДМЕТА: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Личностные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Метапредметные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Предметные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0419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113813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рабочие программы по учебным предметам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24936" cy="504056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Пояснительная записка:</a:t>
            </a:r>
          </a:p>
          <a:p>
            <a:pPr marL="342900" lvl="0" indent="-34290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dirty="0">
                <a:solidFill>
                  <a:prstClr val="black"/>
                </a:solidFill>
                <a:ea typeface="Times New Roman"/>
                <a:cs typeface="Times New Roman"/>
              </a:rPr>
              <a:t>Общая характеристика учебного предмета: </a:t>
            </a:r>
            <a:r>
              <a:rPr lang="ru-RU" dirty="0">
                <a:solidFill>
                  <a:prstClr val="black"/>
                </a:solidFill>
              </a:rPr>
              <a:t>в примерных </a:t>
            </a:r>
            <a:r>
              <a:rPr lang="ru-RU" dirty="0" smtClean="0">
                <a:solidFill>
                  <a:prstClr val="black"/>
                </a:solidFill>
              </a:rPr>
              <a:t>рабочих программах </a:t>
            </a:r>
            <a:r>
              <a:rPr lang="ru-RU" dirty="0">
                <a:solidFill>
                  <a:prstClr val="black"/>
                </a:solidFill>
              </a:rPr>
              <a:t>для детей с ЗПР помимо общей значимости  предметов для обучающихся отражается значимость предметов для детей с ЗПР, особенности  реализации программ для данной категории обучающихся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dirty="0">
                <a:solidFill>
                  <a:prstClr val="black"/>
                </a:solidFill>
                <a:ea typeface="Times New Roman"/>
                <a:cs typeface="Times New Roman"/>
              </a:rPr>
              <a:t>Цели изучения учебного предмета: </a:t>
            </a:r>
            <a:r>
              <a:rPr lang="ru-RU" dirty="0">
                <a:solidFill>
                  <a:prstClr val="black"/>
                </a:solidFill>
              </a:rPr>
              <a:t>конкретизирована цель обучения каждого предмета обучающихся с ЗПР, прописаны задачи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  <a:ea typeface="Times New Roman"/>
                <a:cs typeface="Times New Roman"/>
              </a:rPr>
              <a:t>Место учебного предмета в учебном плане: </a:t>
            </a:r>
            <a:r>
              <a:rPr lang="ru-RU" dirty="0" smtClean="0">
                <a:solidFill>
                  <a:prstClr val="black"/>
                </a:solidFill>
                <a:ea typeface="Times New Roman"/>
                <a:cs typeface="Times New Roman"/>
              </a:rPr>
              <a:t>идентичны</a:t>
            </a:r>
          </a:p>
          <a:p>
            <a:pPr marL="342900" lvl="0" indent="-34290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prstClr val="black"/>
                </a:solidFill>
              </a:rPr>
              <a:t>В </a:t>
            </a:r>
            <a:r>
              <a:rPr lang="ru-RU" dirty="0">
                <a:solidFill>
                  <a:prstClr val="black"/>
                </a:solidFill>
              </a:rPr>
              <a:t>примерных рабочих программах для детей с ЗПР </a:t>
            </a:r>
            <a:r>
              <a:rPr lang="ru-RU" dirty="0" smtClean="0">
                <a:solidFill>
                  <a:prstClr val="black"/>
                </a:solidFill>
              </a:rPr>
              <a:t>е</a:t>
            </a:r>
            <a:r>
              <a:rPr lang="ru-RU" dirty="0" smtClean="0">
                <a:solidFill>
                  <a:prstClr val="black"/>
                </a:solidFill>
                <a:ea typeface="Calibri"/>
                <a:cs typeface="Times New Roman"/>
              </a:rPr>
              <a:t>сть пункты: «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Особенности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отбора и адаптации учебного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материала» и «Примерные в</a:t>
            </a:r>
            <a:r>
              <a:rPr lang="ru-RU" dirty="0" smtClean="0">
                <a:latin typeface="Times New Roman"/>
                <a:ea typeface="Times New Roman"/>
              </a:rPr>
              <a:t>иды </a:t>
            </a:r>
            <a:r>
              <a:rPr lang="ru-RU" dirty="0">
                <a:latin typeface="Times New Roman"/>
                <a:ea typeface="Times New Roman"/>
              </a:rPr>
              <a:t>деятельности обучающихся с ЗПР, обусловленные особыми образовательными потребностями и обеспечивающие осмысленное освоение содержании образования по </a:t>
            </a:r>
            <a:r>
              <a:rPr lang="ru-RU" dirty="0" smtClean="0">
                <a:latin typeface="Times New Roman"/>
                <a:ea typeface="Times New Roman"/>
              </a:rPr>
              <a:t>предмету»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591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68952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07F0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рабочие </a:t>
            </a:r>
            <a:r>
              <a:rPr lang="ru-RU" sz="3600" b="1" dirty="0">
                <a:solidFill>
                  <a:srgbClr val="F07F0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по учебным </a:t>
            </a:r>
            <a:r>
              <a:rPr lang="ru-RU" sz="3600" b="1" dirty="0" smtClean="0">
                <a:solidFill>
                  <a:srgbClr val="F07F0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352928" cy="5040560"/>
          </a:xfrm>
        </p:spPr>
        <p:txBody>
          <a:bodyPr>
            <a:normAutofit/>
          </a:bodyPr>
          <a:lstStyle/>
          <a:p>
            <a:r>
              <a:rPr lang="ru-RU" sz="2600" b="1" dirty="0" smtClean="0"/>
              <a:t>Содержание учебного предмета: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</a:rPr>
              <a:t>отражено единое  содержание предмета по годам обучения; в программах для детей с ЗПР имеются свои особенности: ряд тем рекомендуется изучать в ознакомительном плане; по литературе уменьшено количество произведений, которые изучаются по выбору; по математике рекомендовано перераспределение часов по определённым темам; учителям даётся возможность самостоятельно определять объём изучаемого материала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6591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435280" cy="9941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 освоения учебного предмета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280920" cy="54006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SzTx/>
              <a:tabLst>
                <a:tab pos="734060" algn="l"/>
              </a:tabLst>
            </a:pP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/>
              </a:rPr>
              <a:t>Личностные</a:t>
            </a: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: </a:t>
            </a:r>
            <a:r>
              <a:rPr lang="ru-RU" sz="2600" dirty="0">
                <a:solidFill>
                  <a:srgbClr val="FF0000"/>
                </a:solidFill>
              </a:rPr>
              <a:t>определены с учётом особенностей детей с ЗПР (не структурированы)</a:t>
            </a:r>
            <a:endParaRPr lang="ru-RU" sz="26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spcBef>
                <a:spcPts val="0"/>
              </a:spcBef>
              <a:buSzTx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Метапредметные:</a:t>
            </a:r>
            <a:r>
              <a:rPr lang="ru-RU" sz="2600" dirty="0">
                <a:solidFill>
                  <a:prstClr val="black"/>
                </a:solidFill>
              </a:rPr>
              <a:t> </a:t>
            </a:r>
            <a:r>
              <a:rPr lang="ru-RU" sz="2600" dirty="0">
                <a:solidFill>
                  <a:srgbClr val="FF0000"/>
                </a:solidFill>
              </a:rPr>
              <a:t>определены с учётом особенностей детей с ЗПР (разделены только на группы)</a:t>
            </a:r>
            <a:endParaRPr lang="ru-RU" sz="26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just">
              <a:spcBef>
                <a:spcPts val="0"/>
              </a:spcBef>
              <a:buSzTx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Предметные:</a:t>
            </a:r>
            <a:r>
              <a:rPr lang="ru-RU" sz="2600" dirty="0">
                <a:solidFill>
                  <a:prstClr val="black"/>
                </a:solidFill>
              </a:rPr>
              <a:t> определены с учётом особенностей детей с ЗПР (возможность выполнять некоторые учебные действия с </a:t>
            </a:r>
            <a:r>
              <a:rPr lang="ru-RU" sz="2600" dirty="0" smtClean="0">
                <a:solidFill>
                  <a:prstClr val="black"/>
                </a:solidFill>
              </a:rPr>
              <a:t>помощью </a:t>
            </a:r>
            <a:r>
              <a:rPr lang="ru-RU" sz="2600" dirty="0">
                <a:solidFill>
                  <a:prstClr val="black"/>
                </a:solidFill>
              </a:rPr>
              <a:t>педагога, с опорой на алгоритмы, источники информации; по русскому языку и литературе указан меньший объём письменных работ; по литературе уменьшено количество произведений для заучивания наизусть)</a:t>
            </a:r>
            <a:endParaRPr lang="ru-RU" sz="2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4359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92088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>
                <a:solidFill>
                  <a:srgbClr val="F79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Конструктор рабочих программ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15000"/>
              </a:lnSpc>
              <a:spcBef>
                <a:spcPct val="20000"/>
              </a:spcBef>
              <a:buClr>
                <a:srgbClr val="F07F09"/>
              </a:buClr>
              <a:buSzTx/>
              <a:tabLst>
                <a:tab pos="734060" algn="l"/>
              </a:tabLst>
            </a:pPr>
            <a:r>
              <a:rPr lang="ru-RU" sz="2600" b="1" dirty="0">
                <a:solidFill>
                  <a:prstClr val="black"/>
                </a:solidFill>
                <a:ea typeface="Calibri"/>
                <a:cs typeface="Times New Roman"/>
              </a:rPr>
              <a:t>ПОЯСНИТЕЛЬНАЯ ЗАПИСКА: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Times New Roman"/>
                <a:cs typeface="Times New Roman"/>
              </a:rPr>
              <a:t>Общая характеристика учебного предмета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Times New Roman"/>
                <a:cs typeface="Times New Roman"/>
              </a:rPr>
              <a:t>Цели изучения учебного предмета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prstClr val="black"/>
                </a:solidFill>
                <a:ea typeface="Times New Roman"/>
                <a:cs typeface="Times New Roman"/>
              </a:rPr>
              <a:t>Место учебного предмета в учебном плане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ct val="20000"/>
              </a:spcBef>
              <a:buClr>
                <a:srgbClr val="F07F09"/>
              </a:buClr>
              <a:buSzTx/>
              <a:tabLst>
                <a:tab pos="734060" algn="l"/>
              </a:tabLst>
            </a:pPr>
            <a:r>
              <a:rPr lang="ru-RU" sz="2600" b="1" dirty="0">
                <a:solidFill>
                  <a:prstClr val="black"/>
                </a:solidFill>
                <a:ea typeface="Calibri"/>
                <a:cs typeface="Times New Roman"/>
              </a:rPr>
              <a:t>СОДЕРЖАНИЕ УЧЕБНОГО ПРЕДМЕТА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ct val="20000"/>
              </a:spcBef>
              <a:buClr>
                <a:srgbClr val="F07F09"/>
              </a:buClr>
              <a:buSzTx/>
              <a:tabLst>
                <a:tab pos="734060" algn="l"/>
              </a:tabLst>
            </a:pPr>
            <a:r>
              <a:rPr lang="ru-RU" sz="2600" b="1" dirty="0">
                <a:solidFill>
                  <a:prstClr val="black"/>
                </a:solidFill>
                <a:ea typeface="Calibri"/>
                <a:cs typeface="Times New Roman"/>
              </a:rPr>
              <a:t>ПЛАНИРУЕМЫЕ РЕЗУЛЬТАТЫ ОСВОЕНИЯ УЧЕБНОГО ПРЕДМЕТА: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Личностные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Метапредметные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  <a:tabLst>
                <a:tab pos="734060" algn="l"/>
              </a:tabLst>
            </a:pP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Предметные</a:t>
            </a:r>
            <a:endParaRPr lang="ru-RU" sz="2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9860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9634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cap="none" dirty="0">
                <a:solidFill>
                  <a:srgbClr val="F79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Тематическое планирование</a:t>
            </a:r>
            <a:endParaRPr lang="ru-RU" sz="4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40321"/>
              </p:ext>
            </p:extLst>
          </p:nvPr>
        </p:nvGraphicFramePr>
        <p:xfrm>
          <a:off x="107509" y="1340768"/>
          <a:ext cx="8640954" cy="2784208"/>
        </p:xfrm>
        <a:graphic>
          <a:graphicData uri="http://schemas.openxmlformats.org/drawingml/2006/table">
            <a:tbl>
              <a:tblPr/>
              <a:tblGrid>
                <a:gridCol w="960106"/>
                <a:gridCol w="960106"/>
                <a:gridCol w="960106"/>
                <a:gridCol w="960106"/>
                <a:gridCol w="960106"/>
                <a:gridCol w="960106"/>
                <a:gridCol w="960106"/>
                <a:gridCol w="960106"/>
                <a:gridCol w="960106"/>
              </a:tblGrid>
              <a:tr h="35480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effectLst/>
                        </a:rPr>
                        <a:t/>
                      </a:r>
                      <a:br>
                        <a:rPr lang="ru-RU" sz="1600" b="1" dirty="0">
                          <a:effectLst/>
                        </a:rPr>
                      </a:br>
                      <a:r>
                        <a:rPr lang="ru-RU" sz="1600" b="1" dirty="0">
                          <a:effectLst/>
                        </a:rPr>
                        <a:t>п/п</a:t>
                      </a:r>
                      <a:endParaRPr lang="ru-RU" sz="16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effectLst/>
                        </a:rPr>
                        <a:t>Наименование разделов и тем программы</a:t>
                      </a:r>
                      <a:endParaRPr lang="ru-RU" sz="16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Количество часов</a:t>
                      </a:r>
                      <a:endParaRPr lang="ru-RU" sz="160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Дата изучения</a:t>
                      </a:r>
                      <a:endParaRPr lang="ru-RU" sz="160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Виды деятельности</a:t>
                      </a:r>
                      <a:endParaRPr lang="ru-RU" sz="160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Виды, формы контроля</a:t>
                      </a:r>
                      <a:endParaRPr lang="ru-RU" sz="160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Электронные (цифровые) образовательные ресурсы</a:t>
                      </a:r>
                      <a:endParaRPr lang="ru-RU" sz="160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5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effectLst/>
                        </a:rPr>
                        <a:t>контрольные работы</a:t>
                      </a:r>
                      <a:endParaRPr lang="ru-RU" sz="16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effectLst/>
                        </a:rPr>
                        <a:t>практические работы</a:t>
                      </a:r>
                      <a:endParaRPr lang="ru-RU" sz="16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300" dirty="0">
                        <a:effectLst/>
                      </a:endParaRPr>
                    </a:p>
                  </a:txBody>
                  <a:tcPr marL="42796" marR="42796" marT="42796" marB="4279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48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106613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Поурочное планирование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2674554"/>
              </p:ext>
            </p:extLst>
          </p:nvPr>
        </p:nvGraphicFramePr>
        <p:xfrm>
          <a:off x="107504" y="1312188"/>
          <a:ext cx="8712970" cy="1828780"/>
        </p:xfrm>
        <a:graphic>
          <a:graphicData uri="http://schemas.openxmlformats.org/drawingml/2006/table">
            <a:tbl>
              <a:tblPr/>
              <a:tblGrid>
                <a:gridCol w="1244710"/>
                <a:gridCol w="1244710"/>
                <a:gridCol w="1244710"/>
                <a:gridCol w="1244710"/>
                <a:gridCol w="1244710"/>
                <a:gridCol w="1244710"/>
                <a:gridCol w="1244710"/>
              </a:tblGrid>
              <a:tr h="41574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/>
                      </a:r>
                      <a:br>
                        <a:rPr lang="ru-RU" b="1" dirty="0">
                          <a:effectLst/>
                        </a:rPr>
                      </a:br>
                      <a:r>
                        <a:rPr lang="ru-RU" b="1" dirty="0">
                          <a:effectLst/>
                        </a:rPr>
                        <a:t>п/п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Тема урока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Количество часов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Дата изучения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Виды, формы контроля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44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всего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контрольные работы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практические работы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just"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475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109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cap="none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 12 </a:t>
            </a:r>
            <a:r>
              <a:rPr lang="ru-RU" sz="48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cap="none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</a:t>
            </a:r>
            <a:r>
              <a:rPr lang="ru-RU" sz="48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ООО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280920" cy="547260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SzTx/>
            </a:pPr>
            <a:r>
              <a:rPr lang="ru-RU" sz="3100" dirty="0">
                <a:solidFill>
                  <a:prstClr val="black"/>
                </a:solidFill>
              </a:rPr>
              <a:t>Содержание основного общего образования определяется программой основного общего образования, в том числе адаптированной, разрабатываемой и утверждаемой Организацией самостоятельно. Организация разрабатывает программу основного общего образования, в том числе адаптированную, в соответствии со ФГОС и с </a:t>
            </a:r>
            <a:r>
              <a:rPr lang="ru-RU" sz="3100" dirty="0" smtClean="0">
                <a:solidFill>
                  <a:prstClr val="black"/>
                </a:solidFill>
              </a:rPr>
              <a:t>учётом </a:t>
            </a:r>
            <a:r>
              <a:rPr lang="ru-RU" sz="3100" dirty="0">
                <a:solidFill>
                  <a:prstClr val="black"/>
                </a:solidFill>
              </a:rPr>
              <a:t>соответствующих ПООП, в том числе примерных адаптированных программ основного общего </a:t>
            </a:r>
            <a:r>
              <a:rPr lang="ru-RU" sz="3100" dirty="0" smtClean="0">
                <a:solidFill>
                  <a:prstClr val="black"/>
                </a:solidFill>
              </a:rPr>
              <a:t>образования.</a:t>
            </a:r>
            <a:endParaRPr lang="ru-RU" sz="3100" dirty="0">
              <a:solidFill>
                <a:prstClr val="black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SzTx/>
            </a:pPr>
            <a:r>
              <a:rPr lang="ru-RU" sz="3100" dirty="0">
                <a:solidFill>
                  <a:prstClr val="black"/>
                </a:solidFill>
              </a:rPr>
              <a:t>При обучении обучающихся с ОВЗ Организация разрабатывает адаптированную программу основного общего образования (одну или несколько) в соответствии со ФГОС с </a:t>
            </a:r>
            <a:r>
              <a:rPr lang="ru-RU" sz="3100" dirty="0" smtClean="0">
                <a:solidFill>
                  <a:prstClr val="black"/>
                </a:solidFill>
              </a:rPr>
              <a:t>учётом </a:t>
            </a:r>
            <a:r>
              <a:rPr lang="ru-RU" sz="3100" dirty="0">
                <a:solidFill>
                  <a:prstClr val="black"/>
                </a:solidFill>
              </a:rPr>
              <a:t>соответствующих примерных адаптированных программ основного общего </a:t>
            </a:r>
            <a:r>
              <a:rPr lang="ru-RU" sz="3100" dirty="0" smtClean="0">
                <a:solidFill>
                  <a:prstClr val="black"/>
                </a:solidFill>
              </a:rPr>
              <a:t>образования.</a:t>
            </a:r>
            <a:endParaRPr lang="ru-RU" sz="31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5400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260648"/>
            <a:ext cx="9144000" cy="850106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>
                <a:solidFill>
                  <a:srgbClr val="F79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Конструктор рабочих программ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424936" cy="5040560"/>
          </a:xfrm>
        </p:spPr>
        <p:txBody>
          <a:bodyPr>
            <a:normAutofit/>
          </a:bodyPr>
          <a:lstStyle/>
          <a:p>
            <a:pPr algn="just">
              <a:spcBef>
                <a:spcPct val="20000"/>
              </a:spcBef>
              <a:buSzTx/>
            </a:pPr>
            <a:r>
              <a:rPr lang="ru-RU" b="1" cap="all" dirty="0">
                <a:solidFill>
                  <a:prstClr val="black"/>
                </a:solidFill>
              </a:rPr>
              <a:t>УЧЕБНО-МЕТОДИЧЕСКОЕ ОБЕСПЕЧЕНИЕ ОБРАЗОВАТЕЛЬНОГО ПРОЦЕССА 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</a:rPr>
              <a:t>Обязательные учебные материалы для ученика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</a:rPr>
              <a:t>Методические материалы для учителя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</a:rPr>
              <a:t>Цифровые образовательные ресурсы и ресурсы сети Интернет</a:t>
            </a:r>
          </a:p>
          <a:p>
            <a:pPr algn="just">
              <a:spcBef>
                <a:spcPct val="20000"/>
              </a:spcBef>
              <a:buSzTx/>
            </a:pPr>
            <a:r>
              <a:rPr lang="ru-RU" b="1" cap="all" dirty="0">
                <a:solidFill>
                  <a:prstClr val="black"/>
                </a:solidFill>
              </a:rPr>
              <a:t>МАТЕРИАЛЬНО-ТЕХНИЧЕСКОЕ ОБЕСПЕЧЕНИЕ ОБРАЗОВАТЕЛЬНОГО ПРОЦЕССА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</a:rPr>
              <a:t>Учебное оборудование</a:t>
            </a:r>
          </a:p>
          <a:p>
            <a:pPr marL="342900" lvl="0" indent="-342900"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</a:rPr>
              <a:t>Оборудование для проведения лабораторных и практических работ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8179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856984" cy="12241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формирования УУД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воспитания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667338"/>
            <a:ext cx="7848872" cy="5184576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dirty="0"/>
              <a:t>р</a:t>
            </a:r>
            <a:r>
              <a:rPr lang="ru-RU" dirty="0" smtClean="0"/>
              <a:t>азрабатываются в соответствии с ФГОС ООО, Примерной рабочей программой воспитания,  ПАООП ООО обучающихся с ЗПР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конкретизация </a:t>
            </a:r>
            <a:r>
              <a:rPr lang="ru-RU" dirty="0"/>
              <a:t> </a:t>
            </a:r>
            <a:r>
              <a:rPr lang="ru-RU" dirty="0" smtClean="0"/>
              <a:t>содержания относительно  конкретной ОО с учётом психофизических особенностей обучающихся с ЗПР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В Программе формирования УУД обратить внимание на пункт «Связь УУД  с содержанием учебных предметов»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9969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10661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коррекционной работы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352928" cy="525658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dirty="0" smtClean="0"/>
              <a:t>разрабатывается в соответствии с ФГОС ООО, ПАООП ООО обучающихся с ЗПР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прописать особые образовательные потребности обучающихся с ЗПР (взять из пояснительной записки)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в содержательном разделе прописать особенности системы психолого-педагогического сопровождения обучающихся с ЗПР, организуемого в учреждении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особенности функционирования ППк прописать, как в Положении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обязательно включение рабочих программ коррекционных учебных курсов (как приложение к АООП ООО)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534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rgbClr val="F07F0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352928" cy="5040560"/>
          </a:xfrm>
        </p:spPr>
        <p:txBody>
          <a:bodyPr>
            <a:normAutofit/>
          </a:bodyPr>
          <a:lstStyle/>
          <a:p>
            <a:pPr algn="just" defTabSz="258763">
              <a:spcBef>
                <a:spcPts val="0"/>
              </a:spcBef>
            </a:pPr>
            <a:r>
              <a:rPr lang="ru-RU" dirty="0" smtClean="0"/>
              <a:t>ПАООП ООО обучающихся с ЗПР: «</a:t>
            </a:r>
            <a:r>
              <a:rPr lang="ru-RU" dirty="0" smtClean="0">
                <a:ea typeface="Times New Roman"/>
              </a:rPr>
              <a:t>Обязательным </a:t>
            </a:r>
            <a:r>
              <a:rPr lang="ru-RU" dirty="0">
                <a:ea typeface="Times New Roman"/>
              </a:rPr>
              <a:t>компонентом учебного плана является внеурочная деятельность. В соответствии с требованиями ФГОС ООО внеурочная деятельность организуется по пяти направлениям развития личности </a:t>
            </a:r>
            <a:r>
              <a:rPr lang="ru-RU" dirty="0" smtClean="0">
                <a:ea typeface="Times New Roman"/>
              </a:rPr>
              <a:t>(духовно-нравственное, социальное, общеинтеллектуальное, общекультурное, физкультурно-спортивное и оздоровительное)»</a:t>
            </a:r>
            <a:endParaRPr lang="ru-RU" dirty="0"/>
          </a:p>
          <a:p>
            <a:pPr algn="just" defTabSz="258763">
              <a:spcBef>
                <a:spcPts val="0"/>
              </a:spcBef>
            </a:pPr>
            <a:r>
              <a:rPr lang="ru-RU" dirty="0" smtClean="0"/>
              <a:t>ФГОС ООО: </a:t>
            </a:r>
            <a:r>
              <a:rPr lang="ru-RU" sz="2600" dirty="0">
                <a:solidFill>
                  <a:prstClr val="black"/>
                </a:solidFill>
              </a:rPr>
              <a:t>нет указания на то, что внеурочная деятельность является обязательной частью учебного плана и отсутствует требование реализации 5-и </a:t>
            </a:r>
            <a:r>
              <a:rPr lang="ru-RU" sz="2600" dirty="0" smtClean="0">
                <a:solidFill>
                  <a:prstClr val="black"/>
                </a:solidFill>
              </a:rPr>
              <a:t>направлений</a:t>
            </a:r>
            <a:endParaRPr lang="ru-RU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80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994122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план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136904" cy="525658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ea typeface="Times New Roman"/>
              </a:rPr>
              <a:t>ПАООП ООО обучающихся с ЗПР: «Для </a:t>
            </a:r>
            <a:r>
              <a:rPr lang="ru-RU" dirty="0">
                <a:ea typeface="Times New Roman"/>
              </a:rPr>
              <a:t>обучающихся с ЗПР, физическое развитие которых приближается или соответствует возрастной норме, образовательная организация по согласованию с родителями обучающегося вправе делать выбор между учебным предметом «Физическая культура» и «Адаптивная физическая культура</a:t>
            </a:r>
            <a:r>
              <a:rPr lang="ru-RU" dirty="0" smtClean="0">
                <a:ea typeface="Times New Roman"/>
              </a:rPr>
              <a:t>»»</a:t>
            </a:r>
          </a:p>
          <a:p>
            <a:pPr marL="263525" indent="-263525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ea typeface="Times New Roman"/>
              </a:rPr>
              <a:t>ФГОС ООО: «……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для </a:t>
            </a:r>
            <a:r>
              <a:rPr lang="ru-RU" kern="0" dirty="0">
                <a:solidFill>
                  <a:srgbClr val="000000"/>
                </a:solidFill>
                <a:ea typeface="Times New Roman"/>
              </a:rPr>
              <a:t>всех обучающихся с ОВЗ исключение учебного предмета 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«Физическая культура» </a:t>
            </a:r>
            <a:r>
              <a:rPr lang="ru-RU" kern="0" dirty="0">
                <a:solidFill>
                  <a:srgbClr val="000000"/>
                </a:solidFill>
                <a:ea typeface="Times New Roman"/>
              </a:rPr>
              <a:t>и включение учебного предмета 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«Адаптивная </a:t>
            </a:r>
            <a:r>
              <a:rPr lang="ru-RU" kern="0" dirty="0">
                <a:solidFill>
                  <a:srgbClr val="000000"/>
                </a:solidFill>
                <a:ea typeface="Times New Roman"/>
              </a:rPr>
              <a:t>физическая 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культура», </a:t>
            </a:r>
            <a:r>
              <a:rPr lang="ru-RU" kern="0" dirty="0">
                <a:solidFill>
                  <a:srgbClr val="000000"/>
                </a:solidFill>
                <a:ea typeface="Times New Roman"/>
              </a:rPr>
              <a:t>предметные результаты по которому определяются Организацией самостоятельно с 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учётом </a:t>
            </a:r>
            <a:r>
              <a:rPr lang="ru-RU" kern="0" dirty="0">
                <a:solidFill>
                  <a:srgbClr val="000000"/>
                </a:solidFill>
                <a:ea typeface="Times New Roman"/>
              </a:rPr>
              <a:t>состояния здоровья обучающихся с ОВЗ, их особых образовательных потребностей, в том числе с 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учётом </a:t>
            </a:r>
            <a:r>
              <a:rPr lang="ru-RU" kern="0" dirty="0">
                <a:solidFill>
                  <a:srgbClr val="000000"/>
                </a:solidFill>
                <a:ea typeface="Times New Roman"/>
              </a:rPr>
              <a:t>примерных адаптированных программ основного общего </a:t>
            </a:r>
            <a:r>
              <a:rPr lang="ru-RU" kern="0" dirty="0" smtClean="0">
                <a:solidFill>
                  <a:srgbClr val="000000"/>
                </a:solidFill>
                <a:ea typeface="Times New Roman"/>
              </a:rPr>
              <a:t>образования»</a:t>
            </a:r>
            <a:endParaRPr lang="ru-RU" kern="100" dirty="0">
              <a:ea typeface="Calibri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338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994122"/>
          </a:xfrm>
        </p:spPr>
        <p:txBody>
          <a:bodyPr>
            <a:noAutofit/>
          </a:bodyPr>
          <a:lstStyle/>
          <a:p>
            <a:pPr algn="ctr"/>
            <a:r>
              <a:rPr lang="ru-RU" sz="2800" b="1" kern="1800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 panose="02020603050405020304" pitchFamily="18" charset="0"/>
              </a:rPr>
              <a:t>Размещение информации об АООП ООО на официальном  сайте образовательной организации  в  сети Интернет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48464" cy="5328592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400" kern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Приказ Федеральной службы по надзору в сфере образования и науки Российской Федерации  от 14 августа 2020 г. № 831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информации» (с изменениями и дополнениями)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от: 7 мая, 9 августа 2021 г.</a:t>
            </a:r>
          </a:p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3.4. Подраздел «Образование» должен содержать информацию: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а) о реализуемых образовательных программах, в том числе о реализуемых адаптированных образовательных программах, с указанием в отношении каждой образовательной программы: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форм обучения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нормативного срока обучения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срока действия государственной аккредитации образовательной программы (при наличии государственной аккредитации), общественной, профессионально-общественной аккредитации образовательной программы (при наличии общественной, профессионально-общественной аккредитации)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языка(х), на котором(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ых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осуществляется образование (обучение)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учебных предметов, курсов, дисциплин (модулей), предусмотренных соответствующей образовательной программой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практики, предусмотренной соответствующей образовательной программой;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 использовании при реализации образовательной программы электронного обучения и дистанционных образовательных технологий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б) об описании образовательной программы с приложением образовательной программы в форме электронного документа или в виде активных ссылок, непосредственный переход по которым позволяет получить доступ к страницам Сайта, содержащим информацию, указанную в подпункте «б» подпункта 3.4. пункта 3 настоящих Требований, в том числе: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Clr>
                <a:srgbClr val="D34817"/>
              </a:buClr>
              <a:buSzPct val="85000"/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 аннотации к рабочим программам дисциплин (по каждому учебному предмету, курсу, дисциплине (модулю), практики, в составе образовательной программы) с приложением рабочих программ в виде электронного документа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857750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-108520" y="1423826"/>
            <a:ext cx="9001000" cy="1872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780928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580"/>
              </a:spcBef>
              <a:buClr>
                <a:srgbClr val="D34817"/>
              </a:buClr>
              <a:buSzPct val="85000"/>
            </a:pP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59129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5240" cy="1301006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ООП ООО и АООП ООО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496944" cy="506117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  <a:buSzTx/>
            </a:pPr>
            <a:r>
              <a:rPr lang="ru-RU" sz="2600" dirty="0">
                <a:solidFill>
                  <a:prstClr val="black"/>
                </a:solidFill>
              </a:rPr>
              <a:t>Примерная основная образовательная программа основного общего образования</a:t>
            </a:r>
          </a:p>
          <a:p>
            <a:pPr marL="0" indent="0" algn="just">
              <a:spcBef>
                <a:spcPts val="0"/>
              </a:spcBef>
              <a:buSzTx/>
              <a:buNone/>
            </a:pPr>
            <a:r>
              <a:rPr lang="ru-RU" sz="2600" i="1" dirty="0">
                <a:solidFill>
                  <a:prstClr val="black"/>
                </a:solidFill>
              </a:rPr>
              <a:t>Одобрена решением федерального учебно-методического объединения по общему образованию </a:t>
            </a:r>
            <a:r>
              <a:rPr lang="ru-RU" sz="2600" i="1" dirty="0">
                <a:solidFill>
                  <a:prstClr val="black"/>
                </a:solidFill>
                <a:ea typeface="Calibri"/>
                <a:cs typeface="Times New Roman"/>
              </a:rPr>
              <a:t>(протокол от 18 марта 2022 г. № 1/22) </a:t>
            </a:r>
            <a:endParaRPr lang="ru-RU" sz="2600" i="1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buSzTx/>
            </a:pPr>
            <a:r>
              <a:rPr lang="ru-RU" sz="2600" dirty="0">
                <a:solidFill>
                  <a:prstClr val="black"/>
                </a:solidFill>
                <a:ea typeface="Calibri"/>
              </a:rPr>
              <a:t>Примерная адаптированная основная образовательная программа основного общего образования обучающихся</a:t>
            </a:r>
            <a:r>
              <a:rPr lang="ru-RU" sz="2200" dirty="0">
                <a:solidFill>
                  <a:prstClr val="black"/>
                </a:solidFill>
                <a:ea typeface="Calibri"/>
              </a:rPr>
              <a:t> </a:t>
            </a:r>
            <a:r>
              <a:rPr lang="ru-RU" sz="2600" dirty="0">
                <a:solidFill>
                  <a:prstClr val="black"/>
                </a:solidFill>
                <a:ea typeface="Calibri"/>
              </a:rPr>
              <a:t>с задержкой психического развития</a:t>
            </a:r>
            <a:endParaRPr lang="ru-RU" sz="2200" dirty="0">
              <a:solidFill>
                <a:prstClr val="black"/>
              </a:solidFill>
              <a:ea typeface="Calibri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2600" i="1" dirty="0">
                <a:solidFill>
                  <a:prstClr val="black"/>
                </a:solidFill>
                <a:ea typeface="Calibri"/>
                <a:cs typeface="Times New Roman"/>
              </a:rPr>
              <a:t>Одобрена решением федерального </a:t>
            </a:r>
            <a:r>
              <a:rPr lang="ru-RU" sz="2600" i="1" dirty="0" smtClean="0">
                <a:solidFill>
                  <a:prstClr val="black"/>
                </a:solidFill>
                <a:ea typeface="Calibri"/>
                <a:cs typeface="Times New Roman"/>
              </a:rPr>
              <a:t>учебно-методического объединения по общему </a:t>
            </a:r>
            <a:r>
              <a:rPr lang="ru-RU" sz="2600" i="1" dirty="0">
                <a:solidFill>
                  <a:prstClr val="black"/>
                </a:solidFill>
                <a:ea typeface="Calibri"/>
                <a:cs typeface="Times New Roman"/>
              </a:rPr>
              <a:t>образованию                                                (протокол от 18 марта 2022 г. № 1/22) </a:t>
            </a:r>
            <a:r>
              <a:rPr lang="ru-RU" sz="2600" b="1" i="1" dirty="0">
                <a:solidFill>
                  <a:prstClr val="black"/>
                </a:solidFill>
                <a:ea typeface="Calibri"/>
              </a:rPr>
              <a:t> </a:t>
            </a:r>
            <a:endParaRPr lang="ru-RU" sz="2200" i="1" dirty="0">
              <a:solidFill>
                <a:prstClr val="black"/>
              </a:solidFill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111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2577"/>
            <a:ext cx="8496944" cy="12241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что обратить внимание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название программы: АООП ООО обучающихся с ЗПР</a:t>
            </a:r>
          </a:p>
          <a:p>
            <a:r>
              <a:rPr lang="ru-RU" sz="2800" dirty="0" smtClean="0"/>
              <a:t>название разделов и подразделов (в соответствии с обновлённым ФГОС ООО)</a:t>
            </a:r>
          </a:p>
          <a:p>
            <a:r>
              <a:rPr lang="ru-RU" sz="2800" dirty="0" smtClean="0"/>
              <a:t>формулировки: конкретизация, корректность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942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891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Пояснительная </a:t>
            </a:r>
            <a:r>
              <a:rPr lang="ru-RU" sz="53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записка</a:t>
            </a:r>
            <a:endParaRPr lang="ru-RU" sz="53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280920" cy="511256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исходные документы:</a:t>
            </a:r>
          </a:p>
          <a:p>
            <a:pPr marL="342900" lvl="0" indent="-342900" algn="just">
              <a:spcBef>
                <a:spcPts val="0"/>
              </a:spcBef>
              <a:buSzPts val="600"/>
              <a:buFont typeface="Symbol"/>
              <a:buChar char=""/>
              <a:tabLst>
                <a:tab pos="180340" algn="l"/>
                <a:tab pos="270510" algn="l"/>
                <a:tab pos="630555" algn="l"/>
              </a:tabLst>
            </a:pPr>
            <a:r>
              <a:rPr lang="ru-RU" sz="1800" dirty="0">
                <a:ea typeface="Times New Roman"/>
                <a:cs typeface="Times New Roman"/>
              </a:rPr>
              <a:t>Федеральный  закон от 29 декабря 2012 г. № 273-ФЗ «Об образовании в Российской Федерации» (с изменениями и дополнениями</a:t>
            </a:r>
            <a:r>
              <a:rPr lang="ru-RU" sz="1800" dirty="0" smtClean="0">
                <a:ea typeface="Times New Roman"/>
                <a:cs typeface="Times New Roman"/>
              </a:rPr>
              <a:t>)</a:t>
            </a:r>
            <a:endParaRPr lang="ru-RU" sz="1800" dirty="0">
              <a:ea typeface="Times New Roman"/>
              <a:cs typeface="Times New Roman"/>
            </a:endParaRPr>
          </a:p>
          <a:p>
            <a:pPr marL="342900" lvl="0" indent="-342900" algn="just">
              <a:spcBef>
                <a:spcPts val="0"/>
              </a:spcBef>
              <a:buSzPts val="600"/>
              <a:buFont typeface="Symbol"/>
              <a:buChar char=""/>
              <a:tabLst>
                <a:tab pos="180340" algn="l"/>
                <a:tab pos="630555" algn="l"/>
              </a:tabLst>
            </a:pPr>
            <a:r>
              <a:rPr lang="ru-RU" sz="1800" dirty="0" smtClean="0"/>
              <a:t>Приказ </a:t>
            </a:r>
            <a:r>
              <a:rPr lang="ru-RU" sz="1800" dirty="0"/>
              <a:t>Министерства просвещения </a:t>
            </a:r>
            <a:r>
              <a:rPr lang="ru-RU" sz="1800" kern="1800" dirty="0"/>
              <a:t>Российской Федерации </a:t>
            </a:r>
            <a:r>
              <a:rPr lang="ru-RU" sz="1800" dirty="0"/>
              <a:t> от 31.05.2021 г. № 287 «Об утверждении федерального государственного образовательного стандарта основного общего образования</a:t>
            </a:r>
            <a:r>
              <a:rPr lang="ru-RU" sz="1800" dirty="0" smtClean="0"/>
              <a:t>» с изменениями от </a:t>
            </a:r>
            <a:r>
              <a:rPr lang="ru-RU" sz="1800" dirty="0" smtClean="0">
                <a:ea typeface="Times New Roman"/>
              </a:rPr>
              <a:t>18.07.2022 г.</a:t>
            </a:r>
            <a:endParaRPr lang="ru-RU" sz="1800" dirty="0"/>
          </a:p>
          <a:p>
            <a:pPr marL="342900" lvl="0" indent="-342900" algn="just">
              <a:spcBef>
                <a:spcPts val="0"/>
              </a:spcBef>
              <a:buSzPts val="600"/>
              <a:buFont typeface="Symbol"/>
              <a:buChar char=""/>
              <a:tabLst>
                <a:tab pos="180340" algn="l"/>
                <a:tab pos="630555" algn="l"/>
              </a:tabLst>
            </a:pPr>
            <a:r>
              <a:rPr lang="ru-RU" sz="1800" dirty="0" smtClean="0"/>
              <a:t>Примерная </a:t>
            </a:r>
            <a:r>
              <a:rPr lang="ru-RU" sz="1800" dirty="0"/>
              <a:t>адаптированная основная образовательная программа основного общего образования обучающихся с задержкой психического развития, одобренная решением федерального учебно-методического объединения по общему образованию (протокол от 18 марта 2022 г. № 1/22</a:t>
            </a:r>
            <a:r>
              <a:rPr lang="ru-RU" sz="1800" dirty="0" smtClean="0"/>
              <a:t>)</a:t>
            </a:r>
            <a:endParaRPr lang="ru-RU" sz="1800" dirty="0"/>
          </a:p>
          <a:p>
            <a:pPr marL="342900" lvl="0" indent="-342900" algn="just">
              <a:spcBef>
                <a:spcPts val="0"/>
              </a:spcBef>
              <a:buSzPts val="600"/>
              <a:buFont typeface="Symbol"/>
              <a:buChar char=""/>
              <a:tabLst>
                <a:tab pos="90170" algn="l"/>
                <a:tab pos="180340" algn="l"/>
                <a:tab pos="270510" algn="l"/>
                <a:tab pos="630555" algn="l"/>
                <a:tab pos="685800" algn="l"/>
              </a:tabLst>
            </a:pPr>
            <a:r>
              <a:rPr lang="ru-RU" sz="1800" dirty="0" smtClean="0">
                <a:ea typeface="Times New Roman"/>
                <a:cs typeface="Times New Roman"/>
              </a:rPr>
              <a:t>Устав ОО</a:t>
            </a:r>
            <a:endParaRPr lang="ru-RU" sz="1800" dirty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</a:pPr>
            <a:r>
              <a:rPr lang="ru-RU" dirty="0" smtClean="0"/>
              <a:t>прописать механизмы реализации АООП ООО обучающихся с ЗПР</a:t>
            </a:r>
          </a:p>
          <a:p>
            <a:pPr lvl="0" algn="just">
              <a:spcBef>
                <a:spcPts val="0"/>
              </a:spcBef>
              <a:buClr>
                <a:srgbClr val="F07F09"/>
              </a:buClr>
            </a:pPr>
            <a:r>
              <a:rPr lang="ru-RU" dirty="0">
                <a:solidFill>
                  <a:prstClr val="black"/>
                </a:solidFill>
              </a:rPr>
              <a:t>прописать </a:t>
            </a:r>
            <a:r>
              <a:rPr lang="ru-RU" dirty="0" smtClean="0"/>
              <a:t>общую характеристику </a:t>
            </a:r>
            <a:r>
              <a:rPr lang="ru-RU" dirty="0" smtClean="0">
                <a:solidFill>
                  <a:prstClr val="black"/>
                </a:solidFill>
              </a:rPr>
              <a:t>АООП </a:t>
            </a:r>
            <a:r>
              <a:rPr lang="ru-RU" dirty="0">
                <a:solidFill>
                  <a:prstClr val="black"/>
                </a:solidFill>
              </a:rPr>
              <a:t>ООО обучающихся с </a:t>
            </a:r>
            <a:r>
              <a:rPr lang="ru-RU" dirty="0" smtClean="0">
                <a:solidFill>
                  <a:prstClr val="black"/>
                </a:solidFill>
              </a:rPr>
              <a:t>ЗПР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442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352928" cy="92211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Механизмы реализации АООП ООО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 smtClean="0"/>
              <a:t>внутренние ресурсы (кадровые, финансовые, материально-технические, информационные)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внешние ресурсы (сторонние образовательные организации)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учебные планы, план внеурочной деятельности, календарный план воспитательной работы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/>
              <a:t>использование в образовательном процессе образовательных технологий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3186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8992" cy="94868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568952" cy="5805264"/>
          </a:xfrm>
        </p:spPr>
        <p:txBody>
          <a:bodyPr>
            <a:noAutofit/>
          </a:bodyPr>
          <a:lstStyle/>
          <a:p>
            <a:pPr marL="357188" indent="-268288" algn="just">
              <a:spcBef>
                <a:spcPts val="0"/>
              </a:spcBef>
            </a:pPr>
            <a:r>
              <a:rPr lang="ru-RU" b="1" dirty="0">
                <a:ea typeface="Times New Roman"/>
                <a:cs typeface="Times New Roman"/>
              </a:rPr>
              <a:t>Личностные результаты </a:t>
            </a:r>
            <a:r>
              <a:rPr lang="ru-RU" dirty="0">
                <a:ea typeface="Times New Roman"/>
                <a:cs typeface="Times New Roman"/>
              </a:rPr>
              <a:t>освоения </a:t>
            </a:r>
            <a:r>
              <a:rPr lang="ru-RU" dirty="0" smtClean="0">
                <a:ea typeface="Times New Roman"/>
                <a:cs typeface="Times New Roman"/>
              </a:rPr>
              <a:t>АООП ООО раскрывают </a:t>
            </a:r>
            <a:r>
              <a:rPr lang="ru-RU" dirty="0">
                <a:ea typeface="Times New Roman"/>
                <a:cs typeface="Times New Roman"/>
              </a:rPr>
              <a:t>и детализируют основные направленности этих </a:t>
            </a:r>
            <a:r>
              <a:rPr lang="ru-RU" dirty="0" smtClean="0">
                <a:ea typeface="Times New Roman"/>
                <a:cs typeface="Times New Roman"/>
              </a:rPr>
              <a:t>результатов;  </a:t>
            </a:r>
            <a:r>
              <a:rPr lang="ru-RU" dirty="0">
                <a:ea typeface="Times New Roman"/>
                <a:cs typeface="Times New Roman"/>
              </a:rPr>
              <a:t>включают эффекты</a:t>
            </a:r>
            <a:r>
              <a:rPr lang="ru-RU" dirty="0" smtClean="0">
                <a:ea typeface="Times New Roman"/>
                <a:cs typeface="Times New Roman"/>
              </a:rPr>
              <a:t>: </a:t>
            </a:r>
            <a:r>
              <a:rPr lang="ru-RU" dirty="0" smtClean="0">
                <a:solidFill>
                  <a:srgbClr val="FF0000"/>
                </a:solidFill>
                <a:ea typeface="Calibri"/>
                <a:cs typeface="Times New Roman"/>
              </a:rPr>
              <a:t>гражданско-патриотического </a:t>
            </a:r>
            <a:r>
              <a:rPr lang="ru-RU" dirty="0">
                <a:solidFill>
                  <a:srgbClr val="FF0000"/>
                </a:solidFill>
                <a:ea typeface="Calibri"/>
                <a:cs typeface="Times New Roman"/>
              </a:rPr>
              <a:t>воспитания</a:t>
            </a:r>
            <a:r>
              <a:rPr lang="ru-RU" dirty="0" smtClean="0">
                <a:ea typeface="Calibri"/>
                <a:cs typeface="Times New Roman"/>
              </a:rPr>
              <a:t>; духовно-нравственного </a:t>
            </a:r>
            <a:r>
              <a:rPr lang="ru-RU" dirty="0">
                <a:ea typeface="Calibri"/>
                <a:cs typeface="Times New Roman"/>
              </a:rPr>
              <a:t>воспитания</a:t>
            </a:r>
            <a:r>
              <a:rPr lang="ru-RU" dirty="0" smtClean="0">
                <a:ea typeface="Calibri"/>
                <a:cs typeface="Times New Roman"/>
              </a:rPr>
              <a:t>; </a:t>
            </a:r>
            <a:r>
              <a:rPr lang="ru-RU" dirty="0" smtClean="0">
                <a:ea typeface="Times New Roman"/>
              </a:rPr>
              <a:t>эстетического воспитания и т.д.</a:t>
            </a:r>
          </a:p>
          <a:p>
            <a:pPr marL="357188" indent="-268288" algn="just"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</a:rPr>
              <a:t>Личностные результаты дополняются специфическими результатами, относимыми к формированию сферы жизненной компетенции и связанными с психологическими особенностями обучающихся с </a:t>
            </a:r>
            <a:r>
              <a:rPr lang="ru-RU" dirty="0" smtClean="0">
                <a:latin typeface="Times New Roman"/>
                <a:ea typeface="Times New Roman"/>
              </a:rPr>
              <a:t>ЗПР</a:t>
            </a:r>
          </a:p>
          <a:p>
            <a:pPr marL="357188" indent="-268288" algn="just">
              <a:spcBef>
                <a:spcPts val="0"/>
              </a:spcBef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Метапредметные результаты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в соответствии с ФГОС ООО, сформированы по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трём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направлениям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универсальные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учебные познавательные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действия, универсальные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учебные коммуникативные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действия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универсальные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учебные регулятивные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действия</a:t>
            </a:r>
            <a:endParaRPr lang="ru-RU" dirty="0">
              <a:latin typeface="Times New Roman"/>
              <a:ea typeface="Calibri"/>
              <a:cs typeface="Times New Roman"/>
            </a:endParaRPr>
          </a:p>
          <a:p>
            <a:pPr marL="357188" indent="-268288" algn="just">
              <a:spcBef>
                <a:spcPts val="0"/>
              </a:spcBef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590160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170"/>
            <a:ext cx="864096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Познавательные УУД: базовые логические действия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9069398"/>
              </p:ext>
            </p:extLst>
          </p:nvPr>
        </p:nvGraphicFramePr>
        <p:xfrm>
          <a:off x="107504" y="1144097"/>
          <a:ext cx="8568952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/>
                <a:gridCol w="4423320"/>
              </a:tblGrid>
              <a:tr h="63745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ФГОС ООО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АООП ООО обучающихся с ЗПР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577640">
                <a:tc>
                  <a:txBody>
                    <a:bodyPr/>
                    <a:lstStyle/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выявлять и характеризовать существенные признаки объектов (явлений);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устанавливать существенный признак классификации, основания для обобщения и сравнения, критерии проводимого анализа;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 учетом предложенной задачи выявлять закономерности и противоречия в рассматриваемых фактах, данных и наблюдениях;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предлагать критерии для выявления закономерностей и противоречий;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выявлять дефициты информации, данных, необходимых для решения поставленной задачи;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выявлять причинно-следственные связи при изучении явлений и процессов;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делать выводы с использованием дедуктивных и индуктивных умозаключений, умозаключений по аналогии, формулировать гипотезы о взаимосвязях;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самостоятельно выбирать способ решения учебной задачи (сравнивать несколько вариантов решения, выбирать наиболее подходящий с учетом самостоятельно выделенных критериев).</a:t>
                      </a:r>
                      <a:endParaRPr lang="ru-RU" sz="14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179388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889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выявлять и характеризовать существенные признаки объектов (явлений);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889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определять понятия, обобщать, устанавливать аналогии, классифицировать, в том числе самостоятельно выбирая основания и критерии для классификации, логически рассуждать, приходить к умозаключению (индуктивному, дедуктивному и по аналогии) и делать общие выводы;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889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выявлять дефициты информации, данных, необходимых для решения поставленной задачи;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889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устанавливать причинно-следственные связи при изучении явлений и процессов;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889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самостоятельно выбирать способ решения учебной задачи (сравнивать несколько вариантов решения, выбирать наиболее подходящий);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lvl="0" indent="179388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8890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создавать, применять и преобразовывать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знаки и символы, модели и схемы для решения учебных и познавательных задач.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indent="179388" algn="just">
                        <a:spcAft>
                          <a:spcPts val="0"/>
                        </a:spcAft>
                        <a:tabLst>
                          <a:tab pos="88900" algn="l"/>
                        </a:tabLs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3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868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8992" cy="94868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496944" cy="5805264"/>
          </a:xfrm>
        </p:spPr>
        <p:txBody>
          <a:bodyPr>
            <a:noAutofit/>
          </a:bodyPr>
          <a:lstStyle/>
          <a:p>
            <a:pPr marL="357188" indent="-268288" algn="just">
              <a:spcBef>
                <a:spcPts val="0"/>
              </a:spcBef>
            </a:pPr>
            <a:r>
              <a:rPr lang="ru-RU" b="1" dirty="0" smtClean="0">
                <a:latin typeface="Times New Roman"/>
                <a:ea typeface="Times New Roman"/>
              </a:rPr>
              <a:t>Предметные </a:t>
            </a:r>
            <a:r>
              <a:rPr lang="ru-RU" b="1" dirty="0">
                <a:latin typeface="Times New Roman"/>
                <a:ea typeface="Times New Roman"/>
              </a:rPr>
              <a:t>результаты </a:t>
            </a:r>
            <a:r>
              <a:rPr lang="ru-RU" dirty="0">
                <a:latin typeface="Times New Roman"/>
                <a:ea typeface="Times New Roman"/>
              </a:rPr>
              <a:t>освоения </a:t>
            </a:r>
            <a:r>
              <a:rPr lang="ru-RU" dirty="0" smtClean="0">
                <a:latin typeface="Times New Roman"/>
                <a:ea typeface="Times New Roman"/>
              </a:rPr>
              <a:t>АООП обучающихся с ЗПР определены </a:t>
            </a:r>
            <a:r>
              <a:rPr lang="ru-RU" dirty="0">
                <a:latin typeface="Times New Roman"/>
                <a:ea typeface="Times New Roman"/>
              </a:rPr>
              <a:t>ФГОС ООО и представлены в соответствии с группами результатов учебных </a:t>
            </a:r>
            <a:r>
              <a:rPr lang="ru-RU" dirty="0" smtClean="0">
                <a:latin typeface="Times New Roman"/>
                <a:ea typeface="Times New Roman"/>
              </a:rPr>
              <a:t>предметов (сформулированы </a:t>
            </a:r>
            <a:r>
              <a:rPr lang="ru-RU" dirty="0">
                <a:latin typeface="Times New Roman"/>
                <a:ea typeface="Times New Roman"/>
              </a:rPr>
              <a:t>в деятельностной форме с усилением акцента на применение знаний и конкретные </a:t>
            </a:r>
            <a:r>
              <a:rPr lang="ru-RU" dirty="0" smtClean="0">
                <a:latin typeface="Times New Roman"/>
                <a:ea typeface="Times New Roman"/>
              </a:rPr>
              <a:t>умения; определяют </a:t>
            </a:r>
            <a:r>
              <a:rPr lang="ru-RU" dirty="0">
                <a:latin typeface="Times New Roman"/>
                <a:ea typeface="Times New Roman"/>
              </a:rPr>
              <a:t>минимум </a:t>
            </a:r>
            <a:r>
              <a:rPr lang="ru-RU" dirty="0" smtClean="0">
                <a:latin typeface="Times New Roman"/>
                <a:ea typeface="Times New Roman"/>
              </a:rPr>
              <a:t>содержания)</a:t>
            </a:r>
          </a:p>
          <a:p>
            <a:pPr marL="357188" indent="-268288" algn="just">
              <a:spcBef>
                <a:spcPts val="0"/>
              </a:spcBef>
            </a:pPr>
            <a:r>
              <a:rPr lang="ru-RU" b="1" dirty="0">
                <a:latin typeface="Times New Roman"/>
                <a:ea typeface="Times New Roman"/>
              </a:rPr>
              <a:t>Результаты освоения </a:t>
            </a:r>
            <a:r>
              <a:rPr lang="ru-RU" b="1" dirty="0" smtClean="0">
                <a:latin typeface="Times New Roman"/>
                <a:ea typeface="Times New Roman"/>
              </a:rPr>
              <a:t>ПКР  </a:t>
            </a:r>
            <a:r>
              <a:rPr lang="ru-RU" dirty="0">
                <a:latin typeface="Times New Roman"/>
                <a:ea typeface="Times New Roman"/>
              </a:rPr>
              <a:t>должны отражать результаты психолого-педагогической работы в образовательной организации, направленные на поддержку обучающихся с ЗПР в освоении </a:t>
            </a:r>
            <a:r>
              <a:rPr lang="ru-RU" dirty="0" smtClean="0">
                <a:latin typeface="Times New Roman"/>
                <a:ea typeface="Times New Roman"/>
              </a:rPr>
              <a:t>АООП ООО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0966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1187</TotalTime>
  <Words>1911</Words>
  <Application>Microsoft Office PowerPoint</Application>
  <PresentationFormat>Экран (4:3)</PresentationFormat>
  <Paragraphs>159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РАЗРАБОТКА И РЕАЛИЗАЦИЯ АООП ООО ОБУЧАЮЩИХСЯ С ЗПР В СООТВЕТСТВИИ  ОБНОВЛЁННЫМ ФГОС</vt:lpstr>
      <vt:lpstr>П. 12  ФГОС ООО</vt:lpstr>
      <vt:lpstr>Примерные ООП ООО и АООП ООО</vt:lpstr>
      <vt:lpstr>На что обратить внимание</vt:lpstr>
      <vt:lpstr>Пояснительная записка</vt:lpstr>
      <vt:lpstr>Механизмы реализации АООП ООО</vt:lpstr>
      <vt:lpstr>Планируемые результаты</vt:lpstr>
      <vt:lpstr>Познавательные УУД: базовые логические действия</vt:lpstr>
      <vt:lpstr>Планируемые результаты</vt:lpstr>
      <vt:lpstr>Система оценки достижения планируемых результатов</vt:lpstr>
      <vt:lpstr>Рабочие программы</vt:lpstr>
      <vt:lpstr>Единое содержание общего образования</vt:lpstr>
      <vt:lpstr>Примерные рабочие программы по учебным предметам </vt:lpstr>
      <vt:lpstr>Примерные рабочие программы по учебным предметам</vt:lpstr>
      <vt:lpstr>Примерные рабочие программы по учебным предметам</vt:lpstr>
      <vt:lpstr>Планируемые результаты освоения учебного предмета</vt:lpstr>
      <vt:lpstr>Конструктор рабочих программ</vt:lpstr>
      <vt:lpstr>Тематическое планирование</vt:lpstr>
      <vt:lpstr>Поурочное планирование</vt:lpstr>
      <vt:lpstr>Конструктор рабочих программ</vt:lpstr>
      <vt:lpstr>Программа формирования УУД Программа воспитания</vt:lpstr>
      <vt:lpstr>Программа коррекционной работы</vt:lpstr>
      <vt:lpstr>Учебный план</vt:lpstr>
      <vt:lpstr>Учебный план</vt:lpstr>
      <vt:lpstr>Размещение информации об АООП ООО на официальном  сайте образовательной организации  в  сети Интернет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АООП ООО ОБУЧАЮЩИХСЯ С ЗПР</dc:title>
  <dc:creator>pavlova</dc:creator>
  <cp:lastModifiedBy>pavlova</cp:lastModifiedBy>
  <cp:revision>48</cp:revision>
  <cp:lastPrinted>2022-09-12T12:03:46Z</cp:lastPrinted>
  <dcterms:created xsi:type="dcterms:W3CDTF">2022-08-09T06:38:00Z</dcterms:created>
  <dcterms:modified xsi:type="dcterms:W3CDTF">2023-01-24T11:28:22Z</dcterms:modified>
</cp:coreProperties>
</file>