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6" r:id="rId2"/>
    <p:sldId id="257" r:id="rId3"/>
    <p:sldId id="294" r:id="rId4"/>
    <p:sldId id="293" r:id="rId5"/>
    <p:sldId id="288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8E42CC-8182-4862-81CD-B95449198A9E}">
          <p14:sldIdLst>
            <p14:sldId id="286"/>
            <p14:sldId id="257"/>
            <p14:sldId id="294"/>
            <p14:sldId id="293"/>
            <p14:sldId id="288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8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3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518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7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7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4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2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9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7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4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8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0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D46C-8F2E-4114-AB90-AD15190B412B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AABEC9-0740-480F-BC1C-2413246C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1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9B779E-A01C-4C13-B758-F26ACA90E32F}"/>
              </a:ext>
            </a:extLst>
          </p:cNvPr>
          <p:cNvSpPr/>
          <p:nvPr/>
        </p:nvSpPr>
        <p:spPr>
          <a:xfrm>
            <a:off x="1991544" y="1628800"/>
            <a:ext cx="82296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96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13319" name="Прямоугольник 3">
            <a:extLst>
              <a:ext uri="{FF2B5EF4-FFF2-40B4-BE49-F238E27FC236}">
                <a16:creationId xmlns:a16="http://schemas.microsoft.com/office/drawing/2014/main" id="{CB3A1139-8DA2-45CD-B3C8-70603709A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79" y="2226907"/>
            <a:ext cx="5660572" cy="34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Посысоев Олег Николаевич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кандидат психологических наук,  гештальт-терапевт, профессор кафедры инклюзивного образования Института развития образования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000" dirty="0">
              <a:latin typeface="Century Gothic" pitchFamily="34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21577-FCB5-4467-9883-EA1CDC0F8B5D}"/>
              </a:ext>
            </a:extLst>
          </p:cNvPr>
          <p:cNvSpPr txBox="1"/>
          <p:nvPr/>
        </p:nvSpPr>
        <p:spPr>
          <a:xfrm>
            <a:off x="572279" y="936302"/>
            <a:ext cx="84706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и проблемы создания единой психологически безопасной, комфортной и креативной образовательной среды»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7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2CB14-87A5-4D2C-86FB-FC5A0DBE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943E6-6A92-4FAC-B91C-30828D26D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14" y="0"/>
            <a:ext cx="97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8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FFF32-57CA-46C8-8AA9-FF0AFE75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E98EB1-747F-4C6B-A912-BD5B47DC2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2" y="428"/>
            <a:ext cx="10273015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4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D05F1-DF4F-456B-B9F3-F373F253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BEF9E9-DD3D-4F65-A462-A206ED66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2" y="0"/>
            <a:ext cx="10216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2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38989-2AEA-48FF-88BB-D46437A0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6C2941-5E97-406F-889D-60BDE2922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2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6A4C1-754B-418E-99E1-F1B2EE45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615543"/>
          </a:xfrm>
        </p:spPr>
        <p:txBody>
          <a:bodyPr/>
          <a:lstStyle/>
          <a:p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СПАСИБО </a:t>
            </a:r>
            <a:r>
              <a:rPr lang="ru-RU" sz="4800" dirty="0">
                <a:solidFill>
                  <a:srgbClr val="C00000"/>
                </a:solidFill>
              </a:rPr>
              <a:t>за внимание 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018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46427CD-C58B-4D48-8388-A2FEEE9C90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4103"/>
            <a:ext cx="10515600" cy="1325563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Базовые потребности ребенка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F07458F-4C72-4275-9CEA-68AC15A343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18413" y="1341438"/>
            <a:ext cx="4573587" cy="5111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/>
              <a:t>	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40A09-7CEF-4D31-9752-84E8F77AB972}"/>
              </a:ext>
            </a:extLst>
          </p:cNvPr>
          <p:cNvSpPr txBox="1"/>
          <p:nvPr/>
        </p:nvSpPr>
        <p:spPr>
          <a:xfrm>
            <a:off x="671803" y="1988603"/>
            <a:ext cx="9753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Потребность в безопасности ( дифференцируем на )</a:t>
            </a: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в восстановлении жизненно важных ресурсов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удовлетворения данной потребности необходимо пребывание 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 комфортной среде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в сохранении целостности себя, как личности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(для удовлетворения данной потребности необходимо пребывание 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 безопасной среде)</a:t>
            </a:r>
          </a:p>
          <a:p>
            <a:pPr marL="342900" indent="-342900"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 в развитии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в познании мира, экспериментировании, манипуляции), Для удовлетворения данной потребности необходим создание 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креативной среды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61037-8A7A-4ED0-B6C8-C8D7D4EB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552" y="252247"/>
            <a:ext cx="14306214" cy="1306086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параметры психологически комфортной</a:t>
            </a:r>
            <a:br>
              <a:rPr lang="ru-RU" altLang="ru-RU" sz="2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психологически безопасной </a:t>
            </a:r>
            <a:r>
              <a:rPr lang="ru-RU" altLang="ru-RU" sz="31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 (сравнение)</a:t>
            </a:r>
            <a:br>
              <a:rPr lang="ru-RU" altLang="ru-RU" sz="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8A2AC7-4121-4458-954D-77C60C181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72671"/>
              </p:ext>
            </p:extLst>
          </p:nvPr>
        </p:nvGraphicFramePr>
        <p:xfrm>
          <a:off x="107207" y="1898168"/>
          <a:ext cx="11887199" cy="5122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368">
                  <a:extLst>
                    <a:ext uri="{9D8B030D-6E8A-4147-A177-3AD203B41FA5}">
                      <a16:colId xmlns:a16="http://schemas.microsoft.com/office/drawing/2014/main" val="2041978827"/>
                    </a:ext>
                  </a:extLst>
                </a:gridCol>
                <a:gridCol w="3496178">
                  <a:extLst>
                    <a:ext uri="{9D8B030D-6E8A-4147-A177-3AD203B41FA5}">
                      <a16:colId xmlns:a16="http://schemas.microsoft.com/office/drawing/2014/main" val="3750232806"/>
                    </a:ext>
                  </a:extLst>
                </a:gridCol>
                <a:gridCol w="4143667">
                  <a:extLst>
                    <a:ext uri="{9D8B030D-6E8A-4147-A177-3AD203B41FA5}">
                      <a16:colId xmlns:a16="http://schemas.microsoft.com/office/drawing/2014/main" val="2923575717"/>
                    </a:ext>
                  </a:extLst>
                </a:gridCol>
                <a:gridCol w="3715986">
                  <a:extLst>
                    <a:ext uri="{9D8B030D-6E8A-4147-A177-3AD203B41FA5}">
                      <a16:colId xmlns:a16="http://schemas.microsoft.com/office/drawing/2014/main" val="4190521991"/>
                    </a:ext>
                  </a:extLst>
                </a:gridCol>
              </a:tblGrid>
              <a:tr h="575951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Параметр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431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психологически комфортная среда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психологически безопасная среда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extLst>
                  <a:ext uri="{0D108BD9-81ED-4DB2-BD59-A6C34878D82A}">
                    <a16:rowId xmlns:a16="http://schemas.microsoft.com/office/drawing/2014/main" val="3551804233"/>
                  </a:ext>
                </a:extLst>
              </a:tr>
              <a:tr h="898813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фоновая характеристика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-1778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стабильности, привычности, удобства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безопасности,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extLst>
                  <a:ext uri="{0D108BD9-81ED-4DB2-BD59-A6C34878D82A}">
                    <a16:rowId xmlns:a16="http://schemas.microsoft.com/office/drawing/2014/main" val="3369056798"/>
                  </a:ext>
                </a:extLst>
              </a:tr>
              <a:tr h="852553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Какая удовлетворяется потребность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-1778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Восстановить   внутренние ресурсы, либо сохранить имеющиеся ресурсы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190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Сохранить себя, как личность, свою целостность.  избежать разрушения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extLst>
                  <a:ext uri="{0D108BD9-81ED-4DB2-BD59-A6C34878D82A}">
                    <a16:rowId xmlns:a16="http://schemas.microsoft.com/office/drawing/2014/main" val="2817693425"/>
                  </a:ext>
                </a:extLst>
              </a:tr>
              <a:tr h="2794699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коммуникации, отношение к границам личного пространства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предполагает, что в ней человек имеет право изменить дистанцию в общении, сделав ее для себя более психологически комфортной, регулировать ритм и частоту контактов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не предполагает нарушение границ суверенного пространства личности. Есть гарантии, соблюдается договоренность, что границы защищены, никто не имеет право без разрешения вторгаться в личное пространство и навязывать общение.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extLst>
                  <a:ext uri="{0D108BD9-81ED-4DB2-BD59-A6C34878D82A}">
                    <a16:rowId xmlns:a16="http://schemas.microsoft.com/office/drawing/2014/main" val="118709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19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C49C-D9D0-49F5-BA51-41226FE2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параметры психологически комфортной</a:t>
            </a:r>
            <a:b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психологически безопасной среды (сравнение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2A19612-93F7-4CAE-A836-8AE432092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99579"/>
              </p:ext>
            </p:extLst>
          </p:nvPr>
        </p:nvGraphicFramePr>
        <p:xfrm>
          <a:off x="491882" y="2634329"/>
          <a:ext cx="10599107" cy="3547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491">
                  <a:extLst>
                    <a:ext uri="{9D8B030D-6E8A-4147-A177-3AD203B41FA5}">
                      <a16:colId xmlns:a16="http://schemas.microsoft.com/office/drawing/2014/main" val="1203957678"/>
                    </a:ext>
                  </a:extLst>
                </a:gridCol>
                <a:gridCol w="3737063">
                  <a:extLst>
                    <a:ext uri="{9D8B030D-6E8A-4147-A177-3AD203B41FA5}">
                      <a16:colId xmlns:a16="http://schemas.microsoft.com/office/drawing/2014/main" val="2392467729"/>
                    </a:ext>
                  </a:extLst>
                </a:gridCol>
                <a:gridCol w="3445553">
                  <a:extLst>
                    <a:ext uri="{9D8B030D-6E8A-4147-A177-3AD203B41FA5}">
                      <a16:colId xmlns:a16="http://schemas.microsoft.com/office/drawing/2014/main" val="1529500309"/>
                    </a:ext>
                  </a:extLst>
                </a:gridCol>
              </a:tblGrid>
              <a:tr h="703770">
                <a:tc>
                  <a:txBody>
                    <a:bodyPr/>
                    <a:lstStyle/>
                    <a:p>
                      <a:pPr indent="-9017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Внутреннее состояние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внутреннего баланса и равновесия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защищенности, свободы для проявления себя,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0182000"/>
                  </a:ext>
                </a:extLst>
              </a:tr>
              <a:tr h="10646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Вероятность какой угрозы должна отсутствовать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привычного удобного способа жизни, деятельности, нарушение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Угроза уничтожения (физического и психологического), символического) вторжения в личное пространство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682060"/>
                  </a:ext>
                </a:extLst>
              </a:tr>
              <a:tr h="1643447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характеристика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ситуаций выбора, доступность изменений, право на вариативность действий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ситуаций выбора, доступность изменений, право на вариативность действий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9783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03BBA35-C836-4DF8-8ABC-DC927D21B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29901"/>
              </p:ext>
            </p:extLst>
          </p:nvPr>
        </p:nvGraphicFramePr>
        <p:xfrm>
          <a:off x="491883" y="2058378"/>
          <a:ext cx="10611546" cy="575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856">
                  <a:extLst>
                    <a:ext uri="{9D8B030D-6E8A-4147-A177-3AD203B41FA5}">
                      <a16:colId xmlns:a16="http://schemas.microsoft.com/office/drawing/2014/main" val="3558473263"/>
                    </a:ext>
                  </a:extLst>
                </a:gridCol>
                <a:gridCol w="2942355">
                  <a:extLst>
                    <a:ext uri="{9D8B030D-6E8A-4147-A177-3AD203B41FA5}">
                      <a16:colId xmlns:a16="http://schemas.microsoft.com/office/drawing/2014/main" val="17887601"/>
                    </a:ext>
                  </a:extLst>
                </a:gridCol>
                <a:gridCol w="3732245">
                  <a:extLst>
                    <a:ext uri="{9D8B030D-6E8A-4147-A177-3AD203B41FA5}">
                      <a16:colId xmlns:a16="http://schemas.microsoft.com/office/drawing/2014/main" val="289607138"/>
                    </a:ext>
                  </a:extLst>
                </a:gridCol>
                <a:gridCol w="3502090">
                  <a:extLst>
                    <a:ext uri="{9D8B030D-6E8A-4147-A177-3AD203B41FA5}">
                      <a16:colId xmlns:a16="http://schemas.microsoft.com/office/drawing/2014/main" val="767394343"/>
                    </a:ext>
                  </a:extLst>
                </a:gridCol>
              </a:tblGrid>
              <a:tr h="575951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431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психологически комфортная среда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</a:rPr>
                        <a:t>психологически безопасная среда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extLst>
                  <a:ext uri="{0D108BD9-81ED-4DB2-BD59-A6C34878D82A}">
                    <a16:rowId xmlns:a16="http://schemas.microsoft.com/office/drawing/2014/main" val="3160399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20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EDC4E-66E7-4E90-9389-A68AC749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/>
              </a:rPr>
              <a:t>Что  происходит с ребенком, если среда не комфортна / не безопасна 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3129B-30AA-4E9E-89EA-9289D665E4D7}"/>
              </a:ext>
            </a:extLst>
          </p:cNvPr>
          <p:cNvSpPr txBox="1"/>
          <p:nvPr/>
        </p:nvSpPr>
        <p:spPr>
          <a:xfrm>
            <a:off x="1069910" y="1168398"/>
            <a:ext cx="822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  <a:p>
            <a:endParaRPr lang="ru-RU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F2D6460-80BF-4155-8892-80B5D139E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50446"/>
              </p:ext>
            </p:extLst>
          </p:nvPr>
        </p:nvGraphicFramePr>
        <p:xfrm>
          <a:off x="677334" y="2727435"/>
          <a:ext cx="9948625" cy="3643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4000">
                  <a:extLst>
                    <a:ext uri="{9D8B030D-6E8A-4147-A177-3AD203B41FA5}">
                      <a16:colId xmlns:a16="http://schemas.microsoft.com/office/drawing/2014/main" val="1132970838"/>
                    </a:ext>
                  </a:extLst>
                </a:gridCol>
                <a:gridCol w="4874625">
                  <a:extLst>
                    <a:ext uri="{9D8B030D-6E8A-4147-A177-3AD203B41FA5}">
                      <a16:colId xmlns:a16="http://schemas.microsoft.com/office/drawing/2014/main" val="842357128"/>
                    </a:ext>
                  </a:extLst>
                </a:gridCol>
              </a:tblGrid>
              <a:tr h="1492212"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испытывать состояния растерянности, смущения, напряжения, дискомфорта, обиды, раздражения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1" marR="53361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паники, страха, ужаса, оцепенения, беспомощности, уязвимости, отвержения + соматические симптомы (рвота, дрожь, трудности дыхания, головная боль)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1" marR="53361" marT="0" marB="0"/>
                </a:tc>
                <a:extLst>
                  <a:ext uri="{0D108BD9-81ED-4DB2-BD59-A6C34878D82A}">
                    <a16:rowId xmlns:a16="http://schemas.microsoft.com/office/drawing/2014/main" val="1872333357"/>
                  </a:ext>
                </a:extLst>
              </a:tr>
              <a:tr h="825358"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снижаться продуктивность деятельности (результаты ниже, чем обычно. 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1" marR="53361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способен к продуктивной деятельности. Творчество заблокировано страхом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1" marR="53361" marT="0" marB="0"/>
                </a:tc>
                <a:extLst>
                  <a:ext uri="{0D108BD9-81ED-4DB2-BD59-A6C34878D82A}">
                    <a16:rowId xmlns:a16="http://schemas.microsoft.com/office/drawing/2014/main" val="2584230918"/>
                  </a:ext>
                </a:extLst>
              </a:tr>
              <a:tr h="1325499"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 либо становятся поверхностными, либо стремиться избегать контакта (не рискует проявлять себя, свои эмоции нет желания быть искренним),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1" marR="53361" marT="0" marB="0"/>
                </a:tc>
                <a:tc>
                  <a:txBody>
                    <a:bodyPr/>
                    <a:lstStyle/>
                    <a:p>
                      <a:pPr indent="71755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3078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Замыкается в себе, не доверяет взрослым, особенно, если они с его точки зрения источники угрозы.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1" marR="53361" marT="0" marB="0"/>
                </a:tc>
                <a:extLst>
                  <a:ext uri="{0D108BD9-81ED-4DB2-BD59-A6C34878D82A}">
                    <a16:rowId xmlns:a16="http://schemas.microsoft.com/office/drawing/2014/main" val="198655387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B994C33-5448-4F7C-8564-C6939E4A7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90629"/>
              </p:ext>
            </p:extLst>
          </p:nvPr>
        </p:nvGraphicFramePr>
        <p:xfrm>
          <a:off x="677334" y="2160588"/>
          <a:ext cx="9948625" cy="575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6089">
                  <a:extLst>
                    <a:ext uri="{9D8B030D-6E8A-4147-A177-3AD203B41FA5}">
                      <a16:colId xmlns:a16="http://schemas.microsoft.com/office/drawing/2014/main" val="2360224403"/>
                    </a:ext>
                  </a:extLst>
                </a:gridCol>
                <a:gridCol w="4912536">
                  <a:extLst>
                    <a:ext uri="{9D8B030D-6E8A-4147-A177-3AD203B41FA5}">
                      <a16:colId xmlns:a16="http://schemas.microsoft.com/office/drawing/2014/main" val="4102189134"/>
                    </a:ext>
                  </a:extLst>
                </a:gridCol>
              </a:tblGrid>
              <a:tr h="575951">
                <a:tc>
                  <a:txBody>
                    <a:bodyPr/>
                    <a:lstStyle/>
                    <a:p>
                      <a:pPr indent="431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Психологически  некомфортная среда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tc>
                  <a:txBody>
                    <a:bodyPr/>
                    <a:lstStyle/>
                    <a:p>
                      <a:pPr indent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Психологически небезопасная среда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2" marR="56052" marT="0" marB="0"/>
                </a:tc>
                <a:extLst>
                  <a:ext uri="{0D108BD9-81ED-4DB2-BD59-A6C34878D82A}">
                    <a16:rowId xmlns:a16="http://schemas.microsoft.com/office/drawing/2014/main" val="345972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27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EDC4E-66E7-4E90-9389-A68AC749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3129B-30AA-4E9E-89EA-9289D665E4D7}"/>
              </a:ext>
            </a:extLst>
          </p:cNvPr>
          <p:cNvSpPr txBox="1"/>
          <p:nvPr/>
        </p:nvSpPr>
        <p:spPr>
          <a:xfrm>
            <a:off x="422297" y="964284"/>
            <a:ext cx="101143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чем фокусироваться при создании безопасной комфортной и креативной среды ( Мишени воздействия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4866A-3EC4-44ED-A835-537D96F39614}"/>
              </a:ext>
            </a:extLst>
          </p:cNvPr>
          <p:cNvSpPr txBox="1"/>
          <p:nvPr/>
        </p:nvSpPr>
        <p:spPr>
          <a:xfrm>
            <a:off x="595540" y="2591912"/>
            <a:ext cx="8596668" cy="2366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отношений, особенности коммуникации (по горизонтали, вертикали, с внешним окружением;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Организационная культура (доминирующая в организации система ценностей и стилей поведения.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предметно-пространственной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06578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EDC4E-66E7-4E90-9389-A68AC749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317241"/>
            <a:ext cx="9280850" cy="1430694"/>
          </a:xfrm>
        </p:spPr>
        <p:txBody>
          <a:bodyPr>
            <a:normAutofit/>
          </a:bodyPr>
          <a:lstStyle/>
          <a:p>
            <a:pPr algn="ctr"/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3129B-30AA-4E9E-89EA-9289D665E4D7}"/>
              </a:ext>
            </a:extLst>
          </p:cNvPr>
          <p:cNvSpPr txBox="1"/>
          <p:nvPr/>
        </p:nvSpPr>
        <p:spPr>
          <a:xfrm>
            <a:off x="342122" y="317241"/>
            <a:ext cx="1016345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Примеры преобразования образовательного пространства школ без из кардинальной перестройки, одни и те же места могут использоваться по-разному: для игр, чтения, совместных проектов и отдыха.( лаборатория дизайна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НИУ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ВШЭ)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7C0955-C212-4194-AA02-9C4AC028F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5" y="1412033"/>
            <a:ext cx="9718372" cy="62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7DBB5-C168-4110-9AC4-DC922D89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B9B4F-FE32-4168-9892-5869307A2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14" y="0"/>
            <a:ext cx="97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219BF-3774-492D-8D0B-A04093B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303EBD-3B75-420A-883B-57CB5E21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14" y="0"/>
            <a:ext cx="971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3741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375</TotalTime>
  <Words>532</Words>
  <Application>Microsoft Office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– Базовые потребности ребенка</vt:lpstr>
      <vt:lpstr>Основные параметры психологически комфортной  и психологически безопасной среды (сравнение) </vt:lpstr>
      <vt:lpstr>Основные параметры психологически комфортной  и психологически безопасной среды (сравнение</vt:lpstr>
      <vt:lpstr>Что  происходит с ребенком, если среда не комфортна / не безопасна 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55</cp:revision>
  <dcterms:created xsi:type="dcterms:W3CDTF">2022-04-03T16:26:52Z</dcterms:created>
  <dcterms:modified xsi:type="dcterms:W3CDTF">2022-12-19T22:12:02Z</dcterms:modified>
</cp:coreProperties>
</file>