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2" r:id="rId2"/>
    <p:sldId id="258" r:id="rId3"/>
    <p:sldId id="270" r:id="rId4"/>
    <p:sldId id="267" r:id="rId5"/>
    <p:sldId id="261" r:id="rId6"/>
    <p:sldId id="294" r:id="rId7"/>
    <p:sldId id="284" r:id="rId8"/>
    <p:sldId id="260" r:id="rId9"/>
    <p:sldId id="262" r:id="rId10"/>
    <p:sldId id="285" r:id="rId11"/>
    <p:sldId id="264" r:id="rId12"/>
    <p:sldId id="290" r:id="rId13"/>
    <p:sldId id="286" r:id="rId14"/>
    <p:sldId id="28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B44986F-20AD-4111-BC92-E32D78311183}">
          <p14:sldIdLst>
            <p14:sldId id="282"/>
            <p14:sldId id="258"/>
            <p14:sldId id="270"/>
            <p14:sldId id="267"/>
            <p14:sldId id="261"/>
            <p14:sldId id="294"/>
            <p14:sldId id="284"/>
            <p14:sldId id="260"/>
            <p14:sldId id="262"/>
            <p14:sldId id="285"/>
            <p14:sldId id="264"/>
            <p14:sldId id="290"/>
            <p14:sldId id="286"/>
          </p14:sldIdLst>
        </p14:section>
        <p14:section name="Раздел без заголовка" id="{25C60171-6D3D-4369-BD0B-68C3511B3353}">
          <p14:sldIdLst>
            <p14:sldId id="28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2" initials="2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A1"/>
    <a:srgbClr val="FF6C56"/>
    <a:srgbClr val="45C3C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0" autoAdjust="0"/>
  </p:normalViewPr>
  <p:slideViewPr>
    <p:cSldViewPr snapToGrid="0">
      <p:cViewPr>
        <p:scale>
          <a:sx n="80" d="100"/>
          <a:sy n="80" d="100"/>
        </p:scale>
        <p:origin x="38" y="5"/>
      </p:cViewPr>
      <p:guideLst>
        <p:guide orient="horz" pos="2160"/>
        <p:guide pos="38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3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dPt>
            <c:idx val="1"/>
            <c:bubble3D val="0"/>
            <c:explosion val="1"/>
          </c:dPt>
          <c:cat>
            <c:strRef>
              <c:f>Лист1!$A$2:$A$3</c:f>
              <c:strCache>
                <c:ptCount val="2"/>
                <c:pt idx="0">
                  <c:v>Всего воспитанников 105 человек </c:v>
                </c:pt>
                <c:pt idx="1">
                  <c:v>Из них дети ОВЗ 19 человек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105</c:v>
                </c:pt>
                <c:pt idx="1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166666666666672"/>
          <c:y val="8.4834802807849982E-2"/>
          <c:w val="0.33958333333333335"/>
          <c:h val="0.830330394384300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Тяжелое нарушение речи 12  человек </c:v>
                </c:pt>
                <c:pt idx="1">
                  <c:v>Задержка психического развития  7 человека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105</c:v>
                </c:pt>
                <c:pt idx="1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166666666666672"/>
          <c:y val="8.4834802807849982E-2"/>
          <c:w val="0.33958333333333335"/>
          <c:h val="0.830330394384300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Высшее педагогическое образование 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5276776266729"/>
          <c:y val="0.30272936195005462"/>
          <c:w val="0.39263804205959058"/>
          <c:h val="0.596510767479366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39271653543332E-4"/>
          <c:y val="0.13444930275287262"/>
          <c:w val="0.57703383366141736"/>
          <c:h val="0.865550697247127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 </c:v>
                </c:pt>
                <c:pt idx="1">
                  <c:v>до 20 лет 5 человек </c:v>
                </c:pt>
                <c:pt idx="2">
                  <c:v>до 25 лет 5 человек </c:v>
                </c:pt>
                <c:pt idx="3">
                  <c:v>свыше 25 лет 1 человек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</c:v>
                </c:pt>
                <c:pt idx="1">
                  <c:v>0.65</c:v>
                </c:pt>
                <c:pt idx="2">
                  <c:v>0.15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Высшая категория</c:v>
                </c:pt>
                <c:pt idx="1">
                  <c:v>Первая категория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0.72</c:v>
                </c:pt>
                <c:pt idx="1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751032819722688"/>
          <c:y val="0.25135569688283776"/>
          <c:w val="0.2797320426825729"/>
          <c:h val="0.731580526692941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166666666666667E-2"/>
          <c:y val="5.6012506244177258E-2"/>
          <c:w val="0.64344274934383205"/>
          <c:h val="0.899626427330620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ТНР 12 человек</c:v>
                </c:pt>
                <c:pt idx="1">
                  <c:v>ЗПР 7 человек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628641732283461"/>
          <c:y val="0.29681688012693397"/>
          <c:w val="0.20288024934383203"/>
          <c:h val="0.324807766495063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dPt>
            <c:idx val="0"/>
            <c:bubble3D val="0"/>
          </c:dPt>
          <c:dPt>
            <c:idx val="2"/>
            <c:bubble3D val="0"/>
          </c:dPt>
          <c:cat>
            <c:strRef>
              <c:f>Лист1!$A$2:$A$4</c:f>
              <c:strCache>
                <c:ptCount val="3"/>
                <c:pt idx="0">
                  <c:v>ТНР 10 человек</c:v>
                </c:pt>
                <c:pt idx="1">
                  <c:v>ЗПР 6 человек</c:v>
                </c:pt>
                <c:pt idx="2">
                  <c:v>Норма 3 человека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6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3283133433033676"/>
          <c:y val="0.15956528907522646"/>
          <c:w val="0.25222910206406357"/>
          <c:h val="0.584585885382224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0.08944</cdr:x>
      <cdr:y>0.34711</cdr:y>
    </cdr:from>
    <cdr:to>
      <cdr:x>0.28712</cdr:x>
      <cdr:y>0.48609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775" y="1398313"/>
          <a:ext cx="1124551" cy="5598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0.05398</cdr:x>
      <cdr:y>0.34538</cdr:y>
    </cdr:from>
    <cdr:to>
      <cdr:x>0.30657</cdr:x>
      <cdr:y>0.48782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7045" y="1391314"/>
          <a:ext cx="1436915" cy="5738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20 % 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0.35492</cdr:x>
      <cdr:y>0.45945</cdr:y>
    </cdr:from>
    <cdr:to>
      <cdr:x>0.59768</cdr:x>
      <cdr:y>0.64475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19001" y="1850847"/>
          <a:ext cx="1380930" cy="7464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80 % 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0.38001</cdr:x>
      <cdr:y>0.45885</cdr:y>
    </cdr:from>
    <cdr:to>
      <cdr:x>0.62055</cdr:x>
      <cdr:y>0.62689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93166" y="1872516"/>
          <a:ext cx="1324947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63 %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0.09204</cdr:x>
      <cdr:y>0.31366</cdr:y>
    </cdr:from>
    <cdr:to>
      <cdr:x>0.31564</cdr:x>
      <cdr:y>0.46456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6963" y="1280023"/>
          <a:ext cx="1231641" cy="6158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37 %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0.19941</cdr:x>
      <cdr:y>0.53883</cdr:y>
    </cdr:from>
    <cdr:to>
      <cdr:x>0.43981</cdr:x>
      <cdr:y>0.77921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32156" y="1135961"/>
          <a:ext cx="1123721" cy="506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0.22534</cdr:x>
      <cdr:y>0.5336</cdr:y>
    </cdr:from>
    <cdr:to>
      <cdr:x>0.43981</cdr:x>
      <cdr:y>0.66947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53342" y="1124945"/>
          <a:ext cx="1002535" cy="286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0.2888</cdr:x>
      <cdr:y>0.41209</cdr:y>
    </cdr:from>
    <cdr:to>
      <cdr:x>0.62148</cdr:x>
      <cdr:y>0.57207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67341" y="920105"/>
          <a:ext cx="1805530" cy="357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8 </a:t>
          </a:r>
          <a:r>
            <a:rPr lang="ru-RU" sz="1400" b="1" dirty="0" smtClean="0"/>
            <a:t>человек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0.16902</cdr:x>
      <cdr:y>0.20002</cdr:y>
    </cdr:from>
    <cdr:to>
      <cdr:x>0.42109</cdr:x>
      <cdr:y>0.32237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17319" y="446612"/>
          <a:ext cx="1368000" cy="273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3 человека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0.45129</cdr:x>
      <cdr:y>0.48369</cdr:y>
    </cdr:from>
    <cdr:to>
      <cdr:x>0.69504</cdr:x>
      <cdr:y>0.61914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51045" y="2108921"/>
          <a:ext cx="1485900" cy="590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0.46896</cdr:x>
      <cdr:y>0.51209</cdr:y>
    </cdr:from>
    <cdr:to>
      <cdr:x>0.67785</cdr:x>
      <cdr:y>0.62569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58760" y="2232746"/>
          <a:ext cx="1273410" cy="495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0.45285</cdr:x>
      <cdr:y>0.45311</cdr:y>
    </cdr:from>
    <cdr:to>
      <cdr:x>0.64035</cdr:x>
      <cdr:y>0.62787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60570" y="1975571"/>
          <a:ext cx="114300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63 %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0.20523</cdr:x>
      <cdr:y>0.37228</cdr:y>
    </cdr:from>
    <cdr:to>
      <cdr:x>0.36066</cdr:x>
      <cdr:y>0.45748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51068" y="1623146"/>
          <a:ext cx="947527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0.18097</cdr:x>
      <cdr:y>0.35261</cdr:y>
    </cdr:from>
    <cdr:to>
      <cdr:x>0.36379</cdr:x>
      <cdr:y>0.47277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03220" y="1537421"/>
          <a:ext cx="1114425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37 %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0.17606</cdr:x>
      <cdr:y>0.25568</cdr:y>
    </cdr:from>
    <cdr:to>
      <cdr:x>0.27989</cdr:x>
      <cdr:y>0.37855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46069" y="991518"/>
          <a:ext cx="616945" cy="476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0.38388</cdr:x>
      <cdr:y>0.47243</cdr:y>
    </cdr:from>
    <cdr:to>
      <cdr:x>0.55519</cdr:x>
      <cdr:y>0.59454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05050" y="1842456"/>
          <a:ext cx="1028700" cy="476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0.38546</cdr:x>
      <cdr:y>0.50418</cdr:y>
    </cdr:from>
    <cdr:to>
      <cdr:x>0.57106</cdr:x>
      <cdr:y>0.59943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14575" y="1966281"/>
          <a:ext cx="111442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0.37258</cdr:x>
      <cdr:y>0.52372</cdr:y>
    </cdr:from>
    <cdr:to>
      <cdr:x>0.57086</cdr:x>
      <cdr:y>0.66781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37221" y="2042481"/>
          <a:ext cx="1190625" cy="561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0.39339</cdr:x>
      <cdr:y>0.43579</cdr:y>
    </cdr:from>
    <cdr:to>
      <cdr:x>0.57423</cdr:x>
      <cdr:y>0.54081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362200" y="1699581"/>
          <a:ext cx="1085850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53 %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0.17608</cdr:x>
      <cdr:y>0.19645</cdr:y>
    </cdr:from>
    <cdr:to>
      <cdr:x>0.33629</cdr:x>
      <cdr:y>0.32589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057274" y="766131"/>
          <a:ext cx="962025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32 %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0.1158</cdr:x>
      <cdr:y>0.51883</cdr:y>
    </cdr:from>
    <cdr:to>
      <cdr:x>0.31408</cdr:x>
      <cdr:y>0.64828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95325" y="2023431"/>
          <a:ext cx="1190625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15 %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F91BC-FC0C-4F9F-BAEB-9F9D7B42436E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5E51A-B840-4B01-97D3-B1F9BC8727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975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5E51A-B840-4B01-97D3-B1F9BC87271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796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5E51A-B840-4B01-97D3-B1F9BC87271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71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26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63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00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72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17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82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234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53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31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794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4EB6-FC1E-4BE9-9A89-E0C3C1ECEBC8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53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94EB6-FC1E-4BE9-9A89-E0C3C1ECEBC8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DE739-1A15-4D64-A685-28ACD08C5B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42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8951" y="38502"/>
            <a:ext cx="8114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ДОШКОЛЬНОЕ ОБРАЗОВАТЕЛЬНОЕ  </a:t>
            </a:r>
            <a:endParaRPr lang="ru-RU" sz="1600" b="1" dirty="0" smtClean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УЧРЕЖДЕНИЕ </a:t>
            </a:r>
            <a:r>
              <a:rPr lang="ru-RU" sz="16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САД № 18 «ТЕРЕМОК» </a:t>
            </a:r>
            <a:endParaRPr lang="ru-RU" sz="1600" b="1" dirty="0" smtClean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ЯРОСЛАВСКОГО </a:t>
            </a:r>
            <a:r>
              <a:rPr lang="ru-RU" sz="16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РАЙОНА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2242" y="1184372"/>
            <a:ext cx="5112000" cy="1874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02" y="1465361"/>
            <a:ext cx="2808000" cy="10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82172"/>
            <a:ext cx="90131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работы  МДОУ № 18 «Теремок» ЯМР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рамках номинации: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«Лучший инклюзивный детский сад»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19" y="3498957"/>
            <a:ext cx="468000" cy="46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6144" y="3498957"/>
            <a:ext cx="4482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Ярославская область, Ярославский район, с. </a:t>
            </a:r>
            <a:r>
              <a:rPr lang="ru-RU" sz="1600" b="1" dirty="0" err="1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Туношна</a:t>
            </a:r>
            <a:r>
              <a:rPr lang="ru-RU" sz="16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ул. Школьная д.9</a:t>
            </a:r>
            <a:endParaRPr lang="ru-RU" sz="16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19" y="4083732"/>
            <a:ext cx="468000" cy="46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6139" y="4195920"/>
            <a:ext cx="4482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</a:t>
            </a:r>
            <a:r>
              <a:rPr lang="ru-RU" sz="16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(485) 43-93-92</a:t>
            </a:r>
            <a:endParaRPr lang="ru-RU" sz="16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19" y="4640632"/>
            <a:ext cx="468000" cy="46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86140" y="4711597"/>
            <a:ext cx="4482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teremok-1978.yamr@yarregion.ru</a:t>
            </a:r>
            <a:endParaRPr lang="ru-RU" sz="16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19" y="5250139"/>
            <a:ext cx="468000" cy="46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86141" y="5314862"/>
            <a:ext cx="4482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https://tunoshna-ds.edu.yar.ru/</a:t>
            </a:r>
            <a:endParaRPr lang="ru-RU" sz="16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19" y="5910446"/>
            <a:ext cx="468000" cy="46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86142" y="5950482"/>
            <a:ext cx="4482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Крестникова Галина Никитична</a:t>
            </a:r>
          </a:p>
          <a:p>
            <a:r>
              <a:rPr lang="ru-RU" sz="16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заведующий </a:t>
            </a:r>
            <a:endParaRPr lang="ru-RU" sz="16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2\Desktop\2021-2022 учебный год\Инновационная  2021-2022\ЯРЗНАЙКА\Скан_20220405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29" y="380744"/>
            <a:ext cx="1003750" cy="1094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2\Desktop\2021-2022 учебный год\7G5h3Vcrhe8W62pcHkub8mWXlzodslJb40oUBe8WgYTdmhaW4kduq7YFK6zro9x-axiuDtm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810" y="468078"/>
            <a:ext cx="3449190" cy="3051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2\Desktop\20220822_09593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72" y="3472657"/>
            <a:ext cx="4902506" cy="3043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0370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5335" y="0"/>
            <a:ext cx="8114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</a:t>
            </a:r>
            <a:r>
              <a:rPr lang="ru-RU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ППк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04222" y="521635"/>
            <a:ext cx="8119431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Психолого – педагогический консилиум в МДОУ № 18 «Теремок» ЯМР функционирует с 2018 года</a:t>
            </a:r>
            <a:endParaRPr lang="ru-RU" sz="2400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3192" y="1367622"/>
            <a:ext cx="557074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Состав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ППк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1.Председатель – заведующий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Крестникова Г.Н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2.Секретарь – учитель-логопед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Саженкова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И.Б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Члены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ППк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 – психолог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Водяницкая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Т.Н.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Старший воспитатель – Нефедова В.Л.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Воспитатели (по согласованию)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3858" y="1400101"/>
            <a:ext cx="557074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План работы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ППк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Плановые заседания 3 раза в год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Внеплановые заседания по мере необходимости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направление обучающихся на ПМПК с целью определения дальнейшего образовательного маршрута, получения рекомендаций по организации специальных условий обучения, определение направлений коррекционно-развивающей работы, программ сопровождения, прибывающих обещающих с ОВЗ в течении года, изменение компонентов программы сопровождения (ИОМ) обучающихся с ОВЗ в соответствии с образовательными достижениями и особенностями развития)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0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8001" y="0"/>
            <a:ext cx="8114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инклюзивного образования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МДОУ № 18 «Теремок» ЯМР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4875" y="2958472"/>
            <a:ext cx="2600325" cy="10953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 ОВЗ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743236" y="859200"/>
            <a:ext cx="2953089" cy="13696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Диагностика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ППк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545863" y="1348094"/>
            <a:ext cx="2660481" cy="140091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Беседа с семьей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9151790" y="2749011"/>
            <a:ext cx="2640160" cy="14324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Обследование ПМПК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9151790" y="4181475"/>
            <a:ext cx="2640160" cy="145727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АОП/ИОМ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777168" y="4955105"/>
            <a:ext cx="2824031" cy="148379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развивающей среды для ребенка ОВЗ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110168" y="4910110"/>
            <a:ext cx="2667001" cy="156400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Включение родителей в процесс комплексного сопровождения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88113" y="1665876"/>
            <a:ext cx="2769462" cy="13916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Информирование родителей о результата работы с ребенком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23850" y="3079490"/>
            <a:ext cx="2838449" cy="14668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Реализация индивидуальной программы</a:t>
            </a:r>
            <a:endParaRPr lang="ru-RU" sz="1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962275" y="859200"/>
            <a:ext cx="2743526" cy="145342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мониторинга и анализа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04901" y="5414813"/>
            <a:ext cx="107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1257300" y="4532045"/>
            <a:ext cx="2919543" cy="14059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Индивидуальное расписание образовательной деятельности</a:t>
            </a:r>
            <a:endParaRPr lang="ru-RU" sz="1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Соединительная линия уступом 28"/>
          <p:cNvCxnSpPr>
            <a:endCxn id="7" idx="4"/>
          </p:cNvCxnSpPr>
          <p:nvPr/>
        </p:nvCxnSpPr>
        <p:spPr>
          <a:xfrm rot="5400000" flipH="1" flipV="1">
            <a:off x="6707417" y="2427059"/>
            <a:ext cx="710573" cy="314156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/>
          <p:nvPr/>
        </p:nvCxnSpPr>
        <p:spPr>
          <a:xfrm rot="16200000" flipV="1">
            <a:off x="4721539" y="2536513"/>
            <a:ext cx="710572" cy="95250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/>
          <p:nvPr/>
        </p:nvCxnSpPr>
        <p:spPr>
          <a:xfrm flipV="1">
            <a:off x="7315200" y="2543851"/>
            <a:ext cx="1522559" cy="693972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>
            <a:stCxn id="5" idx="3"/>
          </p:cNvCxnSpPr>
          <p:nvPr/>
        </p:nvCxnSpPr>
        <p:spPr>
          <a:xfrm>
            <a:off x="7315200" y="3506160"/>
            <a:ext cx="1836590" cy="122865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/>
          <p:nvPr/>
        </p:nvCxnSpPr>
        <p:spPr>
          <a:xfrm>
            <a:off x="7223760" y="4024312"/>
            <a:ext cx="2019470" cy="762000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/>
          <p:nvPr/>
        </p:nvCxnSpPr>
        <p:spPr>
          <a:xfrm rot="16200000" flipH="1">
            <a:off x="6587083" y="4243932"/>
            <a:ext cx="1013453" cy="633281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/>
          <p:cNvCxnSpPr/>
          <p:nvPr/>
        </p:nvCxnSpPr>
        <p:spPr>
          <a:xfrm rot="16200000" flipH="1">
            <a:off x="5193098" y="4442401"/>
            <a:ext cx="901255" cy="124149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/>
          <p:nvPr/>
        </p:nvCxnSpPr>
        <p:spPr>
          <a:xfrm rot="5400000">
            <a:off x="3867151" y="4000500"/>
            <a:ext cx="885825" cy="809625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/>
          <p:cNvCxnSpPr/>
          <p:nvPr/>
        </p:nvCxnSpPr>
        <p:spPr>
          <a:xfrm rot="10800000">
            <a:off x="3162299" y="3641726"/>
            <a:ext cx="1635661" cy="12700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/>
          <p:nvPr/>
        </p:nvCxnSpPr>
        <p:spPr>
          <a:xfrm rot="10800000">
            <a:off x="3314701" y="2673488"/>
            <a:ext cx="1400175" cy="488812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98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5335" y="79367"/>
            <a:ext cx="8114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Дополнительное образование 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44582" y="602587"/>
            <a:ext cx="8119431" cy="16312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Объединение «Секреты Азбуки»</a:t>
            </a:r>
          </a:p>
          <a:p>
            <a:pPr algn="ctr"/>
            <a:r>
              <a:rPr lang="ru-RU" sz="20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Объединение «Разноцветная палитра»</a:t>
            </a:r>
          </a:p>
          <a:p>
            <a:pPr algn="ctr"/>
            <a:r>
              <a:rPr lang="ru-RU" sz="20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Объединение «Звонкий голосок» </a:t>
            </a:r>
          </a:p>
          <a:p>
            <a:pPr algn="ctr"/>
            <a:r>
              <a:rPr lang="ru-RU" sz="16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Посещают 100% детей ОВЗ </a:t>
            </a:r>
          </a:p>
          <a:p>
            <a:pPr marL="342900" indent="-342900" algn="ctr">
              <a:buFont typeface="Wingdings" pitchFamily="2" charset="2"/>
              <a:buChar char="v"/>
            </a:pPr>
            <a:endParaRPr lang="ru-RU" sz="2000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624" y="5128538"/>
            <a:ext cx="33381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6DA1"/>
                </a:solidFill>
              </a:rPr>
              <a:t> Победитель муниципальной детской научно – практической конференции проекта «</a:t>
            </a:r>
            <a:r>
              <a:rPr lang="ru-RU" sz="1400" b="1" dirty="0" err="1" smtClean="0">
                <a:solidFill>
                  <a:srgbClr val="006DA1"/>
                </a:solidFill>
              </a:rPr>
              <a:t>Ярзнайка</a:t>
            </a:r>
            <a:r>
              <a:rPr lang="ru-RU" sz="1400" b="1" dirty="0">
                <a:solidFill>
                  <a:srgbClr val="006DA1"/>
                </a:solidFill>
              </a:rPr>
              <a:t>» </a:t>
            </a:r>
          </a:p>
          <a:p>
            <a:pPr algn="ctr"/>
            <a:r>
              <a:rPr lang="ru-RU" sz="1400" b="1" dirty="0">
                <a:solidFill>
                  <a:srgbClr val="006DA1"/>
                </a:solidFill>
              </a:rPr>
              <a:t> «Маленький исследователь»</a:t>
            </a:r>
            <a:r>
              <a:rPr lang="ru-RU" b="1" dirty="0">
                <a:solidFill>
                  <a:srgbClr val="006DA1"/>
                </a:solidFill>
              </a:rPr>
              <a:t> 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20" y="2691051"/>
            <a:ext cx="3096203" cy="22528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153" y="154236"/>
            <a:ext cx="1170148" cy="1035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826" y="2800351"/>
            <a:ext cx="3708398" cy="20859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172249" y="5119589"/>
            <a:ext cx="3338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6DA1"/>
                </a:solidFill>
              </a:rPr>
              <a:t> Победитель муниципального конкурса </a:t>
            </a:r>
            <a:endParaRPr lang="ru-RU" sz="1400" b="1" dirty="0">
              <a:solidFill>
                <a:srgbClr val="006DA1"/>
              </a:solidFill>
            </a:endParaRPr>
          </a:p>
          <a:p>
            <a:pPr algn="ctr"/>
            <a:r>
              <a:rPr lang="ru-RU" sz="1400" b="1" dirty="0">
                <a:solidFill>
                  <a:srgbClr val="006DA1"/>
                </a:solidFill>
              </a:rPr>
              <a:t> </a:t>
            </a:r>
            <a:r>
              <a:rPr lang="ru-RU" sz="1400" b="1" dirty="0" smtClean="0">
                <a:solidFill>
                  <a:srgbClr val="006DA1"/>
                </a:solidFill>
              </a:rPr>
              <a:t>«Планета талантов»</a:t>
            </a:r>
            <a:r>
              <a:rPr lang="ru-RU" b="1" dirty="0" smtClean="0">
                <a:solidFill>
                  <a:srgbClr val="006DA1"/>
                </a:solidFill>
              </a:rPr>
              <a:t> </a:t>
            </a:r>
            <a:endParaRPr lang="ru-RU" b="1" dirty="0">
              <a:solidFill>
                <a:srgbClr val="006DA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703" y="2213720"/>
            <a:ext cx="2415190" cy="16962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136" y="4197923"/>
            <a:ext cx="1778822" cy="23717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1" y="4197923"/>
            <a:ext cx="1609724" cy="23717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255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8951" y="-9986"/>
            <a:ext cx="8114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  инклюзивного образования</a:t>
            </a:r>
            <a:endParaRPr lang="ru-RU" sz="2000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15075" y="910557"/>
            <a:ext cx="5265019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Весна 2022-2023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учебного года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1445" y="1675607"/>
            <a:ext cx="5112000" cy="1874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24198" y="897135"/>
            <a:ext cx="3215385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Осень 2022-2023 учебного года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64831007"/>
              </p:ext>
            </p:extLst>
          </p:nvPr>
        </p:nvGraphicFramePr>
        <p:xfrm>
          <a:off x="98190" y="1741554"/>
          <a:ext cx="6096000" cy="436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92296130"/>
              </p:ext>
            </p:extLst>
          </p:nvPr>
        </p:nvGraphicFramePr>
        <p:xfrm>
          <a:off x="6115050" y="2015169"/>
          <a:ext cx="6004660" cy="389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892" y="1684981"/>
            <a:ext cx="5112000" cy="1874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229" y="583957"/>
            <a:ext cx="1170148" cy="1035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82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8951" y="176284"/>
            <a:ext cx="811409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5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5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19489" y="1099162"/>
            <a:ext cx="11457542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Спасибо за внимание</a:t>
            </a:r>
          </a:p>
          <a:p>
            <a:pPr marL="0" indent="0" algn="ctr">
              <a:buNone/>
            </a:pPr>
            <a:endParaRPr lang="ru-RU" sz="6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Будем рады сотрудничеству </a:t>
            </a:r>
            <a:endParaRPr lang="ru-RU" sz="6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0" y="4602948"/>
            <a:ext cx="469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30485" y="4660882"/>
            <a:ext cx="1858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+7 (485) 43-93-92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0" y="5215550"/>
            <a:ext cx="469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53367" y="5265834"/>
            <a:ext cx="339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teremok-1978.yamr@yarregion.ru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0" y="5898524"/>
            <a:ext cx="469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30486" y="5810309"/>
            <a:ext cx="4329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Ярославская область, Ярославский район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с. </a:t>
            </a:r>
            <a:r>
              <a:rPr lang="ru-RU" dirty="0" err="1"/>
              <a:t>Туношна</a:t>
            </a:r>
            <a:r>
              <a:rPr lang="ru-RU" dirty="0"/>
              <a:t>, ул. Школьная д.9</a:t>
            </a:r>
          </a:p>
        </p:txBody>
      </p:sp>
    </p:spTree>
    <p:extLst>
      <p:ext uri="{BB962C8B-B14F-4D97-AF65-F5344CB8AC3E}">
        <p14:creationId xmlns:p14="http://schemas.microsoft.com/office/powerpoint/2010/main" val="351749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8951" y="38502"/>
            <a:ext cx="8114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КОНТИНГЕНТ ВОСПИТАННИКОВ </a:t>
            </a:r>
            <a:endParaRPr lang="ru-RU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МДОУ № 18  «Теремок» ЯМР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893" y="1740469"/>
            <a:ext cx="2808000" cy="10300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04430711"/>
              </p:ext>
            </p:extLst>
          </p:nvPr>
        </p:nvGraphicFramePr>
        <p:xfrm>
          <a:off x="407436" y="2291944"/>
          <a:ext cx="5688563" cy="4028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91405082"/>
              </p:ext>
            </p:extLst>
          </p:nvPr>
        </p:nvGraphicFramePr>
        <p:xfrm>
          <a:off x="6096000" y="2257246"/>
          <a:ext cx="5508171" cy="408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2232" y="1140304"/>
            <a:ext cx="5243804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Соотношение обучающихся с ОВЗ и без ограничений жизнедеятельности  </a:t>
            </a:r>
            <a:endParaRPr lang="ru-RU" sz="24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8819" y="1264181"/>
            <a:ext cx="5243804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Разнообразие контингента</a:t>
            </a:r>
          </a:p>
          <a:p>
            <a:pPr algn="ctr"/>
            <a:r>
              <a:rPr lang="ru-RU" sz="24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МДОУ № 18 «Теремок» ЯМР</a:t>
            </a:r>
            <a:endParaRPr lang="ru-RU" sz="24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549" y="228595"/>
            <a:ext cx="1170148" cy="1035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67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95686" y="383156"/>
            <a:ext cx="5038725" cy="1343025"/>
          </a:xfrm>
          <a:prstGeom prst="roundRect">
            <a:avLst/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006DA1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5739" y="2033771"/>
            <a:ext cx="3210373" cy="1395229"/>
          </a:xfrm>
          <a:prstGeom prst="roundRect">
            <a:avLst/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Индивидуальные занятия 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04050" y="2033771"/>
            <a:ext cx="3273100" cy="1395229"/>
          </a:xfrm>
          <a:prstGeom prst="roundRect">
            <a:avLst/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Подгрупповые занятия 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75037" y="2033770"/>
            <a:ext cx="3284375" cy="1369919"/>
          </a:xfrm>
          <a:prstGeom prst="roundRect">
            <a:avLst/>
          </a:prstGeom>
          <a:noFill/>
          <a:ln w="22225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Занятия </a:t>
            </a:r>
          </a:p>
          <a:p>
            <a:pPr lvl="0" algn="ctr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мама + ребенок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>
            <a:stCxn id="7" idx="0"/>
            <a:endCxn id="5" idx="2"/>
          </p:cNvCxnSpPr>
          <p:nvPr/>
        </p:nvCxnSpPr>
        <p:spPr>
          <a:xfrm flipV="1">
            <a:off x="6040600" y="1726181"/>
            <a:ext cx="74449" cy="307590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315571" y="1709317"/>
            <a:ext cx="473941" cy="341317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8" idx="0"/>
          </p:cNvCxnSpPr>
          <p:nvPr/>
        </p:nvCxnSpPr>
        <p:spPr>
          <a:xfrm flipH="1" flipV="1">
            <a:off x="8634411" y="1563970"/>
            <a:ext cx="882814" cy="469800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620920" y="383156"/>
            <a:ext cx="49017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организации </a:t>
            </a:r>
          </a:p>
          <a:p>
            <a:pPr lvl="0"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образовательного процесса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669" y="3564295"/>
            <a:ext cx="118747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нашем детском саду 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2022 - 2023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уч. году функционирует  4 группы комбинированного вида, которые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посещают дети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ОВЗ. В группе дошкольного возраста 3-4 года – 3 детей с ОВЗ, в группе дошкольного возраста   4-5 лет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детей с ОВЗ, в группе дошкольного возраста 5-6 лет- 6 детей с ОВЗ; в группе дошкольного возраста 6-7 лет – 5 детей с ОВЗ. Для каждого возраста и в зависимости от диагноза разработаны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Адаптированные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образовательные программы дошкольного образования.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043" y="539827"/>
            <a:ext cx="1170148" cy="1035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65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7666" y="78377"/>
            <a:ext cx="8114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программы 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394" y="1011329"/>
            <a:ext cx="885286" cy="885286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086850" y="761476"/>
            <a:ext cx="9727474" cy="28832"/>
          </a:xfrm>
          <a:prstGeom prst="line">
            <a:avLst/>
          </a:prstGeom>
          <a:ln w="22225">
            <a:solidFill>
              <a:srgbClr val="45C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63260" y="761475"/>
            <a:ext cx="101280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800" dirty="0" smtClean="0">
                <a:solidFill>
                  <a:srgbClr val="006DA1"/>
                </a:solidFill>
                <a:latin typeface="Times New Roman" pitchFamily="18" charset="0"/>
                <a:cs typeface="Times New Roman" pitchFamily="18" charset="0"/>
              </a:rPr>
              <a:t>Адаптированная </a:t>
            </a:r>
            <a:r>
              <a:rPr lang="ru-RU" altLang="en-US" sz="2800" dirty="0">
                <a:solidFill>
                  <a:srgbClr val="006DA1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дошкольного образования для детей с ограниченными возможностями здоровья с фонетико-фонематическим недоразвитием 5-7 лет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60" y="2651496"/>
            <a:ext cx="935254" cy="9352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63260" y="2551836"/>
            <a:ext cx="101280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800" dirty="0" smtClean="0">
                <a:solidFill>
                  <a:srgbClr val="006DA1"/>
                </a:solidFill>
                <a:latin typeface="Times New Roman" pitchFamily="18" charset="0"/>
                <a:cs typeface="Times New Roman" pitchFamily="18" charset="0"/>
              </a:rPr>
              <a:t>Адаптированная </a:t>
            </a:r>
            <a:r>
              <a:rPr lang="ru-RU" altLang="en-US" sz="2800" dirty="0">
                <a:solidFill>
                  <a:srgbClr val="006DA1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дошкольного образования для детей с ограниченными возможностями здоровья с задержкой психического развития 3-7 лет</a:t>
            </a:r>
            <a:endParaRPr lang="ru-RU" altLang="en-US" sz="2800" dirty="0">
              <a:solidFill>
                <a:srgbClr val="006DA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3260" y="4469715"/>
            <a:ext cx="101280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800" dirty="0" smtClean="0">
                <a:solidFill>
                  <a:srgbClr val="006DA1"/>
                </a:solidFill>
                <a:latin typeface="Times New Roman" pitchFamily="18" charset="0"/>
                <a:cs typeface="Times New Roman" pitchFamily="18" charset="0"/>
              </a:rPr>
              <a:t>Адаптированная </a:t>
            </a:r>
            <a:r>
              <a:rPr lang="ru-RU" altLang="en-US" sz="2800" dirty="0">
                <a:solidFill>
                  <a:srgbClr val="006DA1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дошкольного образования для детей  с ограниченными возможностями здоровья с общим недоразвитием речи возраст 3-7 лет</a:t>
            </a:r>
            <a:endParaRPr lang="ru-RU" altLang="en-US" sz="2800" dirty="0">
              <a:solidFill>
                <a:srgbClr val="006DA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1412367" y="2551836"/>
            <a:ext cx="9727474" cy="28832"/>
          </a:xfrm>
          <a:prstGeom prst="line">
            <a:avLst/>
          </a:prstGeom>
          <a:ln w="22225">
            <a:solidFill>
              <a:srgbClr val="45C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60" y="4520686"/>
            <a:ext cx="854547" cy="854547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 flipV="1">
            <a:off x="1412367" y="4277254"/>
            <a:ext cx="9727474" cy="28832"/>
          </a:xfrm>
          <a:prstGeom prst="line">
            <a:avLst/>
          </a:prstGeom>
          <a:ln w="22225">
            <a:solidFill>
              <a:srgbClr val="45C3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709" y="539827"/>
            <a:ext cx="1170148" cy="1035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0790" y="67377"/>
            <a:ext cx="8114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Доступная среда МДОУ № 18 «Теремок» ЯМР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043" y="539827"/>
            <a:ext cx="1170148" cy="1035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005" y="1088161"/>
            <a:ext cx="66537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Предметно-развивающая среда для детей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ТНР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оборудованные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полузамкнутые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микропространства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 детей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поодиночке или небольшими подгруппами;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сменяемость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оборудования (раз в неделю)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оснащение среды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большим количеством игр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пособий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развития мелкой моторики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группах оборудован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уголок «Будем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говорить правильно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»( картотеки предметных и сюжетных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картинок, настольно-печатные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дидактические игры 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уточнения произношения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гласных звуков и согласных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раннего онтогенеза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автоматизации и дифференциации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поставленных звуков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подборку игр 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совершенствования грамматического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строя речи, картинки и игрушки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накопления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словаря по всем лексическим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темам, мнемотехнические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средства, символы, схемы).</a:t>
            </a:r>
          </a:p>
        </p:txBody>
      </p:sp>
      <p:pic>
        <p:nvPicPr>
          <p:cNvPr id="2051" name="Picture 3" descr="C:\Users\2\Desktop\1__2__w296_h2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456" y="1697009"/>
            <a:ext cx="2309321" cy="1731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2\Desktop\1__4__w296_h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329" y="2881896"/>
            <a:ext cx="2316085" cy="1737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2\Desktop\1__5__w296_h2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232" y="4267611"/>
            <a:ext cx="2348232" cy="1761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0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0790" y="67377"/>
            <a:ext cx="8114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Доступная среда МДОУ № 18 «Теремок» ЯМР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043" y="539827"/>
            <a:ext cx="1170148" cy="1035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7523" y="1382685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Предметно-развивающая среда для детей с ЗПР.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ебель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оборудование расставлены таким образом, что бы обеспечить свободное и безопасное передвижение детей;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ет слишком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много открытого пространства, которое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провоцирует детей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бегать с опасностью для других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«Тихие» и «Шумные» центры достаточно разнесены;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группе есть  уголки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отдыха для зрительного и физического расслабления детей, где имеются ковровое покрытие спокойного тона, мягкая детская мебель,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переносная легкая ширма, для создания места для уединения.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цветовая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палитра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представлена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пастельными тонами</a:t>
            </a:r>
          </a:p>
        </p:txBody>
      </p:sp>
      <p:pic>
        <p:nvPicPr>
          <p:cNvPr id="3075" name="Picture 3" descr="C:\Users\2\Desktop\1__3__w220_h2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062" y="3005392"/>
            <a:ext cx="2361791" cy="1771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2\Desktop\1__5__w220_h2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958" y="1165886"/>
            <a:ext cx="2399869" cy="1799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2\Desktop\1__4__w220_h2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949" y="3051750"/>
            <a:ext cx="2238171" cy="1678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2\Desktop\1__8__w220_h22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221" y="4877120"/>
            <a:ext cx="2210546" cy="1657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08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8950" y="7353"/>
            <a:ext cx="8114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Доступная среда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МДОУ № 18 «Теремок» ЯМР 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043" y="539827"/>
            <a:ext cx="1170148" cy="1035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5192" y="1758239"/>
            <a:ext cx="7315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Кабинет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учителя-логопеда предназначен для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проведения диагностического обследования речевого развития детей дошкольного возраста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подгрупповых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индивидуальных, мама + ребенок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занятий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учителя-логопеда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2\Desktop\1_w220_h2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995" y="1575413"/>
            <a:ext cx="2511385" cy="1883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38950" y="1138641"/>
            <a:ext cx="6745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МДОУ созданы условия для проведения коррекционной работы с детьми.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1216" y="3844212"/>
            <a:ext cx="72312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Кабинет педагога-психолога предназначен для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диагностического обследования психологического развития детей дошкольного возраста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подгрупповых и индивидуальных занятий педагога-психолога с детьми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консультаций для педагогов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тренингов</a:t>
            </a:r>
          </a:p>
        </p:txBody>
      </p:sp>
      <p:pic>
        <p:nvPicPr>
          <p:cNvPr id="1027" name="Picture 3" descr="C:\Users\2\Desktop\1__5__w220_h2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492" y="3844212"/>
            <a:ext cx="1932390" cy="2576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8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8660" y="67377"/>
            <a:ext cx="8114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Квалификация педагогических работников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МДОУ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«ТЕРЕМОК» ЯМР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7924" y="819337"/>
            <a:ext cx="4327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Образовательный уровень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98373" y="861338"/>
            <a:ext cx="4327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Педагогический стаж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07305" y="3577226"/>
            <a:ext cx="4327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Квалификационная  категория</a:t>
            </a:r>
            <a:endParaRPr lang="ru-RU" sz="2000" b="1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13" y="4212713"/>
            <a:ext cx="1115034" cy="11150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81243" y="4001046"/>
            <a:ext cx="44960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педагогов, </a:t>
            </a:r>
            <a:r>
              <a:rPr lang="ru-RU" sz="20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детьми ОВЗ,  </a:t>
            </a:r>
            <a:r>
              <a:rPr lang="ru-RU" sz="20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прошли курсы повышения квалификации по теме: </a:t>
            </a:r>
            <a:r>
              <a:rPr lang="ru-RU" sz="2000" dirty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«Особенности обучения детей с ОВЗ в условиях инклюзии».</a:t>
            </a:r>
            <a:endParaRPr lang="ru-RU" sz="2000" dirty="0">
              <a:solidFill>
                <a:srgbClr val="006D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829" y="1231640"/>
            <a:ext cx="3456000" cy="126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119" y="1193103"/>
            <a:ext cx="2736000" cy="100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906" y="3977336"/>
            <a:ext cx="3924000" cy="14392"/>
          </a:xfrm>
          <a:prstGeom prst="rect">
            <a:avLst/>
          </a:prstGeom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878462268"/>
              </p:ext>
            </p:extLst>
          </p:nvPr>
        </p:nvGraphicFramePr>
        <p:xfrm>
          <a:off x="621222" y="1320800"/>
          <a:ext cx="4674463" cy="210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527726392"/>
              </p:ext>
            </p:extLst>
          </p:nvPr>
        </p:nvGraphicFramePr>
        <p:xfrm>
          <a:off x="6237171" y="1126519"/>
          <a:ext cx="5108162" cy="2189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611712094"/>
              </p:ext>
            </p:extLst>
          </p:nvPr>
        </p:nvGraphicFramePr>
        <p:xfrm>
          <a:off x="6400800" y="4050437"/>
          <a:ext cx="5427133" cy="223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553906" y="2280835"/>
            <a:ext cx="1146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j-lt"/>
                <a:cs typeface="Arial" pitchFamily="34" charset="0"/>
              </a:rPr>
              <a:t>11 </a:t>
            </a:r>
            <a:r>
              <a:rPr lang="ru-RU" sz="1400" b="1" dirty="0" smtClean="0">
                <a:latin typeface="+mj-lt"/>
                <a:cs typeface="Arial" pitchFamily="34" charset="0"/>
              </a:rPr>
              <a:t>человек</a:t>
            </a:r>
            <a:endParaRPr lang="ru-RU" sz="1400" b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6584" y="885083"/>
            <a:ext cx="4676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службы психолого – педагогического сопровождения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80956" y="683170"/>
            <a:ext cx="5216236" cy="1703210"/>
          </a:xfrm>
          <a:prstGeom prst="roundRect">
            <a:avLst/>
          </a:prstGeom>
          <a:noFill/>
          <a:ln w="25400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2800" b="1" dirty="0" smtClean="0">
                <a:solidFill>
                  <a:srgbClr val="006D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8465" y="3783115"/>
            <a:ext cx="6192374" cy="1963651"/>
          </a:xfrm>
          <a:prstGeom prst="roundRect">
            <a:avLst/>
          </a:prstGeom>
          <a:noFill/>
          <a:ln w="25400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28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– логопед 1,0 ставка</a:t>
            </a:r>
          </a:p>
          <a:p>
            <a:pPr algn="ctr"/>
            <a:r>
              <a:rPr lang="ru-RU" sz="28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– дефектолог 0.5 ставки</a:t>
            </a:r>
          </a:p>
          <a:p>
            <a:pPr algn="ctr"/>
            <a:r>
              <a:rPr lang="ru-RU" sz="28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(внутренний совместитель)</a:t>
            </a:r>
            <a:endParaRPr lang="ru-RU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90741" y="3783115"/>
            <a:ext cx="5484595" cy="1942870"/>
          </a:xfrm>
          <a:prstGeom prst="roundRect">
            <a:avLst/>
          </a:prstGeom>
          <a:noFill/>
          <a:ln w="25400">
            <a:solidFill>
              <a:srgbClr val="006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28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Педагог- психолог </a:t>
            </a:r>
          </a:p>
          <a:p>
            <a:pPr algn="ctr"/>
            <a:r>
              <a:rPr lang="ru-RU" sz="2800" b="1" dirty="0" smtClean="0">
                <a:solidFill>
                  <a:srgbClr val="006D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 ставка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5735" y="1378934"/>
            <a:ext cx="2504789" cy="14129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65" y="1139234"/>
            <a:ext cx="2838535" cy="1892357"/>
          </a:xfrm>
          <a:prstGeom prst="rect">
            <a:avLst/>
          </a:prstGeom>
        </p:spPr>
      </p:pic>
      <p:cxnSp>
        <p:nvCxnSpPr>
          <p:cNvPr id="34" name="Прямая соединительная линия 33"/>
          <p:cNvCxnSpPr/>
          <p:nvPr/>
        </p:nvCxnSpPr>
        <p:spPr>
          <a:xfrm>
            <a:off x="6115050" y="2397652"/>
            <a:ext cx="14053" cy="512861"/>
          </a:xfrm>
          <a:prstGeom prst="line">
            <a:avLst/>
          </a:prstGeom>
          <a:ln w="22225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2987000" y="2903983"/>
            <a:ext cx="3230664" cy="22544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6115050" y="2896733"/>
            <a:ext cx="2906872" cy="13780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987000" y="2910513"/>
            <a:ext cx="0" cy="872602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9021921" y="2910513"/>
            <a:ext cx="1" cy="872602"/>
          </a:xfrm>
          <a:prstGeom prst="line">
            <a:avLst/>
          </a:prstGeom>
          <a:ln w="19050">
            <a:solidFill>
              <a:srgbClr val="006D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04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3485</TotalTime>
  <Words>885</Words>
  <Application>Microsoft Office PowerPoint</Application>
  <PresentationFormat>Произвольный</PresentationFormat>
  <Paragraphs>134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Третьяков Евгений Владимирович</dc:creator>
  <cp:lastModifiedBy>2</cp:lastModifiedBy>
  <cp:revision>255</cp:revision>
  <dcterms:created xsi:type="dcterms:W3CDTF">2021-09-14T14:01:02Z</dcterms:created>
  <dcterms:modified xsi:type="dcterms:W3CDTF">2023-05-19T10:54:29Z</dcterms:modified>
</cp:coreProperties>
</file>