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60" r:id="rId4"/>
    <p:sldId id="259" r:id="rId5"/>
    <p:sldId id="263" r:id="rId6"/>
    <p:sldId id="262" r:id="rId7"/>
    <p:sldId id="261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E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3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7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43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8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22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6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6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5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5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82BA989-A248-46A5-8A61-B63C0CCE3E08}" type="datetimeFigureOut">
              <a:rPr lang="ru-RU" smtClean="0"/>
              <a:t>25.02.2024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D84A069-4B3E-42D5-ABDB-859AFB943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5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932B0-50BB-FDA1-E306-AB68703C7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1CF94-2FE5-8CC8-BD4C-08294FD9E1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2E4E9D-D8AE-A2BE-7504-4DDCD45AA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олшебный фон для презентации - 81 фото">
            <a:extLst>
              <a:ext uri="{FF2B5EF4-FFF2-40B4-BE49-F238E27FC236}">
                <a16:creationId xmlns:a16="http://schemas.microsoft.com/office/drawing/2014/main" id="{4E9B7A39-29CD-84A2-ACFF-965768F1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CF2AF7-EA69-0BB6-3DE7-7FC125E6F196}"/>
              </a:ext>
            </a:extLst>
          </p:cNvPr>
          <p:cNvSpPr/>
          <p:nvPr/>
        </p:nvSpPr>
        <p:spPr>
          <a:xfrm>
            <a:off x="2775857" y="1184791"/>
            <a:ext cx="6346372" cy="3058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Mistral" panose="03090702030407020403" pitchFamily="66" charset="0"/>
              </a:rPr>
              <a:t>Работа регионального методического объединения</a:t>
            </a:r>
            <a:br>
              <a:rPr lang="ru-RU" sz="3600" dirty="0">
                <a:solidFill>
                  <a:srgbClr val="7030A0"/>
                </a:solidFill>
                <a:latin typeface="Mistral" panose="03090702030407020403" pitchFamily="66" charset="0"/>
              </a:rPr>
            </a:br>
            <a:r>
              <a:rPr lang="ru-RU" sz="3600" dirty="0">
                <a:solidFill>
                  <a:srgbClr val="7030A0"/>
                </a:solidFill>
                <a:latin typeface="Mistral" panose="03090702030407020403" pitchFamily="66" charset="0"/>
              </a:rPr>
              <a:t>учителей-логопедов ДОУ</a:t>
            </a:r>
            <a:br>
              <a:rPr lang="ru-RU" sz="3600" dirty="0">
                <a:solidFill>
                  <a:srgbClr val="7030A0"/>
                </a:solidFill>
                <a:latin typeface="Mistral" panose="03090702030407020403" pitchFamily="66" charset="0"/>
              </a:rPr>
            </a:br>
            <a:r>
              <a:rPr lang="ru-RU" sz="3600" dirty="0">
                <a:solidFill>
                  <a:srgbClr val="7030A0"/>
                </a:solidFill>
                <a:latin typeface="Mistral" panose="03090702030407020403" pitchFamily="66" charset="0"/>
              </a:rPr>
              <a:t>Ярославской области в 2023 году </a:t>
            </a:r>
          </a:p>
        </p:txBody>
      </p:sp>
    </p:spTree>
    <p:extLst>
      <p:ext uri="{BB962C8B-B14F-4D97-AF65-F5344CB8AC3E}">
        <p14:creationId xmlns:p14="http://schemas.microsoft.com/office/powerpoint/2010/main" val="61531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175F9-007C-24F2-525B-32B6861C3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E828C1-3E0D-C9C9-1D06-98A6792B0B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олшебный фон для презентации - 81 фото">
            <a:extLst>
              <a:ext uri="{FF2B5EF4-FFF2-40B4-BE49-F238E27FC236}">
                <a16:creationId xmlns:a16="http://schemas.microsoft.com/office/drawing/2014/main" id="{B74E41B8-6854-63F1-8259-6E0C8E0A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530FA5-4C8A-C70D-5431-99A6A2CBD5B9}"/>
              </a:ext>
            </a:extLst>
          </p:cNvPr>
          <p:cNvSpPr txBox="1"/>
          <p:nvPr/>
        </p:nvSpPr>
        <p:spPr>
          <a:xfrm>
            <a:off x="465221" y="529389"/>
            <a:ext cx="84976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РМО учителей-логопедов ДОО ЯО работает шесть лет.</a:t>
            </a:r>
          </a:p>
          <a:p>
            <a:endParaRPr lang="ru-RU" sz="2000" b="1" dirty="0"/>
          </a:p>
          <a:p>
            <a:r>
              <a:rPr lang="ru-RU" sz="2000" b="1" dirty="0"/>
              <a:t>В состав РМО входят районные и городские методические объединения: </a:t>
            </a:r>
          </a:p>
          <a:p>
            <a:r>
              <a:rPr lang="ru-RU" sz="2000" b="1" dirty="0"/>
              <a:t>• Ярославля </a:t>
            </a:r>
          </a:p>
          <a:p>
            <a:r>
              <a:rPr lang="ru-RU" sz="2000" b="1" dirty="0"/>
              <a:t>• </a:t>
            </a:r>
            <a:r>
              <a:rPr lang="ru-RU" sz="2000" b="1" dirty="0" err="1"/>
              <a:t>Ростова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• Гаврилов-Яма</a:t>
            </a:r>
          </a:p>
          <a:p>
            <a:r>
              <a:rPr lang="ru-RU" sz="2000" b="1" dirty="0"/>
              <a:t> • Рыбинска </a:t>
            </a:r>
          </a:p>
          <a:p>
            <a:r>
              <a:rPr lang="ru-RU" sz="2000" b="1" dirty="0"/>
              <a:t>• Углича </a:t>
            </a:r>
          </a:p>
          <a:p>
            <a:r>
              <a:rPr lang="ru-RU" sz="2000" b="1" dirty="0"/>
              <a:t>• Переславля-Залесского</a:t>
            </a:r>
          </a:p>
          <a:p>
            <a:r>
              <a:rPr lang="ru-RU" sz="2000" b="1" dirty="0"/>
              <a:t> • Ярославского, Рыбинского, Тутаевского, Гаврилов-Ямского, Ростовского, Даниловского, Переславского, Мышкинского  муниципальных районов области. </a:t>
            </a:r>
          </a:p>
          <a:p>
            <a:endParaRPr lang="ru-RU" sz="2000" b="1" dirty="0"/>
          </a:p>
          <a:p>
            <a:r>
              <a:rPr lang="ru-RU" sz="2000" b="1" dirty="0"/>
              <a:t>В работу включился  Некоузский МР.</a:t>
            </a:r>
          </a:p>
          <a:p>
            <a:r>
              <a:rPr lang="ru-RU" sz="2000" b="1" dirty="0"/>
              <a:t>Не представлены: • Пошехонский МР • Любимский МР, Борисоглебский МР</a:t>
            </a:r>
          </a:p>
        </p:txBody>
      </p:sp>
    </p:spTree>
    <p:extLst>
      <p:ext uri="{BB962C8B-B14F-4D97-AF65-F5344CB8AC3E}">
        <p14:creationId xmlns:p14="http://schemas.microsoft.com/office/powerpoint/2010/main" val="372893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43E46-B6EB-03CD-8184-579FD3C96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4E483-5BEF-0A5A-1722-8218E8FB7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7C11A7-BF8F-B462-B67D-C6849D93C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олшебный фон для презентации - 81 фото">
            <a:extLst>
              <a:ext uri="{FF2B5EF4-FFF2-40B4-BE49-F238E27FC236}">
                <a16:creationId xmlns:a16="http://schemas.microsoft.com/office/drawing/2014/main" id="{19028634-630B-8E04-D1F5-F6BA5F4E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28C56F-27FB-0C19-968B-CE9B0789D3BD}"/>
              </a:ext>
            </a:extLst>
          </p:cNvPr>
          <p:cNvSpPr txBox="1"/>
          <p:nvPr/>
        </p:nvSpPr>
        <p:spPr>
          <a:xfrm>
            <a:off x="481264" y="641683"/>
            <a:ext cx="67303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200" i="1" dirty="0"/>
              <a:t>РМО проводит традиционные мероприятия:</a:t>
            </a:r>
          </a:p>
          <a:p>
            <a:pPr marL="0" indent="0">
              <a:buNone/>
            </a:pPr>
            <a:endParaRPr lang="ru-RU" sz="3200" i="1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C808F0-4D0B-671F-CFD5-BCAB1887C8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t="18136" r="36362" b="4564"/>
          <a:stretch/>
        </p:blipFill>
        <p:spPr>
          <a:xfrm>
            <a:off x="288758" y="1796716"/>
            <a:ext cx="7047169" cy="4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3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132F4-0499-7725-18D9-697B2E2D4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AEF8C-37E0-E986-265B-1A2C9C03E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104318-6511-00FD-18CB-335F26E70E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олшебный фон для презентации - 81 фото">
            <a:extLst>
              <a:ext uri="{FF2B5EF4-FFF2-40B4-BE49-F238E27FC236}">
                <a16:creationId xmlns:a16="http://schemas.microsoft.com/office/drawing/2014/main" id="{4E462CDC-870C-3FF5-FA60-02643E89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209B98-1720-D4C6-1E3D-929E2D99F3F9}"/>
              </a:ext>
            </a:extLst>
          </p:cNvPr>
          <p:cNvSpPr txBox="1"/>
          <p:nvPr/>
        </p:nvSpPr>
        <p:spPr>
          <a:xfrm>
            <a:off x="449180" y="657724"/>
            <a:ext cx="750770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800" dirty="0"/>
              <a:t>За 2023 г. в рамках работы наши специалисты РМО провели более 20 мероприятий регионального уровня:</a:t>
            </a:r>
          </a:p>
          <a:p>
            <a:pPr marL="0" indent="0">
              <a:buNone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вебинары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семинары-практикумы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круглые столы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стажировки обучающихся по программам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презентации практических наработок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дни открытых дверей в ОО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4813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EEC75-BEB0-F3D1-D1AE-02136FFF5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1871B-DE46-9B54-2882-51F103748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1BA25E-35D2-104B-C922-D019CB224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олшебный фон для презентации - 81 фото">
            <a:extLst>
              <a:ext uri="{FF2B5EF4-FFF2-40B4-BE49-F238E27FC236}">
                <a16:creationId xmlns:a16="http://schemas.microsoft.com/office/drawing/2014/main" id="{234B34A1-18EA-CA16-A959-54C50821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F7ED9D-D7F2-7BBD-CF2E-C69C38C1B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1" y="308874"/>
            <a:ext cx="3883573" cy="2912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F4EBE7-644A-6D01-9966-F5D90ECFD5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3" y="3849282"/>
            <a:ext cx="3883572" cy="25631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DF7246-BA3D-63B8-D44D-87DB2A106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07" y="308874"/>
            <a:ext cx="3883573" cy="29126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49751B-EB4A-D7F2-2CE6-87AB20F08D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11" y="3571447"/>
            <a:ext cx="3883573" cy="29163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4B9309-E60F-5220-BB91-FEA86366E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00025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B9970-2954-4E28-12A2-7E8225EE6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B8DA1-CA63-1C86-B3EE-B94BE226E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F4DB74-B645-2805-3E11-511CEBCF8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олшебный фон для презентации - 81 фото">
            <a:extLst>
              <a:ext uri="{FF2B5EF4-FFF2-40B4-BE49-F238E27FC236}">
                <a16:creationId xmlns:a16="http://schemas.microsoft.com/office/drawing/2014/main" id="{A6F72B48-DBE3-4D5D-A971-4B888811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0B60FC-9324-3C4D-213C-9737ED985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" y="754948"/>
            <a:ext cx="3556184" cy="50734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6F67A9-9C3C-07D9-9698-8B1B1FAA2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77" y="882376"/>
            <a:ext cx="5983518" cy="450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8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66BE6-5FA7-7F93-26A7-03BCAED15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985B6-24BA-4885-98F2-E8A649847D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751EA8-F870-B3A9-E242-CCE022C639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олшебный фон для презентации - 81 фото">
            <a:extLst>
              <a:ext uri="{FF2B5EF4-FFF2-40B4-BE49-F238E27FC236}">
                <a16:creationId xmlns:a16="http://schemas.microsoft.com/office/drawing/2014/main" id="{6D304DFA-E926-7D38-CF90-273A3ED1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B88BD3-D2A0-F605-1A9F-993BC6174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4" t="51333" r="29972" b="24886"/>
          <a:stretch/>
        </p:blipFill>
        <p:spPr>
          <a:xfrm>
            <a:off x="4547498" y="619351"/>
            <a:ext cx="5584371" cy="151424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54AAFF9-F2FF-6ECD-5471-6D7D7F3257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19841" r="21071" b="9031"/>
          <a:stretch/>
        </p:blipFill>
        <p:spPr>
          <a:xfrm>
            <a:off x="4547498" y="2316163"/>
            <a:ext cx="5584371" cy="397834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8578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4AF1A-89EE-ECC2-B9DC-5DDF9463B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43767-54BE-71A7-AE41-B7D1907D10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A4DE90-A96A-BDAE-56C3-4C76637E7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олшебный фон для презентации - 81 фото">
            <a:extLst>
              <a:ext uri="{FF2B5EF4-FFF2-40B4-BE49-F238E27FC236}">
                <a16:creationId xmlns:a16="http://schemas.microsoft.com/office/drawing/2014/main" id="{2BCA9E66-615B-6FB0-9475-86B8A931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/>
          <a:srcRect l="48468" t="33929" r="27235" b="51672"/>
          <a:stretch/>
        </p:blipFill>
        <p:spPr>
          <a:xfrm>
            <a:off x="2265224" y="2593554"/>
            <a:ext cx="7656472" cy="25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675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116</TotalTime>
  <Words>121</Words>
  <Application>Microsoft Office PowerPoint</Application>
  <PresentationFormat>Широкоэкранный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Mistral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2024-01-16T19:12:17Z</dcterms:created>
  <dcterms:modified xsi:type="dcterms:W3CDTF">2024-02-25T15:27:20Z</dcterms:modified>
</cp:coreProperties>
</file>