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8"/>
  </p:notesMasterIdLst>
  <p:sldIdLst>
    <p:sldId id="260" r:id="rId2"/>
    <p:sldId id="271" r:id="rId3"/>
    <p:sldId id="272" r:id="rId4"/>
    <p:sldId id="264" r:id="rId5"/>
    <p:sldId id="26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FB35-8E57-4410-B7E4-CB3F6322B60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24F97-2BCE-4A22-B945-F34D076F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7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24F97-2BCE-4A22-B945-F34D076FB7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6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CB9654-D745-4074-AF2F-B3C4342B0D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5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0947-0806-447A-A05E-004B75FDA3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4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72C73-6E3F-42B2-9874-BA87A65AA9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D5B699C-D3EC-42D7-A5EA-C37476458F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B2F4C66-E2F4-4D76-95A1-41F5BDB19F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0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B620AF1-66F4-45C6-91D5-9FFD8E9915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6AC45-B48B-4CD8-83D8-B4AEA79E32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78B5-BF1B-479F-B7B5-BFF5DDF4FD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9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3BD52-0839-421B-BEF4-E9FE414DDD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E6A8-1C0B-49F2-B398-D2838DDCF6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B3634-4760-4403-A64B-1467A24B61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7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46E6-1C2D-4217-81AC-F2FD9B6DE6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2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D6ED-F835-47CC-912B-047FD2508D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5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AA6C-B750-40E8-B075-931838A3EC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DAF205-EB32-4ED7-B7EC-8E2D556BB23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6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r>
              <a:rPr lang="ru-RU" sz="3600" b="1" dirty="0" smtClean="0">
                <a:latin typeface="Times New Roman"/>
              </a:rPr>
              <a:t>ФГОС </a:t>
            </a:r>
            <a:r>
              <a:rPr lang="ru-RU" sz="3600" b="1" dirty="0">
                <a:latin typeface="Times New Roman"/>
              </a:rPr>
              <a:t>НОО: технологии </a:t>
            </a:r>
            <a:r>
              <a:rPr lang="ru-RU" sz="3600" b="1" dirty="0" smtClean="0">
                <a:latin typeface="Times New Roman"/>
              </a:rPr>
              <a:t>оценивания</a:t>
            </a:r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endParaRPr lang="ru-RU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88840"/>
            <a:ext cx="2088232" cy="31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546171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Чижова И.Н., ст. методист КНО ГОАУ ЯО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ИРО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99376"/>
            <a:ext cx="2257332" cy="30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истема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контроля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3284537" cy="18923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личности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компетенций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19700" y="1773238"/>
            <a:ext cx="306863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</a:pPr>
            <a:endParaRPr lang="ru-RU" sz="3000" smtClean="0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64163" y="1916113"/>
            <a:ext cx="36004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ЕГЭ и контрольные работы – проверка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ЗУНов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192588" y="2143125"/>
            <a:ext cx="66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00425" y="3584575"/>
            <a:ext cx="1755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900113" y="3573463"/>
            <a:ext cx="79930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36550" y="4509120"/>
            <a:ext cx="3143425" cy="120032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Процедура измерения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развития трудоемка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716463" y="4437063"/>
            <a:ext cx="3508525" cy="156966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Арсенал педагогических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измерительных средств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 для измерения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ЗУНов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4" name="Line 1024"/>
          <p:cNvSpPr>
            <a:spLocks noChangeShapeType="1"/>
          </p:cNvSpPr>
          <p:nvPr/>
        </p:nvSpPr>
        <p:spPr bwMode="auto">
          <a:xfrm flipH="1">
            <a:off x="2268538" y="3933826"/>
            <a:ext cx="1223962" cy="53762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2225" name="Line 1025"/>
          <p:cNvSpPr>
            <a:spLocks noChangeShapeType="1"/>
          </p:cNvSpPr>
          <p:nvPr/>
        </p:nvSpPr>
        <p:spPr bwMode="auto">
          <a:xfrm>
            <a:off x="5148263" y="3933825"/>
            <a:ext cx="1152525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72" y="188640"/>
            <a:ext cx="700675" cy="9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1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64807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82011" y="1428736"/>
            <a:ext cx="24445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3717032"/>
            <a:ext cx="31683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Нравственные оценки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Толерантность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Здоровый образ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31813" y="3861140"/>
            <a:ext cx="2643206" cy="1631216"/>
          </a:xfrm>
          <a:prstGeom prst="rect">
            <a:avLst/>
          </a:prstGeom>
          <a:solidFill>
            <a:srgbClr val="FFFF00">
              <a:alpha val="57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Опыт получения, преобразования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применения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предметных знаний, умений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3209201"/>
            <a:ext cx="2643206" cy="2862322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находить,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воспринимать,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анализировать,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сопоставлять,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адекватно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информацию в новой ситуации</a:t>
            </a:r>
          </a:p>
        </p:txBody>
      </p:sp>
      <p:sp>
        <p:nvSpPr>
          <p:cNvPr id="24" name="Стрелка вниз 23"/>
          <p:cNvSpPr/>
          <p:nvPr/>
        </p:nvSpPr>
        <p:spPr>
          <a:xfrm rot="720702">
            <a:off x="1472119" y="1771783"/>
            <a:ext cx="219116" cy="19437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9207" y="1428736"/>
            <a:ext cx="18194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28735"/>
            <a:ext cx="237469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Предметные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06083" y="1894165"/>
            <a:ext cx="219116" cy="19437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43814" y="1894165"/>
            <a:ext cx="219116" cy="131503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01000" cy="14320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dirty="0" smtClean="0">
                <a:latin typeface="Times New Roman"/>
                <a:ea typeface="Times New Roman"/>
              </a:rPr>
              <a:t>Задача  современной школы </a:t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endParaRPr lang="ru-RU" sz="3600" dirty="0"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64090"/>
            <a:ext cx="5832648" cy="4001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УУД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УУД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дают возможность каждому ученику: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осуществлять деятельность (ставить учебные цели, искать и использовать необходимые средства их достижения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контролировать и оценивать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учебной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1703313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25" y="1412776"/>
            <a:ext cx="138461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8954" y="3356992"/>
            <a:ext cx="28275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Битянова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М.Р., директор Центра психологического сопровождения образования «ТОЧКА ПСИ», </a:t>
            </a:r>
            <a:r>
              <a:rPr lang="ru-RU" sz="1200" kern="0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к.п.н</a:t>
            </a:r>
            <a:r>
              <a:rPr lang="ru-RU" sz="12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., Универсальные учебные действия: от развития к оценке результата</a:t>
            </a:r>
            <a:br>
              <a:rPr lang="ru-RU" sz="12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21782"/>
            <a:ext cx="13652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25" y="4631306"/>
            <a:ext cx="11890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85" y="4447883"/>
            <a:ext cx="2049197" cy="23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215" algn="ctr"/>
            <a:r>
              <a:rPr lang="ru-RU" sz="3200" dirty="0" err="1">
                <a:latin typeface="Times New Roman"/>
                <a:ea typeface="Times New Roman"/>
              </a:rPr>
              <a:t>Безотметочное</a:t>
            </a:r>
            <a:r>
              <a:rPr lang="ru-RU" sz="3200" dirty="0"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>обучение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7606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Уровневый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подход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buNone/>
              <a:tabLst>
                <a:tab pos="914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1 уровень –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фактологический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Кто </a:t>
            </a:r>
            <a:r>
              <a:rPr lang="ru-RU" sz="1600" dirty="0" smtClean="0">
                <a:latin typeface="Times New Roman"/>
                <a:ea typeface="Times New Roman"/>
              </a:rPr>
              <a:t>это? Что это? Как </a:t>
            </a:r>
            <a:r>
              <a:rPr lang="ru-RU" sz="1600" dirty="0">
                <a:latin typeface="Times New Roman"/>
                <a:ea typeface="Times New Roman"/>
              </a:rPr>
              <a:t>называется … (по определению</a:t>
            </a:r>
            <a:r>
              <a:rPr lang="ru-RU" sz="1600" dirty="0" smtClean="0">
                <a:latin typeface="Times New Roman"/>
                <a:ea typeface="Times New Roman"/>
              </a:rPr>
              <a:t>)? Выдели</a:t>
            </a:r>
            <a:r>
              <a:rPr lang="ru-RU" sz="1600" dirty="0">
                <a:latin typeface="Times New Roman"/>
                <a:ea typeface="Times New Roman"/>
              </a:rPr>
              <a:t>, выпиши. Дай </a:t>
            </a:r>
            <a:r>
              <a:rPr lang="ru-RU" sz="1600" dirty="0" smtClean="0">
                <a:latin typeface="Times New Roman"/>
                <a:ea typeface="Times New Roman"/>
              </a:rPr>
              <a:t>определение)</a:t>
            </a:r>
            <a:r>
              <a:rPr lang="ru-RU" sz="1600" dirty="0">
                <a:latin typeface="Times New Roman"/>
                <a:ea typeface="Times New Roman"/>
              </a:rPr>
              <a:t> </a:t>
            </a:r>
            <a:endParaRPr lang="en-US" sz="2000" b="1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этом уровне: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ебёнок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узнаёт и называет объекты или явления (предметы или процессы);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ыделяет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объекты из ряда однородных и разнородных (Например, подчеркни только цифры);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аёт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определение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памяти</a:t>
            </a:r>
          </a:p>
          <a:p>
            <a:pPr marL="0" lv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2 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уровень –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описательный </a:t>
            </a:r>
            <a:r>
              <a:rPr lang="ru-RU" sz="1600" b="1" u="sng" dirty="0" smtClean="0">
                <a:latin typeface="Times New Roman"/>
                <a:ea typeface="Times New Roman"/>
              </a:rPr>
              <a:t>(</a:t>
            </a:r>
            <a:r>
              <a:rPr lang="ru-RU" sz="1600" dirty="0" smtClean="0">
                <a:latin typeface="Times New Roman"/>
                <a:ea typeface="Times New Roman"/>
              </a:rPr>
              <a:t>Из </a:t>
            </a:r>
            <a:r>
              <a:rPr lang="ru-RU" sz="1600" dirty="0">
                <a:latin typeface="Times New Roman"/>
                <a:ea typeface="Times New Roman"/>
              </a:rPr>
              <a:t>чего </a:t>
            </a:r>
            <a:r>
              <a:rPr lang="ru-RU" sz="1600" dirty="0" smtClean="0">
                <a:latin typeface="Times New Roman"/>
                <a:ea typeface="Times New Roman"/>
              </a:rPr>
              <a:t>состоит? Как происходит? Опиши</a:t>
            </a:r>
            <a:r>
              <a:rPr lang="ru-RU" sz="1600" dirty="0">
                <a:latin typeface="Times New Roman"/>
                <a:ea typeface="Times New Roman"/>
              </a:rPr>
              <a:t>. </a:t>
            </a:r>
            <a:r>
              <a:rPr lang="ru-RU" sz="1600" dirty="0" smtClean="0">
                <a:latin typeface="Times New Roman"/>
                <a:ea typeface="Times New Roman"/>
              </a:rPr>
              <a:t>Сравни. На </a:t>
            </a:r>
            <a:r>
              <a:rPr lang="ru-RU" sz="1600" dirty="0">
                <a:latin typeface="Times New Roman"/>
                <a:ea typeface="Times New Roman"/>
              </a:rPr>
              <a:t>что </a:t>
            </a:r>
            <a:r>
              <a:rPr lang="ru-RU" sz="1600" dirty="0" smtClean="0">
                <a:latin typeface="Times New Roman"/>
                <a:ea typeface="Times New Roman"/>
              </a:rPr>
              <a:t>похоже? Приведи </a:t>
            </a:r>
            <a:r>
              <a:rPr lang="ru-RU" sz="1600" dirty="0">
                <a:latin typeface="Times New Roman"/>
                <a:ea typeface="Times New Roman"/>
              </a:rPr>
              <a:t>свои </a:t>
            </a:r>
            <a:r>
              <a:rPr lang="ru-RU" sz="1600" dirty="0" smtClean="0">
                <a:latin typeface="Times New Roman"/>
                <a:ea typeface="Times New Roman"/>
              </a:rPr>
              <a:t>примеры)</a:t>
            </a:r>
            <a:endParaRPr lang="en-US" sz="1600" b="1" u="sng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этом уровне: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ебёнок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начинает анализировать, выделять части объекта;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равнивает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объекты или явления по их частям, находят сходства и отличия;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станавливает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аналогии, т.е. сходства по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частям</a:t>
            </a:r>
          </a:p>
          <a:p>
            <a:pPr marL="0" lvl="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3 уровень – доказательный </a:t>
            </a:r>
            <a:r>
              <a:rPr lang="ru-RU" sz="2200" dirty="0" smtClean="0">
                <a:latin typeface="Times New Roman"/>
                <a:ea typeface="Times New Roman"/>
              </a:rPr>
              <a:t>(</a:t>
            </a:r>
            <a:r>
              <a:rPr lang="ru-RU" sz="1600" dirty="0" smtClean="0">
                <a:latin typeface="Times New Roman"/>
                <a:ea typeface="Times New Roman"/>
              </a:rPr>
              <a:t>Почему? Выдели главное. От </a:t>
            </a:r>
            <a:r>
              <a:rPr lang="ru-RU" sz="1600" dirty="0">
                <a:latin typeface="Times New Roman"/>
                <a:ea typeface="Times New Roman"/>
              </a:rPr>
              <a:t>чего </a:t>
            </a:r>
            <a:r>
              <a:rPr lang="ru-RU" sz="1600" dirty="0" smtClean="0">
                <a:latin typeface="Times New Roman"/>
                <a:ea typeface="Times New Roman"/>
              </a:rPr>
              <a:t>зависит? Что </a:t>
            </a:r>
            <a:r>
              <a:rPr lang="ru-RU" sz="1600" dirty="0">
                <a:latin typeface="Times New Roman"/>
                <a:ea typeface="Times New Roman"/>
              </a:rPr>
              <a:t>произойдёт, если </a:t>
            </a:r>
            <a:r>
              <a:rPr lang="ru-RU" sz="1600" dirty="0" smtClean="0">
                <a:latin typeface="Times New Roman"/>
                <a:ea typeface="Times New Roman"/>
              </a:rPr>
              <a:t>…? Докажи. Дай </a:t>
            </a:r>
            <a:r>
              <a:rPr lang="ru-RU" sz="1600" dirty="0">
                <a:latin typeface="Times New Roman"/>
                <a:ea typeface="Times New Roman"/>
              </a:rPr>
              <a:t>своё </a:t>
            </a:r>
            <a:r>
              <a:rPr lang="ru-RU" sz="1600" dirty="0" smtClean="0">
                <a:latin typeface="Times New Roman"/>
                <a:ea typeface="Times New Roman"/>
              </a:rPr>
              <a:t>определение)</a:t>
            </a:r>
            <a:endParaRPr lang="en-US" sz="1600" dirty="0">
              <a:latin typeface="Times New Roman"/>
              <a:ea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этом уровне: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ебёнок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выделяет существенные и несущественные признаки;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станавливает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причинно-следственные связи;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рогнозирует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изменение процесса при изменении условий;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ытается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дать своё определение, т.е. назвать существенные признаки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объекта</a:t>
            </a:r>
          </a:p>
          <a:p>
            <a:pPr marL="0" indent="0">
              <a:buNone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4 уровень – творческий </a:t>
            </a:r>
            <a:endParaRPr lang="en-US" sz="21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этом уровне: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ребёнок изображает процесс или объект так, как он понимает, не по образцу, а по своему собственному мнению, главное, чтобы было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правильно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6"/>
            <a:ext cx="936104" cy="13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70" y="249916"/>
            <a:ext cx="1011940" cy="14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39"/>
            <a:ext cx="2356991" cy="33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304801"/>
            <a:ext cx="7748091" cy="531911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Оценивание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3"/>
            <a:ext cx="5184575" cy="361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" y="188640"/>
            <a:ext cx="2611080" cy="40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9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169</Words>
  <Application>Microsoft Office PowerPoint</Application>
  <PresentationFormat>Экран (4:3)</PresentationFormat>
  <Paragraphs>72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Профиль</vt:lpstr>
      <vt:lpstr>  ФГОС НОО: технологии оценивания </vt:lpstr>
      <vt:lpstr>Система контроля</vt:lpstr>
      <vt:lpstr>Планируемые результаты</vt:lpstr>
      <vt:lpstr>                 Задача  современной школы   </vt:lpstr>
      <vt:lpstr>Безотметочное обучение </vt:lpstr>
      <vt:lpstr>Оценивание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Николаевна Чижова</dc:creator>
  <cp:lastModifiedBy>Ирина Николаевна Чижова</cp:lastModifiedBy>
  <cp:revision>21</cp:revision>
  <dcterms:created xsi:type="dcterms:W3CDTF">2015-11-13T14:07:10Z</dcterms:created>
  <dcterms:modified xsi:type="dcterms:W3CDTF">2015-12-18T07:59:42Z</dcterms:modified>
</cp:coreProperties>
</file>