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67" r:id="rId5"/>
    <p:sldId id="271" r:id="rId6"/>
    <p:sldId id="273" r:id="rId7"/>
    <p:sldId id="270" r:id="rId8"/>
    <p:sldId id="274" r:id="rId9"/>
    <p:sldId id="278" r:id="rId10"/>
    <p:sldId id="276" r:id="rId11"/>
    <p:sldId id="272" r:id="rId12"/>
    <p:sldId id="277" r:id="rId13"/>
    <p:sldId id="279" r:id="rId14"/>
    <p:sldId id="280" r:id="rId15"/>
    <p:sldId id="281" r:id="rId16"/>
    <p:sldId id="26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среднее значение среди участников опроса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функциональный компонент</c:v>
                </c:pt>
                <c:pt idx="1">
                  <c:v>коммуникативный компонент</c:v>
                </c:pt>
                <c:pt idx="2">
                  <c:v>личностный компонент</c:v>
                </c:pt>
                <c:pt idx="3">
                  <c:v>рефлексивный компонент</c:v>
                </c:pt>
              </c:strCache>
            </c:strRef>
          </c:cat>
          <c:val>
            <c:numRef>
              <c:f>Лист1!$B$2:$B$5</c:f>
              <c:numCache>
                <c:formatCode>0.00</c:formatCode>
                <c:ptCount val="4"/>
                <c:pt idx="0">
                  <c:v>2.1</c:v>
                </c:pt>
                <c:pt idx="1">
                  <c:v>1.21</c:v>
                </c:pt>
                <c:pt idx="2">
                  <c:v>1.34</c:v>
                </c:pt>
                <c:pt idx="3">
                  <c:v>1.9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школы РИП_С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функциональный компонент</c:v>
                </c:pt>
                <c:pt idx="1">
                  <c:v>коммуникативный компонент</c:v>
                </c:pt>
                <c:pt idx="2">
                  <c:v>личностный компонент</c:v>
                </c:pt>
                <c:pt idx="3">
                  <c:v>рефлексивный компонент</c:v>
                </c:pt>
              </c:strCache>
            </c:strRef>
          </c:cat>
          <c:val>
            <c:numRef>
              <c:f>Лист1!$C$2:$C$5</c:f>
              <c:numCache>
                <c:formatCode>0.00</c:formatCode>
                <c:ptCount val="4"/>
                <c:pt idx="0">
                  <c:v>2.2000000000000002</c:v>
                </c:pt>
                <c:pt idx="1">
                  <c:v>2.52</c:v>
                </c:pt>
                <c:pt idx="2">
                  <c:v>2.1</c:v>
                </c:pt>
                <c:pt idx="3">
                  <c:v>2.4300000000000002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ДОУ_РИП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функциональный компонент</c:v>
                </c:pt>
                <c:pt idx="1">
                  <c:v>коммуникативный компонент</c:v>
                </c:pt>
                <c:pt idx="2">
                  <c:v>личностный компонент</c:v>
                </c:pt>
                <c:pt idx="3">
                  <c:v>рефлексивный компонент</c:v>
                </c:pt>
              </c:strCache>
            </c:strRef>
          </c:cat>
          <c:val>
            <c:numRef>
              <c:f>Лист1!$D$2:$D$5</c:f>
              <c:numCache>
                <c:formatCode>0.00</c:formatCode>
                <c:ptCount val="4"/>
                <c:pt idx="0">
                  <c:v>2</c:v>
                </c:pt>
                <c:pt idx="1">
                  <c:v>2.46</c:v>
                </c:pt>
                <c:pt idx="2">
                  <c:v>2.35</c:v>
                </c:pt>
                <c:pt idx="3">
                  <c:v>2.4500000000000002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24928"/>
        <c:axId val="32530816"/>
      </c:barChart>
      <c:catAx>
        <c:axId val="32524928"/>
        <c:scaling>
          <c:orientation val="minMax"/>
        </c:scaling>
        <c:delete val="0"/>
        <c:axPos val="b"/>
        <c:majorTickMark val="out"/>
        <c:minorTickMark val="none"/>
        <c:tickLblPos val="nextTo"/>
        <c:crossAx val="32530816"/>
        <c:crosses val="autoZero"/>
        <c:auto val="1"/>
        <c:lblAlgn val="ctr"/>
        <c:lblOffset val="100"/>
        <c:noMultiLvlLbl val="0"/>
      </c:catAx>
      <c:valAx>
        <c:axId val="32530816"/>
        <c:scaling>
          <c:orientation val="minMax"/>
          <c:max val="3"/>
          <c:min val="0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32524928"/>
        <c:crosses val="autoZero"/>
        <c:crossBetween val="between"/>
        <c:majorUnit val="1"/>
        <c:minorUnit val="1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&#1086;&#1094;&#1077;&#1085;&#1080;&#1074;&#1072;&#1085;&#1080;&#1077;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&#1087;&#1086;&#1082;&#1072;&#1079;&#1072;&#1090;&#1077;&#1083;&#1080;%20&#1087;&#1088;&#1077;&#1077;&#1084;&#1089;&#1090;&#1074;&#1077;&#1085;&#1085;&#1086;&#1089;&#1090;&#1080;.docx" TargetMode="Externa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4000">
              <a:schemeClr val="bg1">
                <a:tint val="80000"/>
                <a:satMod val="300000"/>
                <a:lumMod val="0"/>
                <a:lumOff val="1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31640" y="4653136"/>
            <a:ext cx="6400800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288" y="44624"/>
            <a:ext cx="2490712" cy="1371429"/>
          </a:xfrm>
          <a:prstGeom prst="rect">
            <a:avLst/>
          </a:prstGeom>
        </p:spPr>
      </p:pic>
      <p:pic>
        <p:nvPicPr>
          <p:cNvPr id="7" name="Рисунок 6" descr="iro__1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2824" y="0"/>
            <a:ext cx="1628856" cy="1628856"/>
          </a:xfrm>
          <a:prstGeom prst="rect">
            <a:avLst/>
          </a:prstGeom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827584" y="1844824"/>
            <a:ext cx="7772400" cy="26197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«ФГОС: преемственность дошкольного, начального и основного общего образования на основе со-бытийного подхода»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446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224" y="116632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Данные опроса_2014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358" y="800708"/>
            <a:ext cx="4226497" cy="2628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621" y="800708"/>
            <a:ext cx="4047366" cy="2628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88" y="3717032"/>
            <a:ext cx="4322267" cy="274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407" y="3717032"/>
            <a:ext cx="4102607" cy="274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848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Данные исследования уровня профессиональной компетентности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458196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4730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 smtClean="0"/>
              <a:t>Особенности школ</a:t>
            </a:r>
            <a:r>
              <a:rPr lang="en-US" dirty="0" smtClean="0"/>
              <a:t> </a:t>
            </a:r>
            <a:r>
              <a:rPr lang="ru-RU" dirty="0" smtClean="0"/>
              <a:t>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50072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Наличие в школе сообществ, самостоятельно возникающих для решения определенных задач (например, проекты, акции, субботники…)</a:t>
            </a:r>
          </a:p>
          <a:p>
            <a:r>
              <a:rPr lang="ru-RU" sz="2800" dirty="0" smtClean="0"/>
              <a:t>Мнение директора не имеет решающего значения, решения принимаются только коллегиально </a:t>
            </a:r>
          </a:p>
          <a:p>
            <a:r>
              <a:rPr lang="ru-RU" sz="2800" dirty="0" smtClean="0"/>
              <a:t>Решения ученического совета имеет силу педагогического совета</a:t>
            </a:r>
          </a:p>
          <a:p>
            <a:r>
              <a:rPr lang="ru-RU" sz="2800" dirty="0" smtClean="0"/>
              <a:t>Сильна взаимосвязь между старшими и младшими классами (нет понятия параллели классов, все ученики знакомы между собой)</a:t>
            </a:r>
            <a:endParaRPr lang="ru-RU" sz="2800" dirty="0"/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7884368" y="6381328"/>
            <a:ext cx="504056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545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Результаты 2 этапа (начало 3 этапа)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Разработан и апробирован алгоритм совместного проектирования образовательных со-</a:t>
            </a:r>
            <a:r>
              <a:rPr lang="ru-RU" dirty="0" err="1"/>
              <a:t>бытий</a:t>
            </a:r>
            <a:endParaRPr lang="ru-RU" dirty="0"/>
          </a:p>
          <a:p>
            <a:r>
              <a:rPr lang="ru-RU" dirty="0" smtClean="0"/>
              <a:t>Осуществлены </a:t>
            </a:r>
            <a:r>
              <a:rPr lang="ru-RU" dirty="0"/>
              <a:t>пробы со-бытийных дней</a:t>
            </a:r>
          </a:p>
          <a:p>
            <a:r>
              <a:rPr lang="ru-RU" dirty="0">
                <a:hlinkClick r:id="rId2" action="ppaction://hlinkfile"/>
              </a:rPr>
              <a:t>Проводится мониторинг образовательной деятельности на основе со-бытийного подхода </a:t>
            </a:r>
            <a:r>
              <a:rPr lang="ru-RU" dirty="0"/>
              <a:t>(см. данные)</a:t>
            </a:r>
          </a:p>
          <a:p>
            <a:r>
              <a:rPr lang="ru-RU" dirty="0"/>
              <a:t>Опыт представлен на различных уровнях: региональной конференции - декабрь 2014 (СОШ №1, НОУ «Школа сад на ул. Вольной»), региональном семинаре - 9.04.2015 (СОШ №1, НОУ «Школа сад на ул. Вольной», д/с №3 «Солнышко»),  межрегиональной конференции - май 2015 (СОШ №24), международной конференции -  сентябрь 2015 декабрь 2014 (НОУ «Школа сад на ул. Вольной»), межрегиональной конференции – декабрь 2015 (СОШ №1)</a:t>
            </a:r>
          </a:p>
          <a:p>
            <a:r>
              <a:rPr lang="ru-RU" dirty="0"/>
              <a:t>Опыт тиражируется через публикации (2014 – статья в сборнике м/н конференции, учебное пособие, диск «Лучшие со-бытийные практики учителей НОО», 2016 – учебно-методическое пособие); сайт ИРО и сайты организаций; КПК (4 программы) и семинары </a:t>
            </a:r>
          </a:p>
        </p:txBody>
      </p:sp>
    </p:spTree>
    <p:extLst>
      <p:ext uri="{BB962C8B-B14F-4D97-AF65-F5344CB8AC3E}">
        <p14:creationId xmlns:p14="http://schemas.microsoft.com/office/powerpoint/2010/main" val="254566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16632"/>
            <a:ext cx="9108504" cy="6696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7933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19256"/>
            <a:ext cx="8568952" cy="5462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Autofit/>
          </a:bodyPr>
          <a:lstStyle/>
          <a:p>
            <a:r>
              <a:rPr lang="ru-RU" sz="2800" dirty="0" smtClean="0"/>
              <a:t>Результаты наблюдений взаимодействия педагог-ребенок</a:t>
            </a:r>
            <a:endParaRPr lang="ru-RU" sz="2800" dirty="0"/>
          </a:p>
        </p:txBody>
      </p:sp>
      <p:sp>
        <p:nvSpPr>
          <p:cNvPr id="8" name="Управляющая кнопка: назад 7">
            <a:hlinkClick r:id="rId3" action="ppaction://hlinksldjump" highlightClick="1"/>
          </p:cNvPr>
          <p:cNvSpPr/>
          <p:nvPr/>
        </p:nvSpPr>
        <p:spPr>
          <a:xfrm>
            <a:off x="8388424" y="6467028"/>
            <a:ext cx="504056" cy="34634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440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267744" y="4797152"/>
            <a:ext cx="5288632" cy="943421"/>
          </a:xfrm>
        </p:spPr>
        <p:txBody>
          <a:bodyPr/>
          <a:lstStyle/>
          <a:p>
            <a:r>
              <a:rPr lang="en-US" dirty="0" smtClean="0"/>
              <a:t>ovtikhomirova@yandex.ru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7" y="3773618"/>
            <a:ext cx="1944216" cy="306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263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54771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Почему преемственность образования через со-</a:t>
            </a:r>
            <a:r>
              <a:rPr lang="ru-RU" b="1" dirty="0" err="1" smtClean="0"/>
              <a:t>бытийность</a:t>
            </a:r>
            <a:r>
              <a:rPr lang="ru-RU" b="1" dirty="0" smtClean="0"/>
              <a:t>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7" y="3773618"/>
            <a:ext cx="1944216" cy="3069814"/>
          </a:xfrm>
          <a:prstGeom prst="rect">
            <a:avLst/>
          </a:prstGeom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082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«Образование через жизнь»: откуда берутся «разрывы»?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1600200"/>
            <a:ext cx="6563072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«Разрыв» между предшествующим познавательным опытом и образованием на очередной ступени</a:t>
            </a:r>
          </a:p>
          <a:p>
            <a:r>
              <a:rPr lang="ru-RU" dirty="0" smtClean="0"/>
              <a:t>«Разрыв» между потребностями учащегося и представлениями взрослых о его образовании</a:t>
            </a:r>
          </a:p>
          <a:p>
            <a:r>
              <a:rPr lang="ru-RU" dirty="0" smtClean="0"/>
              <a:t>«Разрыв» между истинной сутью учения и реальной образовательной практикой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7" y="3773618"/>
            <a:ext cx="1944216" cy="306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106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Свобода учиться – возможность для «образования через всю жизнь»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95736" y="1600200"/>
            <a:ext cx="6491064" cy="4525963"/>
          </a:xfrm>
        </p:spPr>
        <p:txBody>
          <a:bodyPr/>
          <a:lstStyle/>
          <a:p>
            <a:r>
              <a:rPr lang="ru-RU" dirty="0" smtClean="0"/>
              <a:t>Преподавание и учение</a:t>
            </a:r>
          </a:p>
          <a:p>
            <a:r>
              <a:rPr lang="ru-RU" dirty="0" smtClean="0"/>
              <a:t>Свобода учения </a:t>
            </a:r>
            <a:r>
              <a:rPr lang="ru-RU" dirty="0"/>
              <a:t>–</a:t>
            </a:r>
            <a:r>
              <a:rPr lang="ru-RU" dirty="0" smtClean="0"/>
              <a:t> открытость внутренним и внешним ресурсам </a:t>
            </a:r>
          </a:p>
          <a:p>
            <a:r>
              <a:rPr lang="ru-RU" dirty="0"/>
              <a:t>Учение </a:t>
            </a:r>
            <a:r>
              <a:rPr lang="ru-RU" dirty="0" smtClean="0"/>
              <a:t>как часть бытия</a:t>
            </a:r>
          </a:p>
          <a:p>
            <a:r>
              <a:rPr lang="ru-RU" dirty="0" err="1" smtClean="0"/>
              <a:t>Фасилитируемое</a:t>
            </a:r>
            <a:r>
              <a:rPr lang="ru-RU" dirty="0" smtClean="0"/>
              <a:t> учение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7" y="3773618"/>
            <a:ext cx="1944216" cy="306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472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Со-бытие как инновационная образовательная практика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39752" y="1772816"/>
            <a:ext cx="6347048" cy="460851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Образовательно со-бытие – совместное </a:t>
            </a:r>
            <a:r>
              <a:rPr lang="ru-RU" dirty="0"/>
              <a:t>бытие образующихся людей (со-учение детей и взрослых</a:t>
            </a:r>
            <a:r>
              <a:rPr lang="ru-RU" dirty="0" smtClean="0"/>
              <a:t>), имеющее личностный смысл для каждого участника </a:t>
            </a:r>
            <a:endParaRPr lang="ru-RU" dirty="0"/>
          </a:p>
          <a:p>
            <a:r>
              <a:rPr lang="ru-RU" dirty="0" smtClean="0"/>
              <a:t>Признаки со-бытийной общности: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Со-деятельность (общие потребность, образ результата, мотив, цель, план, действия, анализ)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Со-общение (</a:t>
            </a:r>
            <a:r>
              <a:rPr lang="ru-RU" b="1" dirty="0" smtClean="0"/>
              <a:t>диалог </a:t>
            </a:r>
            <a:r>
              <a:rPr lang="ru-RU" dirty="0" smtClean="0"/>
              <a:t>на каждом этапе деятельности)</a:t>
            </a:r>
            <a:endParaRPr lang="ru-RU" b="1" dirty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Со-переживание (возникновение эмоционального отклика на совместную деятельность)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7" y="3773618"/>
            <a:ext cx="1944216" cy="306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804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Ожидаемые эффекты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7744" y="1600200"/>
            <a:ext cx="6419056" cy="4525963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ru-RU" dirty="0" err="1" smtClean="0"/>
              <a:t>природосообразная</a:t>
            </a:r>
            <a:r>
              <a:rPr lang="ru-RU" dirty="0"/>
              <a:t>, гуманная форма обучения</a:t>
            </a:r>
          </a:p>
          <a:p>
            <a:pPr>
              <a:defRPr/>
            </a:pPr>
            <a:r>
              <a:rPr lang="ru-RU" dirty="0" smtClean="0"/>
              <a:t>возможность </a:t>
            </a:r>
            <a:r>
              <a:rPr lang="ru-RU" dirty="0"/>
              <a:t>достичь </a:t>
            </a:r>
            <a:r>
              <a:rPr lang="ru-RU" dirty="0" err="1"/>
              <a:t>метапредметных</a:t>
            </a:r>
            <a:r>
              <a:rPr lang="ru-RU" dirty="0"/>
              <a:t> и личностных результатов средствами </a:t>
            </a:r>
            <a:r>
              <a:rPr lang="ru-RU" dirty="0" smtClean="0"/>
              <a:t>предмета</a:t>
            </a:r>
          </a:p>
          <a:p>
            <a:pPr>
              <a:defRPr/>
            </a:pPr>
            <a:r>
              <a:rPr lang="ru-RU" dirty="0" smtClean="0"/>
              <a:t> «выход» </a:t>
            </a:r>
            <a:r>
              <a:rPr lang="ru-RU" dirty="0"/>
              <a:t>на качественно новый уровень профессиональной </a:t>
            </a:r>
            <a:r>
              <a:rPr lang="ru-RU" dirty="0" smtClean="0"/>
              <a:t>компетентности педагогов</a:t>
            </a:r>
            <a:endParaRPr lang="ru-RU" dirty="0"/>
          </a:p>
          <a:p>
            <a:pPr>
              <a:defRPr/>
            </a:pPr>
            <a:r>
              <a:rPr lang="ru-RU" dirty="0" smtClean="0"/>
              <a:t>возможность </a:t>
            </a:r>
            <a:r>
              <a:rPr lang="ru-RU" dirty="0"/>
              <a:t>осуществить переход к инновационным формам управления образовательной деятельностью </a:t>
            </a:r>
            <a:endParaRPr lang="ru-RU" dirty="0" smtClean="0"/>
          </a:p>
          <a:p>
            <a:pPr>
              <a:defRPr/>
            </a:pPr>
            <a:r>
              <a:rPr lang="ru-RU" dirty="0" smtClean="0"/>
              <a:t>отработка </a:t>
            </a:r>
            <a:r>
              <a:rPr lang="ru-RU" dirty="0"/>
              <a:t>инновационных моделей организации образовательного процесса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7" y="3773618"/>
            <a:ext cx="1944216" cy="306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96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355976" y="3886200"/>
            <a:ext cx="3416424" cy="1752600"/>
          </a:xfrm>
        </p:spPr>
        <p:txBody>
          <a:bodyPr/>
          <a:lstStyle/>
          <a:p>
            <a:r>
              <a:rPr lang="ru-RU" dirty="0" smtClean="0"/>
              <a:t>Продукт проекта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23528" y="1052737"/>
            <a:ext cx="8568952" cy="25477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Со-бытийная модель организации образовательного процесса как основа ОП ДО, НО и ООО</a:t>
            </a:r>
            <a:endParaRPr lang="ru-RU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7" y="3773618"/>
            <a:ext cx="1944216" cy="306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932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1760" y="1600200"/>
            <a:ext cx="627504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Аналитико-проектировочный этап: разработка модели образовательного процесса, позволяющей обеспечить преемственность </a:t>
            </a:r>
          </a:p>
          <a:p>
            <a:pPr lvl="0"/>
            <a:r>
              <a:rPr lang="ru-RU" dirty="0"/>
              <a:t>Организационно-</a:t>
            </a:r>
            <a:r>
              <a:rPr lang="ru-RU" dirty="0" err="1"/>
              <a:t>деятельностный</a:t>
            </a:r>
            <a:r>
              <a:rPr lang="ru-RU" dirty="0"/>
              <a:t> этап: внедрение модели </a:t>
            </a:r>
          </a:p>
          <a:p>
            <a:pPr lvl="0"/>
            <a:r>
              <a:rPr lang="ru-RU" dirty="0"/>
              <a:t>Обобщающий этап: анализ и распространение результатов внедрения </a:t>
            </a:r>
            <a:r>
              <a:rPr lang="ru-RU" dirty="0" smtClean="0"/>
              <a:t>модели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7" y="3773618"/>
            <a:ext cx="1944216" cy="306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67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/>
          </a:bodyPr>
          <a:lstStyle/>
          <a:p>
            <a:r>
              <a:rPr lang="ru-RU" dirty="0" smtClean="0"/>
              <a:t>Результаты реализации 1 этапа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640960" cy="5760640"/>
          </a:xfrm>
        </p:spPr>
        <p:txBody>
          <a:bodyPr>
            <a:normAutofit/>
          </a:bodyPr>
          <a:lstStyle/>
          <a:p>
            <a:r>
              <a:rPr lang="ru-RU" dirty="0" smtClean="0">
                <a:hlinkClick r:id="rId2" action="ppaction://hlinksldjump"/>
              </a:rPr>
              <a:t>Проведено исследование </a:t>
            </a:r>
            <a:r>
              <a:rPr lang="ru-RU" dirty="0" smtClean="0"/>
              <a:t>(на основе разработанного и апробированного инструмента)</a:t>
            </a:r>
          </a:p>
          <a:p>
            <a:r>
              <a:rPr lang="ru-RU" dirty="0" smtClean="0">
                <a:hlinkClick r:id="rId3" action="ppaction://hlinkfile"/>
              </a:rPr>
              <a:t>Определены признаки преемственности</a:t>
            </a:r>
            <a:endParaRPr lang="ru-RU" dirty="0" smtClean="0"/>
          </a:p>
          <a:p>
            <a:r>
              <a:rPr lang="ru-RU" dirty="0" smtClean="0"/>
              <a:t>Определены признаки со-</a:t>
            </a:r>
            <a:r>
              <a:rPr lang="ru-RU" dirty="0" err="1" smtClean="0"/>
              <a:t>бытийности</a:t>
            </a:r>
            <a:endParaRPr lang="ru-RU" dirty="0" smtClean="0"/>
          </a:p>
          <a:p>
            <a:r>
              <a:rPr lang="ru-RU" dirty="0" smtClean="0"/>
              <a:t>Внесены изменения в ООП</a:t>
            </a:r>
          </a:p>
        </p:txBody>
      </p:sp>
    </p:spTree>
    <p:extLst>
      <p:ext uri="{BB962C8B-B14F-4D97-AF65-F5344CB8AC3E}">
        <p14:creationId xmlns:p14="http://schemas.microsoft.com/office/powerpoint/2010/main" val="29676581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502</Words>
  <Application>Microsoft Office PowerPoint</Application>
  <PresentationFormat>Экран (4:3)</PresentationFormat>
  <Paragraphs>50</Paragraphs>
  <Slides>16</Slides>
  <Notes>0</Notes>
  <HiddenSlides>3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Почему преемственность образования через со-бытийность? </vt:lpstr>
      <vt:lpstr>«Образование через жизнь»: откуда берутся «разрывы»?</vt:lpstr>
      <vt:lpstr>Свобода учиться – возможность для «образования через всю жизнь»</vt:lpstr>
      <vt:lpstr>Со-бытие как инновационная образовательная практика</vt:lpstr>
      <vt:lpstr>Ожидаемые эффекты</vt:lpstr>
      <vt:lpstr>Презентация PowerPoint</vt:lpstr>
      <vt:lpstr>Этапы проекта</vt:lpstr>
      <vt:lpstr>Результаты реализации 1 этапа</vt:lpstr>
      <vt:lpstr>Данные опроса_2014</vt:lpstr>
      <vt:lpstr>Данные исследования уровня профессиональной компетентности</vt:lpstr>
      <vt:lpstr>Особенности школ проекта</vt:lpstr>
      <vt:lpstr>Результаты 2 этапа (начало 3 этапа)</vt:lpstr>
      <vt:lpstr>Презентация PowerPoint</vt:lpstr>
      <vt:lpstr>Результаты наблюдений взаимодействия педагог-ребенок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Обеспечение преемственности и непрерывности образования посредством со-бытийного подхода </dc:title>
  <dc:creator>Ольга Вячеславовна Тихомирова</dc:creator>
  <cp:lastModifiedBy>Ольга Вячеславовна Тихомирова</cp:lastModifiedBy>
  <cp:revision>25</cp:revision>
  <dcterms:created xsi:type="dcterms:W3CDTF">2014-02-18T10:18:28Z</dcterms:created>
  <dcterms:modified xsi:type="dcterms:W3CDTF">2016-03-01T08:02:09Z</dcterms:modified>
</cp:coreProperties>
</file>