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5" r:id="rId4"/>
    <p:sldId id="266" r:id="rId5"/>
    <p:sldId id="258" r:id="rId6"/>
    <p:sldId id="259" r:id="rId7"/>
    <p:sldId id="267" r:id="rId8"/>
    <p:sldId id="270" r:id="rId9"/>
    <p:sldId id="260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4" d="100"/>
          <a:sy n="84" d="100"/>
        </p:scale>
        <p:origin x="-1554" y="-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07.04.2016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&#1089;&#1093;&#1077;&#1084;&#1072;.docx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5" Type="http://schemas.openxmlformats.org/officeDocument/2006/relationships/hyperlink" Target="&#1047;&#1072;&#1076;&#1072;&#1095;&#1080;.doc" TargetMode="External"/><Relationship Id="rId4" Type="http://schemas.openxmlformats.org/officeDocument/2006/relationships/hyperlink" Target="&#1087;&#1083;&#1072;&#1085;.do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1086;&#1094;&#1077;&#1085;&#1082;&#1072;%20&#1088;&#1077;&#1079;&#1091;&#1083;&#1100;&#1090;&#1072;&#1090;&#1072;.xls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5" Type="http://schemas.openxmlformats.org/officeDocument/2006/relationships/hyperlink" Target="&#1092;&#1086;&#1090;&#1086;" TargetMode="External"/><Relationship Id="rId4" Type="http://schemas.openxmlformats.org/officeDocument/2006/relationships/hyperlink" Target="&#1091;&#1095;&#1077;&#1073;&#1085;&#1099;&#1077;%20&#1087;&#1088;&#1086;&#1076;&#1091;&#1082;&#1090;&#1099;%20&#1076;&#1077;&#1090;&#1077;&#1081;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3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908720"/>
            <a:ext cx="7920880" cy="1872208"/>
          </a:xfrm>
        </p:spPr>
        <p:txBody>
          <a:bodyPr>
            <a:normAutofit/>
          </a:bodyPr>
          <a:lstStyle/>
          <a:p>
            <a:pPr algn="l"/>
            <a:r>
              <a:rPr lang="ru-RU" sz="3200" dirty="0" smtClean="0"/>
              <a:t>«Работа над текстовыми задачами с различными процессами: движения, работы, «купли – продажи»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2852936"/>
            <a:ext cx="7848872" cy="367240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Предмет: математика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4 класс</a:t>
            </a:r>
          </a:p>
          <a:p>
            <a:r>
              <a:rPr lang="ru-RU" dirty="0" smtClean="0">
                <a:solidFill>
                  <a:schemeClr val="tx1"/>
                </a:solidFill>
              </a:rPr>
              <a:t>УМК «Система </a:t>
            </a:r>
            <a:r>
              <a:rPr lang="ru-RU" dirty="0" err="1" smtClean="0">
                <a:solidFill>
                  <a:schemeClr val="tx1"/>
                </a:solidFill>
              </a:rPr>
              <a:t>Д.Б.Эльконина</a:t>
            </a:r>
            <a:r>
              <a:rPr lang="ru-RU" dirty="0" smtClean="0">
                <a:solidFill>
                  <a:schemeClr val="tx1"/>
                </a:solidFill>
              </a:rPr>
              <a:t> – В.В.Давыдова»</a:t>
            </a:r>
          </a:p>
          <a:p>
            <a:endParaRPr lang="ru-RU" dirty="0" smtClean="0"/>
          </a:p>
          <a:p>
            <a:r>
              <a:rPr lang="ru-RU" dirty="0" smtClean="0"/>
              <a:t>Составитель: </a:t>
            </a:r>
            <a:r>
              <a:rPr lang="ru-RU" dirty="0" err="1" smtClean="0"/>
              <a:t>Напалкова</a:t>
            </a:r>
            <a:r>
              <a:rPr lang="ru-RU" dirty="0" smtClean="0"/>
              <a:t> Ольга Викторовна</a:t>
            </a:r>
          </a:p>
          <a:p>
            <a:r>
              <a:rPr lang="ru-RU" dirty="0" smtClean="0"/>
              <a:t>                         (МБОУ Некрасовская СОШ)</a:t>
            </a:r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235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 Предметные</a:t>
            </a:r>
            <a:r>
              <a:rPr lang="ru-RU" i="1" dirty="0" smtClean="0"/>
              <a:t>:</a:t>
            </a:r>
          </a:p>
          <a:p>
            <a:r>
              <a:rPr lang="ru-RU" i="1" dirty="0" smtClean="0"/>
              <a:t> использует схему для решения задач с различными процессами: движения, работы, « купли – продажи»</a:t>
            </a:r>
          </a:p>
          <a:p>
            <a:endParaRPr lang="ru-RU" i="1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72729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Образовательные результаты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b="1" i="1" dirty="0" smtClean="0"/>
              <a:t>   </a:t>
            </a:r>
            <a:r>
              <a:rPr lang="ru-RU" b="1" i="1" dirty="0" err="1" smtClean="0"/>
              <a:t>Метапредметные</a:t>
            </a:r>
            <a:r>
              <a:rPr lang="ru-RU" b="1" i="1" dirty="0" smtClean="0"/>
              <a:t>:</a:t>
            </a:r>
          </a:p>
          <a:p>
            <a:r>
              <a:rPr lang="ru-RU" i="1" dirty="0" smtClean="0"/>
              <a:t>строит рассуждения на основе текста задачи;</a:t>
            </a:r>
          </a:p>
          <a:p>
            <a:r>
              <a:rPr lang="ru-RU" i="1" dirty="0" smtClean="0"/>
              <a:t>оценивает правильность хода решения  и реальность ответа на вопрос задачи;</a:t>
            </a:r>
          </a:p>
          <a:p>
            <a:r>
              <a:rPr lang="ru-RU" i="1" dirty="0" smtClean="0"/>
              <a:t>сравнивает схемы и делает вывод об их сходстве и </a:t>
            </a:r>
            <a:r>
              <a:rPr lang="ru-RU" i="1" dirty="0" smtClean="0"/>
              <a:t>различии </a:t>
            </a:r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758034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Образовательные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i="1" dirty="0" smtClean="0"/>
              <a:t>    Личностные:</a:t>
            </a:r>
          </a:p>
          <a:p>
            <a:r>
              <a:rPr lang="ru-RU" i="1" dirty="0" smtClean="0"/>
              <a:t>понимает и называет ценность знания общего приёма решения задач для его практической </a:t>
            </a:r>
            <a:r>
              <a:rPr lang="ru-RU" i="1" dirty="0" smtClean="0"/>
              <a:t>деятельности</a:t>
            </a:r>
            <a:endParaRPr lang="ru-RU" i="1" dirty="0" smtClean="0"/>
          </a:p>
          <a:p>
            <a:endParaRPr lang="ru-RU" i="1" dirty="0"/>
          </a:p>
          <a:p>
            <a:endParaRPr lang="ru-RU" i="1" dirty="0" smtClean="0"/>
          </a:p>
          <a:p>
            <a:endParaRPr lang="ru-RU" i="1" dirty="0" smtClean="0"/>
          </a:p>
          <a:p>
            <a:endParaRPr lang="ru-RU" i="1" dirty="0"/>
          </a:p>
          <a:p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64761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62474"/>
          </a:xfrm>
        </p:spPr>
        <p:txBody>
          <a:bodyPr>
            <a:normAutofit/>
          </a:bodyPr>
          <a:lstStyle/>
          <a:p>
            <a:pPr algn="l"/>
            <a:r>
              <a:rPr lang="ru-RU" dirty="0" smtClean="0"/>
              <a:t>Цель: </a:t>
            </a:r>
            <a:br>
              <a:rPr lang="ru-RU" dirty="0" smtClean="0"/>
            </a:br>
            <a:r>
              <a:rPr lang="ru-RU" sz="3200" dirty="0" smtClean="0"/>
              <a:t>Способствовать пониманию  личностной ценности знания общего приёма решения задач </a:t>
            </a:r>
            <a:br>
              <a:rPr lang="ru-RU" sz="3200" dirty="0" smtClean="0"/>
            </a:br>
            <a:r>
              <a:rPr lang="ru-RU" sz="3200" dirty="0" smtClean="0"/>
              <a:t>с различными процессами </a:t>
            </a:r>
            <a:br>
              <a:rPr lang="ru-RU" sz="3200" dirty="0" smtClean="0"/>
            </a:br>
            <a:r>
              <a:rPr lang="ru-RU" sz="3200" dirty="0" smtClean="0"/>
              <a:t>для </a:t>
            </a:r>
            <a:r>
              <a:rPr lang="ru-RU" sz="3200" dirty="0" smtClean="0"/>
              <a:t>жизни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3455289"/>
            <a:ext cx="82296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  <a:p>
            <a:endParaRPr lang="ru-RU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4658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856984" cy="792088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/>
              <a:t>Организация учебной деятельности на уроке</a:t>
            </a:r>
            <a:endParaRPr lang="ru-RU" sz="2400" b="1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4159395"/>
              </p:ext>
            </p:extLst>
          </p:nvPr>
        </p:nvGraphicFramePr>
        <p:xfrm>
          <a:off x="118462" y="764704"/>
          <a:ext cx="9025538" cy="58652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57194"/>
                <a:gridCol w="5695646"/>
                <a:gridCol w="1972698"/>
              </a:tblGrid>
              <a:tr h="2254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Этап деятельности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</a:rPr>
                        <a:t>Способы</a:t>
                      </a:r>
                      <a:r>
                        <a:rPr lang="ru-RU" sz="1100" baseline="0" dirty="0" smtClean="0">
                          <a:effectLst/>
                        </a:rPr>
                        <a:t> организации деятельности</a:t>
                      </a:r>
                      <a:endParaRPr lang="ru-RU" sz="1100" dirty="0">
                        <a:effectLst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Дидактика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532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Формирование потребности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Беседа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о скорости.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 какой новой величиной встретились при решении задач?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Объясните, что такое скорость?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 какими величинами связана скорость?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чему , кроме движения ,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относится 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понятие скорости?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Фронтальная беседа.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    t    S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(Запись на доске)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b="1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4746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chemeClr val="bg1"/>
                          </a:solidFill>
                          <a:effectLst/>
                        </a:rPr>
                        <a:t>Формирование образа желаемого результата</a:t>
                      </a:r>
                      <a:endParaRPr lang="ru-RU" sz="1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Как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показать взаимосвязь трёх величин?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Нам требуется схема.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Фронтальная беседа.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>
                        <a:solidFill>
                          <a:srgbClr val="FF0000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234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Мотивация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Где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может потребоваться схема?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(Помогает при решении задач на нахождение скорости.)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Когда в жизни требуется узнать скорость?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Фронтальная беседа</a:t>
                      </a: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.</a:t>
                      </a:r>
                      <a:endParaRPr lang="ru-RU" sz="1200" dirty="0" smtClean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Примеры детей из реальной жизни.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378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Целеполагание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Какая цель нашего урока?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Для решения задач нам требуется схема, на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которой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можно показать взаимосвязь трёх величин.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Фиксация цели.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3" action="ppaction://hlinkfile"/>
                        </a:rPr>
                        <a:t>Схема.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  <a:hlinkClick r:id="rId3" action="ppaction://hlinkfile"/>
                        </a:rPr>
                        <a:t> </a:t>
                      </a:r>
                      <a:r>
                        <a:rPr lang="ru-RU" sz="1200" b="1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(Запись на доске)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378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Планирование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Что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нам необходимо для того ,чтобы найти схему , которая поможет при решении задач?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1.Решить несколько задач.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2.Сравнить схемы и сделать вывод 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4" action="ppaction://hlinkfile"/>
                        </a:rPr>
                        <a:t>Фиксация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4" action="ppaction://hlinkfile"/>
                        </a:rPr>
                        <a:t> плана на доске.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2081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</a:rPr>
                        <a:t>Выполнение действий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5" action="ppaction://hlinkfile"/>
                        </a:rPr>
                        <a:t>Решение задач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5" action="ppaction://hlinkfile"/>
                        </a:rPr>
                        <a:t> из 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  <a:hlinkClick r:id="rId5" action="ppaction://hlinkfile"/>
                        </a:rPr>
                        <a:t>учебника № 197.</a:t>
                      </a:r>
                      <a:endParaRPr lang="ru-RU" sz="1200" b="0" baseline="0" dirty="0" smtClean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Проверка выполнения задания.</a:t>
                      </a:r>
                      <a:endParaRPr lang="ru-RU" sz="1200" b="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Работа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в группах. 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11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Анализ результата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Вывод.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Схема подходит для решения задач на движение, работу, «куплю – продажу», вместимость.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Самостоятельная</a:t>
                      </a: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работа.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aseline="0" dirty="0" smtClean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(Учебник № 199)</a:t>
                      </a:r>
                      <a:endParaRPr lang="ru-RU" sz="12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5980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3" action="ppaction://hlinkfile"/>
              </a:rPr>
              <a:t>Достижение образовательных результатов</a:t>
            </a:r>
            <a:endParaRPr lang="ru-RU" dirty="0" smtClean="0"/>
          </a:p>
          <a:p>
            <a:r>
              <a:rPr lang="ru-RU" dirty="0">
                <a:hlinkClick r:id="rId4" action="ppaction://hlinkfile"/>
              </a:rPr>
              <a:t>У</a:t>
            </a:r>
            <a:r>
              <a:rPr lang="ru-RU" dirty="0" smtClean="0">
                <a:hlinkClick r:id="rId4" action="ppaction://hlinkfile"/>
              </a:rPr>
              <a:t>чебные продукты детей</a:t>
            </a:r>
            <a:endParaRPr lang="ru-RU" dirty="0" smtClean="0"/>
          </a:p>
          <a:p>
            <a:r>
              <a:rPr lang="ru-RU" dirty="0" smtClean="0">
                <a:hlinkClick r:id="rId5" action="ppaction://hlinkfile"/>
              </a:rPr>
              <a:t>Фото с урока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8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124744"/>
            <a:ext cx="8458200" cy="4951043"/>
          </a:xfrm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ru-RU" sz="2200" b="1" dirty="0" smtClean="0"/>
              <a:t>У</a:t>
            </a:r>
            <a:r>
              <a:rPr lang="ru-RU" sz="2200" b="1" dirty="0" smtClean="0"/>
              <a:t>ровень достижения образовательных результатов (по детям)</a:t>
            </a:r>
            <a:br>
              <a:rPr lang="ru-RU" sz="2200" b="1" dirty="0" smtClean="0"/>
            </a:br>
            <a:r>
              <a:rPr lang="ru-RU" sz="1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изкие показатели </a:t>
            </a:r>
            <a:br>
              <a:rPr lang="ru-RU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получились у Евгении(1,8), Дмитрия (1,4), Даниила (1,4), т. к. работают в медленном темпе,  им требуется больше времени для выполнения заданий,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у Ксении(1,6), т.к. занижена самооценка, требуется помощь психолога и беседа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 родителями;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высокие результаты  показали </a:t>
            </a:r>
            <a:br>
              <a:rPr lang="ru-RU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Сергей, Иван, Анастасия, Павел, Мария, Александр (2,6),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Этим обучающимся Буду предлагать задачи  с несколькими вопросами, нахождение решения разными способами и выбор рационального, упражнения в составлении обратных схем и задач, задачи более сложного уровня,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Уровень достижения образовательных результатов </a:t>
            </a:r>
            <a:b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результату)</a:t>
            </a:r>
            <a:br>
              <a:rPr lang="ru-RU" sz="1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достижению образовательных результатов можно сделать выводы: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все результаты работали на развитие детей,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наиболее высокий результат показал  «оценивает правильность хода решения  и реальность ответа на вопрос задачи», потому что это было связано с реальной жизнью детей, </a:t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 «использует  схему для решения задач с различными процессами: движения, работы, купли – продажи» ниже, т.к. для достижения требуется больше времени, чем запланировано на уроке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32656"/>
            <a:ext cx="8458200" cy="720080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Анализ образовательных результатов</a:t>
            </a:r>
            <a:endParaRPr lang="ru-RU" sz="3600" b="1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Контактная информация</a:t>
            </a:r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 за внимание</a:t>
            </a:r>
            <a:endParaRPr lang="ru-RU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135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460</TotalTime>
  <Words>361</Words>
  <Application>Microsoft Office PowerPoint</Application>
  <PresentationFormat>Экран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Трек</vt:lpstr>
      <vt:lpstr>«Работа над текстовыми задачами с различными процессами: движения, работы, «купли – продажи»</vt:lpstr>
      <vt:lpstr>Образовательные результаты</vt:lpstr>
      <vt:lpstr>Образовательные результаты</vt:lpstr>
      <vt:lpstr>Образовательные результаты</vt:lpstr>
      <vt:lpstr>Цель:  Способствовать пониманию  личностной ценности знания общего приёма решения задач  с различными процессами  для жизни  </vt:lpstr>
      <vt:lpstr>Организация учебной деятельности на уроке</vt:lpstr>
      <vt:lpstr>Результативность урока</vt:lpstr>
      <vt:lpstr>Уровень достижения образовательных результатов (по детям) Низкие показатели  получились у Евгении(1,8), Дмитрия (1,4), Даниила (1,4), т. к. работают в медленном темпе,  им требуется больше времени для выполнения заданий,  у Ксении(1,6), т.к. занижена самооценка, требуется помощь психолога и беседа  с родителями;  высокие результаты  показали   Сергей, Иван, Анастасия, Павел, Мария, Александр (2,6), Этим обучающимся Буду предлагать задачи  с несколькими вопросами, нахождение решения разными способами и выбор рационального, упражнения в составлении обратных схем и задач, задачи более сложного уровня,    Уровень достижения образовательных результатов  (по результату) по достижению образовательных результатов можно сделать выводы:  все результаты работали на развитие детей,  наиболее высокий результат показал  «оценивает правильность хода решения  и реальность ответа на вопрос задачи», потому что это было связано с реальной жизнью детей,   результат «использует  схему для решения задач с различными процессами: движения, работы, купли – продажи» ниже, т.к. для достижения требуется больше времени, чем запланировано на уроке 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«Играем сказку»</dc:title>
  <dc:creator>Ольга Вячеславовна Тихомирова</dc:creator>
  <cp:lastModifiedBy>student</cp:lastModifiedBy>
  <cp:revision>52</cp:revision>
  <dcterms:created xsi:type="dcterms:W3CDTF">2015-10-12T16:26:22Z</dcterms:created>
  <dcterms:modified xsi:type="dcterms:W3CDTF">2016-04-07T09:31:12Z</dcterms:modified>
</cp:coreProperties>
</file>