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 autoAdjust="0"/>
    <p:restoredTop sz="94660" autoAdjust="0"/>
  </p:normalViewPr>
  <p:slideViewPr>
    <p:cSldViewPr>
      <p:cViewPr varScale="1">
        <p:scale>
          <a:sx n="91" d="100"/>
          <a:sy n="91" d="100"/>
        </p:scale>
        <p:origin x="7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s43.radikal.ru/i099/1306/7f/1863f3e653ec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DFCC-B104-43CC-84B0-2DFD8F81AB33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5C4A-CFA1-48A5-A64E-9BBC64537739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4" name="Picture 2" descr="http://www.picshare.ru/uploads/140715/U58bIM0g3k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509120"/>
            <a:ext cx="4227747" cy="1728192"/>
          </a:xfrm>
          <a:prstGeom prst="rect">
            <a:avLst/>
          </a:prstGeom>
          <a:noFill/>
        </p:spPr>
      </p:pic>
      <p:pic>
        <p:nvPicPr>
          <p:cNvPr id="10" name="Picture 6" descr="http://migalaite.blog.tut.by/files/2012/05/0_625cd_ea1f50e9_XL-150x150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7377728">
            <a:off x="140034" y="3929074"/>
            <a:ext cx="1008112" cy="1008112"/>
          </a:xfrm>
          <a:prstGeom prst="rect">
            <a:avLst/>
          </a:prstGeom>
          <a:noFill/>
        </p:spPr>
      </p:pic>
      <p:pic>
        <p:nvPicPr>
          <p:cNvPr id="16" name="Picture 2" descr="http://img-fotki.yandex.ru/get/6723/16969765.1fc/0_8c9a9_93de2f9b_orig.pn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2937140" cy="6858000"/>
          </a:xfrm>
          <a:prstGeom prst="rect">
            <a:avLst/>
          </a:prstGeom>
          <a:noFill/>
        </p:spPr>
      </p:pic>
      <p:pic>
        <p:nvPicPr>
          <p:cNvPr id="15" name="Picture 6" descr="http://migalaite.blog.tut.by/files/2012/05/0_625cd_ea1f50e9_XL-150x150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3665">
            <a:off x="1931121" y="3884465"/>
            <a:ext cx="1008112" cy="1008112"/>
          </a:xfrm>
          <a:prstGeom prst="rect">
            <a:avLst/>
          </a:prstGeom>
          <a:noFill/>
        </p:spPr>
      </p:pic>
      <p:pic>
        <p:nvPicPr>
          <p:cNvPr id="13" name="Picture 6" descr="http://migalaite.blog.tut.by/files/2012/05/0_625cd_ea1f50e9_XL-150x150.pn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571294">
            <a:off x="560921" y="165383"/>
            <a:ext cx="853956" cy="853956"/>
          </a:xfrm>
          <a:prstGeom prst="rect">
            <a:avLst/>
          </a:prstGeom>
          <a:noFill/>
        </p:spPr>
      </p:pic>
      <p:pic>
        <p:nvPicPr>
          <p:cNvPr id="12" name="Picture 6" descr="http://migalaite.blog.tut.by/files/2012/05/0_625cd_ea1f50e9_XL-150x150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488942">
            <a:off x="2535920" y="124160"/>
            <a:ext cx="758544" cy="758544"/>
          </a:xfrm>
          <a:prstGeom prst="rect">
            <a:avLst/>
          </a:prstGeom>
          <a:noFill/>
        </p:spPr>
      </p:pic>
      <p:pic>
        <p:nvPicPr>
          <p:cNvPr id="17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692696"/>
            <a:ext cx="628434" cy="576064"/>
          </a:xfrm>
          <a:prstGeom prst="rect">
            <a:avLst/>
          </a:prstGeom>
          <a:noFill/>
        </p:spPr>
      </p:pic>
      <p:pic>
        <p:nvPicPr>
          <p:cNvPr id="18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5661248"/>
            <a:ext cx="628434" cy="576064"/>
          </a:xfrm>
          <a:prstGeom prst="rect">
            <a:avLst/>
          </a:prstGeom>
          <a:noFill/>
        </p:spPr>
      </p:pic>
      <p:pic>
        <p:nvPicPr>
          <p:cNvPr id="19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4653136"/>
            <a:ext cx="628434" cy="576064"/>
          </a:xfrm>
          <a:prstGeom prst="rect">
            <a:avLst/>
          </a:prstGeom>
          <a:noFill/>
        </p:spPr>
      </p:pic>
      <p:pic>
        <p:nvPicPr>
          <p:cNvPr id="20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628434" cy="576064"/>
          </a:xfrm>
          <a:prstGeom prst="rect">
            <a:avLst/>
          </a:prstGeom>
          <a:noFill/>
        </p:spPr>
      </p:pic>
      <p:pic>
        <p:nvPicPr>
          <p:cNvPr id="21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2564904"/>
            <a:ext cx="628434" cy="576064"/>
          </a:xfrm>
          <a:prstGeom prst="rect">
            <a:avLst/>
          </a:prstGeom>
          <a:noFill/>
        </p:spPr>
      </p:pic>
      <p:pic>
        <p:nvPicPr>
          <p:cNvPr id="22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4797152"/>
            <a:ext cx="392771" cy="360040"/>
          </a:xfrm>
          <a:prstGeom prst="rect">
            <a:avLst/>
          </a:prstGeom>
          <a:noFill/>
        </p:spPr>
      </p:pic>
      <p:pic>
        <p:nvPicPr>
          <p:cNvPr id="23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392771" cy="360040"/>
          </a:xfrm>
          <a:prstGeom prst="rect">
            <a:avLst/>
          </a:prstGeom>
          <a:noFill/>
        </p:spPr>
      </p:pic>
      <p:pic>
        <p:nvPicPr>
          <p:cNvPr id="24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4293096"/>
            <a:ext cx="392771" cy="360040"/>
          </a:xfrm>
          <a:prstGeom prst="rect">
            <a:avLst/>
          </a:prstGeom>
          <a:noFill/>
        </p:spPr>
      </p:pic>
      <p:pic>
        <p:nvPicPr>
          <p:cNvPr id="25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188640"/>
            <a:ext cx="392771" cy="360040"/>
          </a:xfrm>
          <a:prstGeom prst="rect">
            <a:avLst/>
          </a:prstGeom>
          <a:noFill/>
        </p:spPr>
      </p:pic>
      <p:pic>
        <p:nvPicPr>
          <p:cNvPr id="26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836712"/>
            <a:ext cx="235663" cy="216024"/>
          </a:xfrm>
          <a:prstGeom prst="rect">
            <a:avLst/>
          </a:prstGeom>
          <a:noFill/>
        </p:spPr>
      </p:pic>
      <p:pic>
        <p:nvPicPr>
          <p:cNvPr id="27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392771" cy="360040"/>
          </a:xfrm>
          <a:prstGeom prst="rect">
            <a:avLst/>
          </a:prstGeom>
          <a:noFill/>
        </p:spPr>
      </p:pic>
      <p:pic>
        <p:nvPicPr>
          <p:cNvPr id="28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077072"/>
            <a:ext cx="207640" cy="190336"/>
          </a:xfrm>
          <a:prstGeom prst="rect">
            <a:avLst/>
          </a:prstGeom>
          <a:noFill/>
        </p:spPr>
      </p:pic>
      <p:pic>
        <p:nvPicPr>
          <p:cNvPr id="29" name="Picture 2" descr="07.png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3928" y="5301208"/>
            <a:ext cx="326587" cy="32005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DFCC-B104-43CC-84B0-2DFD8F81AB33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5C4A-CFA1-48A5-A64E-9BBC64537739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2" descr="http://www.picshare.ru/uploads/140715/U58bIM0g3k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3768" y="2204864"/>
            <a:ext cx="6458766" cy="264017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endParaRPr lang="ru-RU"/>
          </a:p>
        </p:txBody>
      </p:sp>
      <p:pic>
        <p:nvPicPr>
          <p:cNvPr id="8194" name="Picture 2" descr="http://s019.radikal.ru/i639/1306/65/cbd5deb0b914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60187" cy="6858000"/>
          </a:xfrm>
          <a:prstGeom prst="rect">
            <a:avLst/>
          </a:prstGeom>
          <a:noFill/>
        </p:spPr>
      </p:pic>
      <p:pic>
        <p:nvPicPr>
          <p:cNvPr id="7170" name="Picture 2" descr="07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4149080"/>
            <a:ext cx="326587" cy="320055"/>
          </a:xfrm>
          <a:prstGeom prst="rect">
            <a:avLst/>
          </a:prstGeom>
          <a:noFill/>
        </p:spPr>
      </p:pic>
      <p:pic>
        <p:nvPicPr>
          <p:cNvPr id="14" name="Picture 2" descr="http://img-fotki.yandex.ru/get/6723/16969765.1fc/0_8c9a9_93de2f9b_orig.pn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32623" cy="6858000"/>
          </a:xfrm>
          <a:prstGeom prst="rect">
            <a:avLst/>
          </a:prstGeom>
          <a:noFill/>
        </p:spPr>
      </p:pic>
      <p:pic>
        <p:nvPicPr>
          <p:cNvPr id="15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628434" cy="576064"/>
          </a:xfrm>
          <a:prstGeom prst="rect">
            <a:avLst/>
          </a:prstGeom>
          <a:noFill/>
        </p:spPr>
      </p:pic>
      <p:pic>
        <p:nvPicPr>
          <p:cNvPr id="16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2132856"/>
            <a:ext cx="628434" cy="576064"/>
          </a:xfrm>
          <a:prstGeom prst="rect">
            <a:avLst/>
          </a:prstGeom>
          <a:noFill/>
        </p:spPr>
      </p:pic>
      <p:pic>
        <p:nvPicPr>
          <p:cNvPr id="17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4941168"/>
            <a:ext cx="628434" cy="576064"/>
          </a:xfrm>
          <a:prstGeom prst="rect">
            <a:avLst/>
          </a:prstGeom>
          <a:noFill/>
        </p:spPr>
      </p:pic>
      <p:pic>
        <p:nvPicPr>
          <p:cNvPr id="18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81936"/>
            <a:ext cx="628434" cy="576064"/>
          </a:xfrm>
          <a:prstGeom prst="rect">
            <a:avLst/>
          </a:prstGeom>
          <a:noFill/>
        </p:spPr>
      </p:pic>
      <p:pic>
        <p:nvPicPr>
          <p:cNvPr id="19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3861048"/>
            <a:ext cx="360040" cy="330036"/>
          </a:xfrm>
          <a:prstGeom prst="rect">
            <a:avLst/>
          </a:prstGeom>
          <a:noFill/>
        </p:spPr>
      </p:pic>
      <p:pic>
        <p:nvPicPr>
          <p:cNvPr id="20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360040" cy="330036"/>
          </a:xfrm>
          <a:prstGeom prst="rect">
            <a:avLst/>
          </a:prstGeom>
          <a:noFill/>
        </p:spPr>
      </p:pic>
      <p:pic>
        <p:nvPicPr>
          <p:cNvPr id="21" name="Picture 4" descr="http://s39.radikal.ru/i084/1009/ae/fe0c93152f1a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805264"/>
            <a:ext cx="360040" cy="330036"/>
          </a:xfrm>
          <a:prstGeom prst="rect">
            <a:avLst/>
          </a:prstGeom>
          <a:noFill/>
        </p:spPr>
      </p:pic>
      <p:pic>
        <p:nvPicPr>
          <p:cNvPr id="13" name="Picture 6" descr="http://migalaite.blog.tut.by/files/2012/05/0_625cd_ea1f50e9_XL-150x150.pn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7668445">
            <a:off x="382425" y="1759706"/>
            <a:ext cx="1010134" cy="1010134"/>
          </a:xfrm>
          <a:prstGeom prst="rect">
            <a:avLst/>
          </a:prstGeom>
          <a:noFill/>
        </p:spPr>
      </p:pic>
      <p:pic>
        <p:nvPicPr>
          <p:cNvPr id="12" name="Picture 6" descr="http://migalaite.blog.tut.by/files/2012/05/0_625cd_ea1f50e9_XL-150x150.pn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3665">
            <a:off x="1283049" y="5036593"/>
            <a:ext cx="1008112" cy="100811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8DFCC-B104-43CC-84B0-2DFD8F81AB33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15C4A-CFA1-48A5-A64E-9BBC64537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&#1082;&#1072;&#1088;&#1090;&#1072;%20&#1078;&#1080;&#1074;&#1086;&#1081;%20&#1087;&#1088;&#1080;&#1088;&#1086;&#1076;&#1099;%20&#1072;&#1074;&#1089;&#1090;&#1088;&#1072;&#1083;&#1080;&#1080;.jpeg" TargetMode="External"/><Relationship Id="rId13" Type="http://schemas.openxmlformats.org/officeDocument/2006/relationships/hyperlink" Target="&#1055;&#1083;&#1072;&#1085;%20&#1088;&#1072;&#1073;&#1086;&#1090;&#1099;.docx" TargetMode="External"/><Relationship Id="rId3" Type="http://schemas.openxmlformats.org/officeDocument/2006/relationships/hyperlink" Target="&#1055;&#1088;&#1080;&#1088;&#1086;&#1076;&#1072;%20&#1056;&#1086;&#1089;&#1089;&#1080;&#1080;%20(Nature%20of%20Russia)%20&#1054;&#1095;&#1077;&#1085;&#1100;%20&#1082;&#1088;&#1072;&#1089;&#1080;&#1074;&#1086;&#1077;%20&#1074;&#1080;&#1076;&#1077;&#1086;.mp4" TargetMode="External"/><Relationship Id="rId7" Type="http://schemas.openxmlformats.org/officeDocument/2006/relationships/hyperlink" Target="&#1050;&#1088;&#1080;&#1090;&#1077;&#1088;&#1080;&#1080;%20&#1086;&#1094;&#1077;&#1085;&#1080;&#1074;&#1072;&#1085;&#1080;&#1103;.docx" TargetMode="External"/><Relationship Id="rId12" Type="http://schemas.openxmlformats.org/officeDocument/2006/relationships/hyperlink" Target="&#1040;&#1090;&#1083;&#1072;&#1089;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hyperlink" Target="&#1047;&#1085;&#1072;&#1082;&#1086;&#1084;&#1089;&#1090;&#1074;&#1086;%20&#1089;%20&#1087;&#1088;&#1080;&#1088;&#1086;&#1076;&#1086;&#1081;" TargetMode="External"/><Relationship Id="rId11" Type="http://schemas.openxmlformats.org/officeDocument/2006/relationships/hyperlink" Target="&#1082;&#1072;&#1088;&#1090;&#1072;%20&#1078;&#1080;&#1074;&#1086;&#1081;%20&#1087;&#1088;&#1080;&#1088;&#1086;&#1076;&#1099;.jpg" TargetMode="External"/><Relationship Id="rId5" Type="http://schemas.openxmlformats.org/officeDocument/2006/relationships/hyperlink" Target="&#1055;&#1088;&#1080;&#1088;&#1086;&#1076;&#1085;&#1099;&#1077;%20&#1079;&#1086;&#1085;&#1099;.jpg" TargetMode="External"/><Relationship Id="rId15" Type="http://schemas.openxmlformats.org/officeDocument/2006/relationships/hyperlink" Target="Renat_Ibragimov_Pesnya_o_Rodine_SHiroka_strana_moya_rodnaya_(vmusice.net).mp3" TargetMode="External"/><Relationship Id="rId10" Type="http://schemas.openxmlformats.org/officeDocument/2006/relationships/hyperlink" Target="&#1078;&#1080;&#1074;&#1072;&#1103;%20&#1087;&#1088;&#1080;&#1088;&#1086;&#1076;&#1072;%20&#1089;&#1077;&#1074;&#1077;&#1088;&#1085;&#1086;&#1081;%20&#1072;&#1084;&#1077;&#1088;&#1080;&#1082;&#1080;.jpg" TargetMode="External"/><Relationship Id="rId4" Type="http://schemas.openxmlformats.org/officeDocument/2006/relationships/hyperlink" Target="&#1078;&#1080;&#1074;&#1086;&#1090;&#1085;&#1099;&#1077;.jpg" TargetMode="External"/><Relationship Id="rId9" Type="http://schemas.openxmlformats.org/officeDocument/2006/relationships/hyperlink" Target="&#1078;&#1080;&#1074;&#1072;&#1103;%20&#1087;&#1088;&#1080;&#1088;&#1086;&#1076;&#1072;%20&#1102;&#1078;&#1085;&#1086;&#1081;%20&#1072;&#1084;&#1077;&#1088;&#1080;&#1082;&#1080;.jpg" TargetMode="External"/><Relationship Id="rId14" Type="http://schemas.openxmlformats.org/officeDocument/2006/relationships/hyperlink" Target="&#1092;&#1080;&#1079;&#1082;&#1091;&#1083;&#1100;&#1090;&#1084;&#1080;&#1085;&#1091;&#1090;&#1082;&#1072;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&#1088;&#1072;&#1073;&#1086;&#1090;&#1099;%20&#1040;&#1093;&#1072;&#1087;&#1082;&#1080;&#1085;&#1072;" TargetMode="External"/><Relationship Id="rId13" Type="http://schemas.openxmlformats.org/officeDocument/2006/relationships/hyperlink" Target="&#1088;&#1072;&#1073;&#1086;&#1090;&#1072;%20&#1064;&#1072;&#1083;&#1072;&#1075;&#1080;&#1085;&#1086;&#1074;&#1072;.jpg" TargetMode="External"/><Relationship Id="rId18" Type="http://schemas.openxmlformats.org/officeDocument/2006/relationships/hyperlink" Target="&#1040;&#1085;&#1072;&#1083;&#1080;&#1079;%20&#1055;&#1086;&#1087;&#1086;&#1074;&#1072;.docx" TargetMode="External"/><Relationship Id="rId3" Type="http://schemas.openxmlformats.org/officeDocument/2006/relationships/hyperlink" Target="&#1086;&#1094;&#1077;&#1085;&#1082;&#1072;%20&#1088;&#1077;&#1079;&#1091;&#1083;&#1100;&#1090;&#1072;&#1090;&#1072;_&#1041;&#1077;&#1079;&#1085;&#1086;&#1089;&#1080;&#1082;&#1086;&#1074;&#1072;.xls" TargetMode="External"/><Relationship Id="rId7" Type="http://schemas.openxmlformats.org/officeDocument/2006/relationships/hyperlink" Target="&#1086;&#1094;&#1077;&#1085;&#1082;&#1072;%20&#1088;&#1077;&#1079;&#1091;&#1083;&#1100;&#1090;&#1072;&#1090;&#1072;_&#1064;&#1072;&#1083;&#1072;&#1075;&#1080;&#1085;&#1086;&#1074;&#1072;.xls" TargetMode="External"/><Relationship Id="rId12" Type="http://schemas.openxmlformats.org/officeDocument/2006/relationships/hyperlink" Target="&#1056;&#1072;&#1073;&#1086;&#1090;&#1099;%20&#1055;&#1086;&#1087;&#1086;&#1074;&#1072;.jpg" TargetMode="External"/><Relationship Id="rId17" Type="http://schemas.openxmlformats.org/officeDocument/2006/relationships/hyperlink" Target="&#1040;&#1085;&#1072;&#1083;&#1080;&#1079;%20&#1054;&#1084;&#1077;&#1083;&#1100;&#1095;&#1091;&#1082;.docx" TargetMode="External"/><Relationship Id="rId2" Type="http://schemas.openxmlformats.org/officeDocument/2006/relationships/hyperlink" Target="&#1086;&#1094;&#1077;&#1085;&#1082;&#1072;%20&#1088;&#1077;&#1079;&#1091;&#1083;&#1100;&#1090;&#1072;&#1090;&#1072;_&#1040;&#1093;&#1072;&#1087;&#1082;&#1080;&#1085;&#1072;%20&#1045;.%20&#1040;..xls" TargetMode="External"/><Relationship Id="rId16" Type="http://schemas.openxmlformats.org/officeDocument/2006/relationships/hyperlink" Target="&#1040;&#1085;&#1072;&#1083;&#1080;&#1079;%20&#1041;&#1088;&#1077;&#1078;&#1085;&#1077;&#1074;&#1072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86;&#1094;&#1077;&#1085;&#1082;&#1072;%20&#1088;&#1077;&#1079;&#1091;&#1083;&#1100;&#1090;&#1072;&#1090;&#1072;%20&#1055;&#1086;&#1087;&#1086;&#1074;&#1072;%20&#1048;.&#1042;..xls" TargetMode="External"/><Relationship Id="rId11" Type="http://schemas.openxmlformats.org/officeDocument/2006/relationships/hyperlink" Target="&#1088;&#1072;&#1073;&#1086;&#1090;&#1072;%20&#1054;&#1084;&#1077;&#1083;&#1100;&#1095;&#1091;&#1082;.jpg" TargetMode="External"/><Relationship Id="rId5" Type="http://schemas.openxmlformats.org/officeDocument/2006/relationships/hyperlink" Target="&#1086;&#1094;&#1077;&#1085;&#1082;&#1072;%20&#1088;&#1077;&#1079;&#1091;&#1083;&#1100;&#1090;&#1072;&#1090;&#1072;_&#1054;&#1084;&#1077;&#1083;&#1100;&#1095;&#1091;&#1082;.xls" TargetMode="External"/><Relationship Id="rId15" Type="http://schemas.openxmlformats.org/officeDocument/2006/relationships/hyperlink" Target="&#1040;&#1085;&#1072;&#1083;&#1080;&#1079;%20&#1041;&#1077;&#1079;&#1085;&#1086;&#1089;&#1080;&#1082;&#1086;&#1074;&#1072;.docx" TargetMode="External"/><Relationship Id="rId10" Type="http://schemas.openxmlformats.org/officeDocument/2006/relationships/hyperlink" Target="&#1056;&#1072;&#1073;&#1086;&#1090;&#1099;%20&#1076;&#1077;&#1090;&#1077;&#1081;%20&#1041;&#1088;&#1077;&#1078;&#1085;&#1077;&#1074;&#1072;.JPG" TargetMode="External"/><Relationship Id="rId19" Type="http://schemas.openxmlformats.org/officeDocument/2006/relationships/hyperlink" Target="&#1040;&#1085;&#1072;&#1083;&#1080;&#1079;%20&#1064;&#1072;&#1083;&#1072;&#1075;&#1080;&#1085;&#1086;&#1074;&#1072;.docx" TargetMode="External"/><Relationship Id="rId4" Type="http://schemas.openxmlformats.org/officeDocument/2006/relationships/hyperlink" Target="&#1086;&#1094;&#1077;&#1085;&#1082;&#1072;%20&#1088;&#1077;&#1079;&#1091;&#1083;&#1100;&#1090;&#1072;&#1090;&#1072;_&#1041;&#1088;&#1077;&#1078;&#1085;&#1077;&#1074;&#1072;%20&#1044;.&#1040;..xls" TargetMode="External"/><Relationship Id="rId9" Type="http://schemas.openxmlformats.org/officeDocument/2006/relationships/hyperlink" Target="&#1088;&#1072;&#1073;&#1086;&#1090;&#1099;%20&#1041;&#1077;&#1079;&#1085;&#1086;&#1089;&#1080;&#1082;&#1086;&#1074;&#1072;" TargetMode="External"/><Relationship Id="rId14" Type="http://schemas.openxmlformats.org/officeDocument/2006/relationships/hyperlink" Target="&#1040;&#1085;&#1072;&#1083;&#1080;&#1079;%20&#1040;&#1093;&#1072;&#1087;&#1082;&#1080;&#1085;&#1072;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img-fotki.yandex.ru/get/4418/66124276.b/0_5fddb_431b01a1_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437112"/>
            <a:ext cx="1368152" cy="1739176"/>
          </a:xfrm>
          <a:prstGeom prst="rect">
            <a:avLst/>
          </a:prstGeom>
          <a:noFill/>
        </p:spPr>
      </p:pic>
      <p:sp>
        <p:nvSpPr>
          <p:cNvPr id="1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3356992"/>
            <a:ext cx="5040560" cy="3336776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003300"/>
                </a:solidFill>
              </a:rPr>
              <a:t>Авторы:</a:t>
            </a:r>
          </a:p>
          <a:p>
            <a:pPr algn="just"/>
            <a:r>
              <a:rPr lang="ru-RU" sz="1400" dirty="0" err="1" smtClean="0">
                <a:solidFill>
                  <a:srgbClr val="003300"/>
                </a:solidFill>
              </a:rPr>
              <a:t>Ахапкина</a:t>
            </a:r>
            <a:r>
              <a:rPr lang="ru-RU" sz="1400" dirty="0" smtClean="0">
                <a:solidFill>
                  <a:srgbClr val="003300"/>
                </a:solidFill>
              </a:rPr>
              <a:t> Елена Александровна (МОУ гимназия им. А.Л. </a:t>
            </a:r>
            <a:r>
              <a:rPr lang="ru-RU" sz="1400" dirty="0" err="1" smtClean="0">
                <a:solidFill>
                  <a:srgbClr val="003300"/>
                </a:solidFill>
              </a:rPr>
              <a:t>Кекина</a:t>
            </a:r>
            <a:r>
              <a:rPr lang="ru-RU" sz="1400" dirty="0" smtClean="0">
                <a:solidFill>
                  <a:srgbClr val="003300"/>
                </a:solidFill>
              </a:rPr>
              <a:t> </a:t>
            </a:r>
            <a:r>
              <a:rPr lang="ru-RU" sz="1400" dirty="0" err="1" smtClean="0">
                <a:solidFill>
                  <a:srgbClr val="003300"/>
                </a:solidFill>
              </a:rPr>
              <a:t>г.Ростов</a:t>
            </a:r>
            <a:r>
              <a:rPr lang="ru-RU" sz="1400" dirty="0" smtClean="0">
                <a:solidFill>
                  <a:srgbClr val="003300"/>
                </a:solidFill>
              </a:rPr>
              <a:t>, учитель начальных классов),</a:t>
            </a:r>
          </a:p>
          <a:p>
            <a:pPr algn="just"/>
            <a:r>
              <a:rPr lang="ru-RU" sz="1400" dirty="0" err="1" smtClean="0">
                <a:solidFill>
                  <a:srgbClr val="003300"/>
                </a:solidFill>
              </a:rPr>
              <a:t>Безносикова</a:t>
            </a:r>
            <a:r>
              <a:rPr lang="ru-RU" sz="1400" dirty="0" smtClean="0">
                <a:solidFill>
                  <a:srgbClr val="003300"/>
                </a:solidFill>
              </a:rPr>
              <a:t> Светлана Яковлевна (МОУ ОШ №7 им. Адмирала </a:t>
            </a:r>
            <a:r>
              <a:rPr lang="ru-RU" sz="1400" dirty="0" err="1" smtClean="0">
                <a:solidFill>
                  <a:srgbClr val="003300"/>
                </a:solidFill>
              </a:rPr>
              <a:t>Ф.Ф.Ушакова</a:t>
            </a:r>
            <a:r>
              <a:rPr lang="ru-RU" sz="1400" dirty="0" smtClean="0">
                <a:solidFill>
                  <a:srgbClr val="003300"/>
                </a:solidFill>
              </a:rPr>
              <a:t>, учитель начальных классов),</a:t>
            </a:r>
          </a:p>
          <a:p>
            <a:pPr algn="just"/>
            <a:r>
              <a:rPr lang="ru-RU" sz="1400" dirty="0" smtClean="0">
                <a:solidFill>
                  <a:srgbClr val="003300"/>
                </a:solidFill>
              </a:rPr>
              <a:t>Брежнева Дарья Аркадьевна (МОУ НШ </a:t>
            </a:r>
            <a:r>
              <a:rPr lang="ru-RU" sz="1400" dirty="0" err="1" smtClean="0">
                <a:solidFill>
                  <a:srgbClr val="003300"/>
                </a:solidFill>
              </a:rPr>
              <a:t>п.Заволжье</a:t>
            </a:r>
            <a:r>
              <a:rPr lang="ru-RU" sz="1400" dirty="0" smtClean="0">
                <a:solidFill>
                  <a:srgbClr val="003300"/>
                </a:solidFill>
              </a:rPr>
              <a:t> ЯМР, учитель),</a:t>
            </a:r>
          </a:p>
          <a:p>
            <a:pPr algn="just"/>
            <a:r>
              <a:rPr lang="ru-RU" sz="1400" dirty="0" err="1" smtClean="0">
                <a:solidFill>
                  <a:srgbClr val="003300"/>
                </a:solidFill>
              </a:rPr>
              <a:t>Омельчук</a:t>
            </a:r>
            <a:r>
              <a:rPr lang="ru-RU" sz="1400" dirty="0" smtClean="0">
                <a:solidFill>
                  <a:srgbClr val="003300"/>
                </a:solidFill>
              </a:rPr>
              <a:t> Оксана Владимировна (МОУ </a:t>
            </a:r>
            <a:r>
              <a:rPr lang="ru-RU" sz="1400" dirty="0" err="1" smtClean="0">
                <a:solidFill>
                  <a:srgbClr val="003300"/>
                </a:solidFill>
              </a:rPr>
              <a:t>Леснополянская</a:t>
            </a:r>
            <a:r>
              <a:rPr lang="ru-RU" sz="1400" dirty="0" smtClean="0">
                <a:solidFill>
                  <a:srgbClr val="003300"/>
                </a:solidFill>
              </a:rPr>
              <a:t> НШ </a:t>
            </a:r>
            <a:r>
              <a:rPr lang="ru-RU" sz="1400" dirty="0" err="1" smtClean="0">
                <a:solidFill>
                  <a:srgbClr val="003300"/>
                </a:solidFill>
              </a:rPr>
              <a:t>им.К.Д.Ушинского</a:t>
            </a:r>
            <a:r>
              <a:rPr lang="ru-RU" sz="1400" dirty="0" smtClean="0">
                <a:solidFill>
                  <a:srgbClr val="003300"/>
                </a:solidFill>
              </a:rPr>
              <a:t>, учитель начальных классов),</a:t>
            </a:r>
          </a:p>
          <a:p>
            <a:pPr algn="just"/>
            <a:r>
              <a:rPr lang="ru-RU" sz="1400" dirty="0" smtClean="0">
                <a:solidFill>
                  <a:srgbClr val="003300"/>
                </a:solidFill>
              </a:rPr>
              <a:t>Попова Ирина Валерьевна (МОУ </a:t>
            </a:r>
            <a:r>
              <a:rPr lang="ru-RU" sz="1400" dirty="0" err="1" smtClean="0">
                <a:solidFill>
                  <a:srgbClr val="003300"/>
                </a:solidFill>
              </a:rPr>
              <a:t>Дубковская</a:t>
            </a:r>
            <a:r>
              <a:rPr lang="ru-RU" sz="1400" dirty="0" smtClean="0">
                <a:solidFill>
                  <a:srgbClr val="003300"/>
                </a:solidFill>
              </a:rPr>
              <a:t> СШ ЯМР, учитель),</a:t>
            </a:r>
          </a:p>
          <a:p>
            <a:pPr algn="just"/>
            <a:r>
              <a:rPr lang="ru-RU" sz="1400" dirty="0" err="1" smtClean="0">
                <a:solidFill>
                  <a:srgbClr val="003300"/>
                </a:solidFill>
              </a:rPr>
              <a:t>Шалагинова</a:t>
            </a:r>
            <a:r>
              <a:rPr lang="ru-RU" sz="1400" dirty="0" smtClean="0">
                <a:solidFill>
                  <a:srgbClr val="003300"/>
                </a:solidFill>
              </a:rPr>
              <a:t> Нина Александровна (МОУ </a:t>
            </a:r>
            <a:r>
              <a:rPr lang="ru-RU" sz="1400" dirty="0" err="1" smtClean="0">
                <a:solidFill>
                  <a:srgbClr val="003300"/>
                </a:solidFill>
              </a:rPr>
              <a:t>Вышеславская</a:t>
            </a:r>
            <a:r>
              <a:rPr lang="ru-RU" sz="1400" dirty="0" smtClean="0">
                <a:solidFill>
                  <a:srgbClr val="003300"/>
                </a:solidFill>
              </a:rPr>
              <a:t> ОШ, учитель начальных классов)</a:t>
            </a:r>
          </a:p>
          <a:p>
            <a:pPr algn="just"/>
            <a:endParaRPr lang="ru-RU" sz="1400" dirty="0"/>
          </a:p>
        </p:txBody>
      </p:sp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3"/>
            <a:ext cx="8496944" cy="2403698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  <a:t>             «Составим </a:t>
            </a:r>
            <a:b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  <a:t>                              карту природы </a:t>
            </a:r>
            <a:b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  <a:t>                                                      России»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1268760"/>
            <a:ext cx="669674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u="sng" dirty="0" smtClean="0">
                <a:solidFill>
                  <a:srgbClr val="003300"/>
                </a:solidFill>
                <a:latin typeface="Monotype Corsiva" panose="03010101010201010101" pitchFamily="66" charset="0"/>
              </a:rPr>
              <a:t>Предполагаемые результаты:</a:t>
            </a:r>
          </a:p>
          <a:p>
            <a:endParaRPr lang="ru-RU" u="sng" dirty="0" smtClean="0"/>
          </a:p>
          <a:p>
            <a:r>
              <a:rPr lang="ru-RU" sz="2400" b="1" u="sng" dirty="0" smtClean="0">
                <a:latin typeface="Monotype Corsiva" panose="03010101010201010101" pitchFamily="66" charset="0"/>
              </a:rPr>
              <a:t>Личностные: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а</a:t>
            </a:r>
            <a:r>
              <a:rPr lang="ru-RU" dirty="0" smtClean="0"/>
              <a:t>ктивно и аккуратно взаимодействует в группе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р</a:t>
            </a:r>
            <a:r>
              <a:rPr lang="ru-RU" dirty="0" smtClean="0"/>
              <a:t>ассказывает правила бережного отношения к природе</a:t>
            </a:r>
          </a:p>
          <a:p>
            <a:endParaRPr lang="ru-RU" u="sng" dirty="0" smtClean="0"/>
          </a:p>
          <a:p>
            <a:r>
              <a:rPr lang="ru-RU" sz="2400" b="1" u="sng" dirty="0" err="1" smtClean="0">
                <a:latin typeface="Monotype Corsiva" panose="03010101010201010101" pitchFamily="66" charset="0"/>
              </a:rPr>
              <a:t>Метапредметные</a:t>
            </a:r>
            <a:r>
              <a:rPr lang="ru-RU" sz="2400" b="1" u="sng" dirty="0" smtClean="0">
                <a:latin typeface="Monotype Corsiva" panose="03010101010201010101" pitchFamily="66" charset="0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с</a:t>
            </a:r>
            <a:r>
              <a:rPr lang="ru-RU" dirty="0" smtClean="0"/>
              <a:t>оставляет карту природы России, работает в группе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о</a:t>
            </a:r>
            <a:r>
              <a:rPr lang="ru-RU" dirty="0" smtClean="0"/>
              <a:t>ценивает свою работу и работу одноклассников по заданным критериям</a:t>
            </a:r>
          </a:p>
          <a:p>
            <a:endParaRPr lang="ru-RU" u="sng" dirty="0" smtClean="0"/>
          </a:p>
          <a:p>
            <a:r>
              <a:rPr lang="ru-RU" sz="2400" b="1" u="sng" dirty="0" smtClean="0">
                <a:latin typeface="Monotype Corsiva" panose="03010101010201010101" pitchFamily="66" charset="0"/>
              </a:rPr>
              <a:t>Предметные: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н</a:t>
            </a:r>
            <a:r>
              <a:rPr lang="ru-RU" dirty="0" smtClean="0"/>
              <a:t>аносит на карту природные зоны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/>
              <a:t>у</a:t>
            </a:r>
            <a:r>
              <a:rPr lang="ru-RU" dirty="0" smtClean="0"/>
              <a:t>знает и соотносит животных и растения по природным зонам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1340768"/>
            <a:ext cx="604867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dirty="0" smtClean="0">
              <a:latin typeface="Monotype Corsiva" panose="03010101010201010101" pitchFamily="66" charset="0"/>
            </a:endParaRPr>
          </a:p>
          <a:p>
            <a:pPr algn="ctr"/>
            <a:r>
              <a:rPr lang="ru-RU" sz="4400" dirty="0" smtClean="0">
                <a:latin typeface="Monotype Corsiva" panose="03010101010201010101" pitchFamily="66" charset="0"/>
              </a:rPr>
              <a:t>ЦЕЛЬ:</a:t>
            </a:r>
          </a:p>
          <a:p>
            <a:pPr algn="just"/>
            <a:endParaRPr lang="ru-RU" sz="3200" dirty="0" smtClean="0"/>
          </a:p>
          <a:p>
            <a:pPr algn="just"/>
            <a:r>
              <a:rPr lang="ru-RU" sz="3200" dirty="0" smtClean="0"/>
              <a:t>      </a:t>
            </a:r>
            <a:r>
              <a:rPr lang="ru-RU" sz="3200" dirty="0" smtClean="0">
                <a:latin typeface="Cambria" panose="02040503050406030204" pitchFamily="18" charset="0"/>
              </a:rPr>
              <a:t>Составление карты живой природы России используя знания о природных зонах, растениях и животных.</a:t>
            </a:r>
            <a:endParaRPr lang="ru-RU" sz="32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83768" y="948690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pic>
        <p:nvPicPr>
          <p:cNvPr id="3076" name="Picture 4" descr="http://img-fotki.yandex.ru/get/4418/66124276.b/0_5fddb_431b01a1_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58886"/>
            <a:ext cx="1440160" cy="1830712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688042"/>
              </p:ext>
            </p:extLst>
          </p:nvPr>
        </p:nvGraphicFramePr>
        <p:xfrm>
          <a:off x="2449020" y="188640"/>
          <a:ext cx="6511683" cy="657397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78299"/>
                <a:gridCol w="2160240"/>
                <a:gridCol w="2573144"/>
              </a:tblGrid>
              <a:tr h="63037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Этапы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Методы и средства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УМК</a:t>
                      </a:r>
                      <a:endParaRPr lang="ru-RU" dirty="0"/>
                    </a:p>
                  </a:txBody>
                  <a:tcPr/>
                </a:tc>
              </a:tr>
              <a:tr h="63037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Потребность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Беседа на тему: </a:t>
                      </a:r>
                    </a:p>
                    <a:p>
                      <a:r>
                        <a:rPr lang="ru-RU" sz="1200" dirty="0" smtClean="0"/>
                        <a:t>«Где живут животные?»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hlinkClick r:id="rId3" action="ppaction://hlinkfile"/>
                        </a:rPr>
                        <a:t>Демонстрация</a:t>
                      </a:r>
                      <a:r>
                        <a:rPr lang="ru-RU" sz="1200" baseline="0" dirty="0" smtClean="0">
                          <a:hlinkClick r:id="rId3" action="ppaction://hlinkfile"/>
                        </a:rPr>
                        <a:t> </a:t>
                      </a:r>
                      <a:r>
                        <a:rPr lang="ru-RU" sz="1200" dirty="0" smtClean="0">
                          <a:hlinkClick r:id="rId3" action="ppaction://hlinkfile"/>
                        </a:rPr>
                        <a:t>видеофильма</a:t>
                      </a:r>
                      <a:r>
                        <a:rPr lang="ru-RU" sz="1200" baseline="0" dirty="0" smtClean="0">
                          <a:hlinkClick r:id="rId3" action="ppaction://hlinkfile"/>
                        </a:rPr>
                        <a:t> «Живая природа»</a:t>
                      </a:r>
                      <a:r>
                        <a:rPr lang="ru-RU" sz="1200" baseline="0" dirty="0" smtClean="0"/>
                        <a:t>,</a:t>
                      </a:r>
                    </a:p>
                    <a:p>
                      <a:r>
                        <a:rPr lang="ru-RU" sz="1200" baseline="0" dirty="0" smtClean="0">
                          <a:hlinkClick r:id="rId4" action="ppaction://hlinkfile"/>
                        </a:rPr>
                        <a:t>Рассматривание иллюстраций: «Животные нашей страны»</a:t>
                      </a:r>
                      <a:endParaRPr lang="ru-RU" sz="1200" dirty="0"/>
                    </a:p>
                  </a:txBody>
                  <a:tcPr/>
                </a:tc>
              </a:tr>
              <a:tr h="63037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Образ желаемого результата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Диалог: «Дом для животных»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hlinkClick r:id="rId5" action="ppaction://hlinkfile"/>
                        </a:rPr>
                        <a:t>Рассматривание</a:t>
                      </a:r>
                      <a:r>
                        <a:rPr lang="ru-RU" sz="1200" baseline="0" dirty="0" smtClean="0">
                          <a:hlinkClick r:id="rId5" action="ppaction://hlinkfile"/>
                        </a:rPr>
                        <a:t> иллюстрации: «Карта природных зон»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smtClean="0">
                          <a:hlinkClick r:id="rId6" action="ppaction://hlinkfile"/>
                        </a:rPr>
                        <a:t>презентация – игра «Природа России».</a:t>
                      </a:r>
                      <a:endParaRPr lang="ru-RU" sz="1200" dirty="0"/>
                    </a:p>
                  </a:txBody>
                  <a:tcPr/>
                </a:tc>
              </a:tr>
              <a:tr h="63037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Мотивация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Диалог:</a:t>
                      </a:r>
                      <a:r>
                        <a:rPr lang="ru-RU" sz="1200" baseline="0" dirty="0" smtClean="0"/>
                        <a:t> «Где пригодится нам наша карта и какой она должна быть?»</a:t>
                      </a:r>
                    </a:p>
                    <a:p>
                      <a:r>
                        <a:rPr lang="ru-RU" sz="1200" baseline="0" dirty="0" smtClean="0">
                          <a:hlinkClick r:id="rId7" action="ppaction://hlinkfile"/>
                        </a:rPr>
                        <a:t>Обсуждение критериев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Знакомство</a:t>
                      </a:r>
                      <a:r>
                        <a:rPr lang="ru-RU" sz="1200" baseline="0" dirty="0" smtClean="0"/>
                        <a:t> с живой природой других стран: </a:t>
                      </a:r>
                      <a:r>
                        <a:rPr lang="ru-RU" sz="1200" u="none" baseline="0" dirty="0" smtClean="0">
                          <a:hlinkClick r:id="rId8" action="ppaction://hlinkfile"/>
                        </a:rPr>
                        <a:t>1</a:t>
                      </a:r>
                      <a:r>
                        <a:rPr lang="ru-RU" sz="1200" u="none" baseline="0" dirty="0" smtClean="0"/>
                        <a:t>, </a:t>
                      </a:r>
                      <a:r>
                        <a:rPr lang="ru-RU" sz="1200" u="none" baseline="0" dirty="0" smtClean="0">
                          <a:hlinkClick r:id="rId9" action="ppaction://hlinkfile"/>
                        </a:rPr>
                        <a:t>2</a:t>
                      </a:r>
                      <a:r>
                        <a:rPr lang="ru-RU" sz="1200" u="none" baseline="0" dirty="0" smtClean="0"/>
                        <a:t>, </a:t>
                      </a:r>
                      <a:r>
                        <a:rPr lang="ru-RU" sz="1200" u="none" baseline="0" dirty="0" smtClean="0">
                          <a:hlinkClick r:id="rId10" action="ppaction://hlinkfile"/>
                        </a:rPr>
                        <a:t>3</a:t>
                      </a:r>
                      <a:r>
                        <a:rPr lang="ru-RU" sz="1200" u="none" baseline="0" dirty="0" smtClean="0"/>
                        <a:t>, </a:t>
                      </a:r>
                      <a:r>
                        <a:rPr lang="ru-RU" sz="1200" u="none" baseline="0" dirty="0" smtClean="0">
                          <a:hlinkClick r:id="rId11" action="ppaction://hlinkfile"/>
                        </a:rPr>
                        <a:t>4</a:t>
                      </a:r>
                      <a:r>
                        <a:rPr lang="ru-RU" sz="1200" u="none" baseline="0" dirty="0" smtClean="0"/>
                        <a:t>, </a:t>
                      </a:r>
                      <a:r>
                        <a:rPr lang="ru-RU" sz="1200" u="none" baseline="0" dirty="0" smtClean="0">
                          <a:hlinkClick r:id="rId12" action="ppaction://hlinkfile"/>
                        </a:rPr>
                        <a:t>5</a:t>
                      </a:r>
                      <a:r>
                        <a:rPr lang="ru-RU" sz="1200" u="none" baseline="0" dirty="0" smtClean="0"/>
                        <a:t>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63037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Целеполагание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Создание</a:t>
                      </a:r>
                      <a:r>
                        <a:rPr lang="ru-RU" sz="1200" baseline="0" dirty="0" smtClean="0"/>
                        <a:t> проблемной ситуации: «Так, что же ребята мы будем делать сегодня на уроке?»</a:t>
                      </a:r>
                    </a:p>
                    <a:p>
                      <a:r>
                        <a:rPr lang="ru-RU" sz="1200" baseline="0" dirty="0" smtClean="0"/>
                        <a:t>Проблемный вопрос: «Как сделать так, что бы успеть все за урок?»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Игровая ситуация</a:t>
                      </a:r>
                      <a:endParaRPr lang="ru-RU" sz="1200" dirty="0"/>
                    </a:p>
                  </a:txBody>
                  <a:tcPr/>
                </a:tc>
              </a:tr>
              <a:tr h="63037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Планирование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hlinkClick r:id="rId13" action="ppaction://hlinkfile"/>
                        </a:rPr>
                        <a:t>Совместное составление плана работы: фиксируем на доске.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037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Действие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Работа в группах помощь по запросу.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hlinkClick r:id="rId14" action="ppaction://hlinkfile"/>
                        </a:rPr>
                        <a:t>Проведение физкультминутки</a:t>
                      </a:r>
                      <a:endParaRPr lang="ru-RU" sz="1200" dirty="0"/>
                    </a:p>
                  </a:txBody>
                  <a:tcPr/>
                </a:tc>
              </a:tr>
              <a:tr h="63037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Анализ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Презентация</a:t>
                      </a:r>
                      <a:r>
                        <a:rPr lang="ru-RU" sz="1200" baseline="0" dirty="0" smtClean="0"/>
                        <a:t> своих работ.</a:t>
                      </a:r>
                    </a:p>
                    <a:p>
                      <a:r>
                        <a:rPr lang="ru-RU" sz="1200" baseline="0" dirty="0" smtClean="0"/>
                        <a:t>Самооценка и оценка работ других групп по заданным критериям.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hlinkClick r:id="rId15" action="ppaction://hlinkfile"/>
                        </a:rPr>
                        <a:t>Слушание песни о Родине «Широка страна моя родная» И.О. Дунаевского.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88640"/>
            <a:ext cx="684076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4400" dirty="0" smtClean="0">
                <a:solidFill>
                  <a:srgbClr val="003300"/>
                </a:solidFill>
                <a:latin typeface="Monotype Corsiva" panose="03010101010201010101" pitchFamily="66" charset="0"/>
                <a:ea typeface="+mj-ea"/>
                <a:cs typeface="+mj-cs"/>
              </a:rPr>
              <a:t>  Результативность работы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altLang="ru-RU" sz="2400" dirty="0"/>
              <a:t>Общий уровень достижения образовательного результата </a:t>
            </a:r>
            <a:r>
              <a:rPr lang="ru-RU" altLang="ru-RU" sz="2400" dirty="0" smtClean="0"/>
              <a:t>детьми (</a:t>
            </a:r>
            <a:r>
              <a:rPr lang="ru-RU" altLang="ru-RU" sz="2400" dirty="0" err="1" smtClean="0">
                <a:hlinkClick r:id="rId2" action="ppaction://hlinkfile"/>
              </a:rPr>
              <a:t>Ахапкина</a:t>
            </a:r>
            <a:r>
              <a:rPr lang="ru-RU" altLang="ru-RU" sz="2400" dirty="0" smtClean="0">
                <a:hlinkClick r:id="rId2" action="ppaction://hlinkfile"/>
              </a:rPr>
              <a:t> Е.А</a:t>
            </a:r>
            <a:r>
              <a:rPr lang="ru-RU" altLang="ru-RU" sz="2400" dirty="0" smtClean="0"/>
              <a:t>., </a:t>
            </a:r>
            <a:r>
              <a:rPr lang="ru-RU" altLang="ru-RU" sz="2400" dirty="0" err="1" smtClean="0">
                <a:hlinkClick r:id="rId3" action="ppaction://hlinkfile"/>
              </a:rPr>
              <a:t>Безносикова</a:t>
            </a:r>
            <a:r>
              <a:rPr lang="ru-RU" altLang="ru-RU" sz="2400" dirty="0" smtClean="0">
                <a:hlinkClick r:id="rId3" action="ppaction://hlinkfile"/>
              </a:rPr>
              <a:t> С.Я.,</a:t>
            </a:r>
            <a:r>
              <a:rPr lang="ru-RU" altLang="ru-RU" sz="2400" dirty="0" smtClean="0"/>
              <a:t> </a:t>
            </a:r>
            <a:r>
              <a:rPr lang="ru-RU" altLang="ru-RU" sz="2400" dirty="0" smtClean="0">
                <a:hlinkClick r:id="rId4" action="ppaction://hlinkfile"/>
              </a:rPr>
              <a:t>Брежнева Д.А.</a:t>
            </a:r>
            <a:r>
              <a:rPr lang="ru-RU" altLang="ru-RU" sz="2400" dirty="0" smtClean="0"/>
              <a:t>, </a:t>
            </a:r>
            <a:r>
              <a:rPr lang="ru-RU" altLang="ru-RU" sz="2400" dirty="0" err="1" smtClean="0">
                <a:hlinkClick r:id="rId5" action="ppaction://hlinkfile"/>
              </a:rPr>
              <a:t>Омельчук</a:t>
            </a:r>
            <a:r>
              <a:rPr lang="ru-RU" altLang="ru-RU" sz="2400" dirty="0" smtClean="0">
                <a:hlinkClick r:id="rId5" action="ppaction://hlinkfile"/>
              </a:rPr>
              <a:t> О.В.,</a:t>
            </a:r>
            <a:r>
              <a:rPr lang="ru-RU" altLang="ru-RU" sz="2400" dirty="0" smtClean="0"/>
              <a:t> </a:t>
            </a:r>
            <a:r>
              <a:rPr lang="ru-RU" altLang="ru-RU" sz="2400" dirty="0" smtClean="0">
                <a:hlinkClick r:id="rId6" action="ppaction://hlinkfile"/>
              </a:rPr>
              <a:t>Попова И.В.,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>
                <a:hlinkClick r:id="rId7" action="ppaction://hlinkfile"/>
              </a:rPr>
              <a:t>Шалагинова</a:t>
            </a:r>
            <a:r>
              <a:rPr lang="ru-RU" altLang="ru-RU" sz="2400" dirty="0" smtClean="0">
                <a:hlinkClick r:id="rId7" action="ppaction://hlinkfile"/>
              </a:rPr>
              <a:t> Н.А</a:t>
            </a:r>
            <a:r>
              <a:rPr lang="ru-RU" altLang="ru-RU" sz="2400" dirty="0" smtClean="0"/>
              <a:t>.)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altLang="ru-RU" sz="2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altLang="ru-RU" sz="2400" dirty="0"/>
              <a:t>Работы </a:t>
            </a:r>
            <a:r>
              <a:rPr lang="ru-RU" altLang="ru-RU" sz="2400" dirty="0" smtClean="0"/>
              <a:t>детей (</a:t>
            </a:r>
            <a:r>
              <a:rPr lang="ru-RU" altLang="ru-RU" sz="2400" dirty="0" err="1" smtClean="0">
                <a:hlinkClick r:id="rId8" action="ppaction://hlinkfile"/>
              </a:rPr>
              <a:t>Ахапкина</a:t>
            </a:r>
            <a:r>
              <a:rPr lang="ru-RU" altLang="ru-RU" sz="2400" dirty="0" smtClean="0">
                <a:hlinkClick r:id="rId8" action="ppaction://hlinkfile"/>
              </a:rPr>
              <a:t> Е.А.,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>
                <a:hlinkClick r:id="rId9" action="ppaction://hlinkfile"/>
              </a:rPr>
              <a:t>Безносикова</a:t>
            </a:r>
            <a:r>
              <a:rPr lang="ru-RU" altLang="ru-RU" sz="2400" dirty="0" smtClean="0">
                <a:hlinkClick r:id="rId9" action="ppaction://hlinkfile"/>
              </a:rPr>
              <a:t> С.Я.,</a:t>
            </a:r>
            <a:r>
              <a:rPr lang="ru-RU" altLang="ru-RU" sz="2400" dirty="0" smtClean="0"/>
              <a:t> </a:t>
            </a:r>
            <a:r>
              <a:rPr lang="ru-RU" altLang="ru-RU" sz="2400" dirty="0" smtClean="0">
                <a:hlinkClick r:id="rId10" action="ppaction://hlinkfile"/>
              </a:rPr>
              <a:t>Брежнева Д.А.,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>
                <a:hlinkClick r:id="rId11" action="ppaction://hlinkfile"/>
              </a:rPr>
              <a:t>Омельчук</a:t>
            </a:r>
            <a:r>
              <a:rPr lang="ru-RU" altLang="ru-RU" sz="2400" dirty="0" smtClean="0">
                <a:hlinkClick r:id="rId11" action="ppaction://hlinkfile"/>
              </a:rPr>
              <a:t> О.В.,</a:t>
            </a:r>
            <a:r>
              <a:rPr lang="ru-RU" altLang="ru-RU" sz="2400" dirty="0" smtClean="0"/>
              <a:t> </a:t>
            </a:r>
            <a:r>
              <a:rPr lang="ru-RU" altLang="ru-RU" sz="2400" dirty="0" smtClean="0">
                <a:hlinkClick r:id="rId12" action="ppaction://hlinkfile"/>
              </a:rPr>
              <a:t>Попова И.В.,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>
                <a:hlinkClick r:id="rId13" action="ppaction://hlinkfile"/>
              </a:rPr>
              <a:t>Шалагинова</a:t>
            </a:r>
            <a:r>
              <a:rPr lang="ru-RU" altLang="ru-RU" sz="2400" dirty="0" smtClean="0">
                <a:hlinkClick r:id="rId13" action="ppaction://hlinkfile"/>
              </a:rPr>
              <a:t> </a:t>
            </a:r>
            <a:r>
              <a:rPr lang="ru-RU" altLang="ru-RU" sz="2400" smtClean="0">
                <a:hlinkClick r:id="rId13" action="ppaction://hlinkfile"/>
              </a:rPr>
              <a:t>Н.А.</a:t>
            </a:r>
            <a:r>
              <a:rPr lang="ru-RU" altLang="ru-RU" sz="2400" smtClean="0"/>
              <a:t>)</a:t>
            </a:r>
          </a:p>
          <a:p>
            <a:endParaRPr lang="ru-RU" altLang="ru-RU" sz="2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altLang="ru-RU" sz="2400" dirty="0" smtClean="0"/>
              <a:t>Анализ деятельности (</a:t>
            </a:r>
            <a:r>
              <a:rPr lang="ru-RU" altLang="ru-RU" sz="2400" dirty="0" err="1" smtClean="0">
                <a:hlinkClick r:id="rId14" action="ppaction://hlinkfile"/>
              </a:rPr>
              <a:t>Ахапкина</a:t>
            </a:r>
            <a:r>
              <a:rPr lang="ru-RU" altLang="ru-RU" sz="2400" dirty="0" smtClean="0">
                <a:hlinkClick r:id="rId14" action="ppaction://hlinkfile"/>
              </a:rPr>
              <a:t> Е.А.</a:t>
            </a:r>
            <a:r>
              <a:rPr lang="ru-RU" altLang="ru-RU" sz="2400" dirty="0" smtClean="0"/>
              <a:t>, </a:t>
            </a:r>
            <a:r>
              <a:rPr lang="ru-RU" altLang="ru-RU" sz="2400" dirty="0" err="1" smtClean="0">
                <a:hlinkClick r:id="rId15" action="ppaction://hlinkfile"/>
              </a:rPr>
              <a:t>Безносикова</a:t>
            </a:r>
            <a:r>
              <a:rPr lang="ru-RU" altLang="ru-RU" sz="2400" dirty="0" smtClean="0">
                <a:hlinkClick r:id="rId15" action="ppaction://hlinkfile"/>
              </a:rPr>
              <a:t> С.Я.</a:t>
            </a:r>
            <a:r>
              <a:rPr lang="ru-RU" altLang="ru-RU" sz="2400" dirty="0" smtClean="0"/>
              <a:t>, </a:t>
            </a:r>
            <a:r>
              <a:rPr lang="ru-RU" altLang="ru-RU" sz="2400" dirty="0" smtClean="0">
                <a:hlinkClick r:id="rId16" action="ppaction://hlinkfile"/>
              </a:rPr>
              <a:t>Брежнева Д.А.</a:t>
            </a:r>
            <a:r>
              <a:rPr lang="ru-RU" altLang="ru-RU" sz="2400" dirty="0" smtClean="0"/>
              <a:t>, </a:t>
            </a:r>
            <a:r>
              <a:rPr lang="ru-RU" altLang="ru-RU" sz="2400" dirty="0" err="1" smtClean="0">
                <a:hlinkClick r:id="rId17" action="ppaction://hlinkfile"/>
              </a:rPr>
              <a:t>Омельчук</a:t>
            </a:r>
            <a:r>
              <a:rPr lang="ru-RU" altLang="ru-RU" sz="2400" dirty="0" smtClean="0">
                <a:hlinkClick r:id="rId17" action="ppaction://hlinkfile"/>
              </a:rPr>
              <a:t> О.В</a:t>
            </a:r>
            <a:r>
              <a:rPr lang="ru-RU" altLang="ru-RU" sz="2400" dirty="0" smtClean="0"/>
              <a:t>., </a:t>
            </a:r>
            <a:r>
              <a:rPr lang="ru-RU" altLang="ru-RU" sz="2400" dirty="0" smtClean="0">
                <a:hlinkClick r:id="rId18" action="ppaction://hlinkfile"/>
              </a:rPr>
              <a:t>Попова И.В</a:t>
            </a:r>
            <a:r>
              <a:rPr lang="ru-RU" altLang="ru-RU" sz="2400" dirty="0" smtClean="0"/>
              <a:t>., </a:t>
            </a:r>
            <a:r>
              <a:rPr lang="ru-RU" altLang="ru-RU" sz="2400" dirty="0" err="1" smtClean="0">
                <a:hlinkClick r:id="rId19" action="ppaction://hlinkfile"/>
              </a:rPr>
              <a:t>Шалагинова</a:t>
            </a:r>
            <a:r>
              <a:rPr lang="ru-RU" altLang="ru-RU" sz="2400" dirty="0" smtClean="0">
                <a:hlinkClick r:id="rId19" action="ppaction://hlinkfile"/>
              </a:rPr>
              <a:t> Н.А</a:t>
            </a:r>
            <a:r>
              <a:rPr lang="ru-RU" altLang="ru-RU" sz="2400" dirty="0" smtClean="0"/>
              <a:t>.)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altLang="ru-RU" sz="2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2400" dirty="0">
              <a:solidFill>
                <a:srgbClr val="0033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4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2636912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Спасибо за внимание!</a:t>
            </a:r>
            <a:endParaRPr lang="ru-RU" sz="54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88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403</Words>
  <Application>Microsoft Office PowerPoint</Application>
  <PresentationFormat>Экран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Monotype Corsiva</vt:lpstr>
      <vt:lpstr>Wingdings</vt:lpstr>
      <vt:lpstr>Тема Office</vt:lpstr>
      <vt:lpstr>             «Составим                                карту природы                                                        России»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Светлана Юрьевна Белянчева</cp:lastModifiedBy>
  <cp:revision>38</cp:revision>
  <dcterms:created xsi:type="dcterms:W3CDTF">2014-07-24T11:59:25Z</dcterms:created>
  <dcterms:modified xsi:type="dcterms:W3CDTF">2016-04-27T13:38:28Z</dcterms:modified>
</cp:coreProperties>
</file>