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8" r:id="rId6"/>
    <p:sldId id="259" r:id="rId7"/>
    <p:sldId id="267" r:id="rId8"/>
    <p:sldId id="271" r:id="rId9"/>
    <p:sldId id="269" r:id="rId10"/>
    <p:sldId id="272" r:id="rId11"/>
    <p:sldId id="270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82;&#1091;&#1088;&#1089;&#1099;\&#1086;&#1094;&#1077;&#1085;&#1082;&#1072;%20&#1088;&#1077;&#1079;&#1091;&#1083;&#1100;&#1090;&#1072;&#1090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82;&#1091;&#1088;&#1089;&#1099;\&#1086;&#1094;&#1077;&#1085;&#1082;&#1072;%20&#1088;&#1077;&#1079;&#1091;&#1083;&#1100;&#1090;&#1072;&#1090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Уровень достижения образовательных результатов (по детям)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454997210024012"/>
          <c:y val="0.36311315836317087"/>
          <c:w val="0.83056992165793719"/>
          <c:h val="0.44668682179596414"/>
        </c:manualLayout>
      </c:layout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'!$B$4:$B$24</c:f>
              <c:strCache>
                <c:ptCount val="21"/>
                <c:pt idx="0">
                  <c:v>Будкин Руслан</c:v>
                </c:pt>
                <c:pt idx="1">
                  <c:v>Гусева Дарья</c:v>
                </c:pt>
                <c:pt idx="2">
                  <c:v>Дьякова Кристина</c:v>
                </c:pt>
                <c:pt idx="3">
                  <c:v>Кругликов Матвей</c:v>
                </c:pt>
                <c:pt idx="4">
                  <c:v>Панков Никита</c:v>
                </c:pt>
                <c:pt idx="5">
                  <c:v>Бакурова</c:v>
                </c:pt>
                <c:pt idx="6">
                  <c:v>Власова</c:v>
                </c:pt>
                <c:pt idx="7">
                  <c:v>Диана</c:v>
                </c:pt>
                <c:pt idx="8">
                  <c:v>Кристина</c:v>
                </c:pt>
                <c:pt idx="9">
                  <c:v>Анастасия</c:v>
                </c:pt>
                <c:pt idx="10">
                  <c:v>Евгений</c:v>
                </c:pt>
                <c:pt idx="11">
                  <c:v>Полина</c:v>
                </c:pt>
                <c:pt idx="12">
                  <c:v>Никита</c:v>
                </c:pt>
                <c:pt idx="13">
                  <c:v>Александр</c:v>
                </c:pt>
                <c:pt idx="14">
                  <c:v> Яна</c:v>
                </c:pt>
                <c:pt idx="15">
                  <c:v>Матвей</c:v>
                </c:pt>
                <c:pt idx="16">
                  <c:v>Полина</c:v>
                </c:pt>
                <c:pt idx="17">
                  <c:v>Дарья</c:v>
                </c:pt>
                <c:pt idx="18">
                  <c:v>Богдана</c:v>
                </c:pt>
                <c:pt idx="19">
                  <c:v>Мария</c:v>
                </c:pt>
                <c:pt idx="20">
                  <c:v>Матвей</c:v>
                </c:pt>
              </c:strCache>
            </c:strRef>
          </c:cat>
          <c:val>
            <c:numRef>
              <c:f>'ОЦЕНКА РЕЗУЛЬТАТИВНОСТИ '!$I$4:$I$24</c:f>
              <c:numCache>
                <c:formatCode>0.00</c:formatCode>
                <c:ptCount val="21"/>
                <c:pt idx="0">
                  <c:v>1.3333333333333333</c:v>
                </c:pt>
                <c:pt idx="1">
                  <c:v>2.6666666666666665</c:v>
                </c:pt>
                <c:pt idx="2">
                  <c:v>2.6666666666666665</c:v>
                </c:pt>
                <c:pt idx="3">
                  <c:v>1.8333333333333333</c:v>
                </c:pt>
                <c:pt idx="4">
                  <c:v>0.83333333333333337</c:v>
                </c:pt>
                <c:pt idx="5">
                  <c:v>1.6666666666666667</c:v>
                </c:pt>
                <c:pt idx="6">
                  <c:v>2.5</c:v>
                </c:pt>
                <c:pt idx="7">
                  <c:v>1.8333333333333333</c:v>
                </c:pt>
                <c:pt idx="8">
                  <c:v>2.3333333333333335</c:v>
                </c:pt>
                <c:pt idx="9">
                  <c:v>2.5</c:v>
                </c:pt>
                <c:pt idx="10">
                  <c:v>2.6666666666666665</c:v>
                </c:pt>
                <c:pt idx="11">
                  <c:v>2</c:v>
                </c:pt>
                <c:pt idx="12">
                  <c:v>2.3333333333333335</c:v>
                </c:pt>
                <c:pt idx="13">
                  <c:v>2.6666666666666665</c:v>
                </c:pt>
                <c:pt idx="14">
                  <c:v>2</c:v>
                </c:pt>
                <c:pt idx="15">
                  <c:v>1.5</c:v>
                </c:pt>
                <c:pt idx="16">
                  <c:v>2</c:v>
                </c:pt>
                <c:pt idx="17">
                  <c:v>2.5</c:v>
                </c:pt>
                <c:pt idx="18">
                  <c:v>2</c:v>
                </c:pt>
                <c:pt idx="19">
                  <c:v>2.3333333333333335</c:v>
                </c:pt>
                <c:pt idx="20">
                  <c:v>2.6666666666666665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44288"/>
        <c:axId val="95654272"/>
      </c:lineChart>
      <c:catAx>
        <c:axId val="9564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654272"/>
        <c:crosses val="autoZero"/>
        <c:auto val="1"/>
        <c:lblAlgn val="ctr"/>
        <c:lblOffset val="100"/>
        <c:noMultiLvlLbl val="0"/>
      </c:catAx>
      <c:valAx>
        <c:axId val="95654272"/>
        <c:scaling>
          <c:orientation val="minMax"/>
          <c:max val="3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644288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Уровень достижения образовательных результатов (по результату)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042141659232612"/>
          <c:y val="0.35949103509728852"/>
          <c:w val="0.81089374746701526"/>
          <c:h val="0.44827712003053172"/>
        </c:manualLayout>
      </c:layout>
      <c:lineChart>
        <c:grouping val="standard"/>
        <c:varyColors val="0"/>
        <c:ser>
          <c:idx val="0"/>
          <c:order val="0"/>
          <c:tx>
            <c:v>дата_1</c:v>
          </c:tx>
          <c:marker>
            <c:symbol val="none"/>
          </c:marker>
          <c:cat>
            <c:strRef>
              <c:f>'ОЦЕНКА РЕЗУЛЬТАТИВНОСТИ '!$C$3:$H$3</c:f>
              <c:strCache>
                <c:ptCount val="6"/>
                <c:pt idx="0">
                  <c:v>дают определение глагола</c:v>
                </c:pt>
                <c:pt idx="1">
                  <c:v>находят глагол в тексте</c:v>
                </c:pt>
                <c:pt idx="2">
                  <c:v>пишут раздельно частицу "не" сглаголами</c:v>
                </c:pt>
                <c:pt idx="3">
                  <c:v>составляют памятку о правилах поведения </c:v>
                </c:pt>
                <c:pt idx="4">
                  <c:v>высказывают своё мнение о роли глаголов с частицей "не" в речи</c:v>
                </c:pt>
                <c:pt idx="5">
                  <c:v>рассказывают о собственном опыте поведения в школе, на улице, используя глаголы с частицей "не</c:v>
                </c:pt>
              </c:strCache>
            </c:strRef>
          </c:cat>
          <c:val>
            <c:numRef>
              <c:f>'ОЦЕНКА РЕЗУЛЬТАТИВНОСТИ '!$C$25:$H$25</c:f>
              <c:numCache>
                <c:formatCode>0.00</c:formatCode>
                <c:ptCount val="6"/>
                <c:pt idx="0">
                  <c:v>2.2857142857142856</c:v>
                </c:pt>
                <c:pt idx="1">
                  <c:v>2.3809523809523809</c:v>
                </c:pt>
                <c:pt idx="2">
                  <c:v>2.0476190476190474</c:v>
                </c:pt>
                <c:pt idx="3">
                  <c:v>1.7142857142857142</c:v>
                </c:pt>
                <c:pt idx="4">
                  <c:v>1.7142857142857142</c:v>
                </c:pt>
                <c:pt idx="5">
                  <c:v>2.6666666666666665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76288"/>
        <c:axId val="95677824"/>
      </c:lineChart>
      <c:catAx>
        <c:axId val="9567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677824"/>
        <c:crosses val="autoZero"/>
        <c:auto val="1"/>
        <c:lblAlgn val="ctr"/>
        <c:lblOffset val="100"/>
        <c:noMultiLvlLbl val="0"/>
      </c:catAx>
      <c:valAx>
        <c:axId val="95677824"/>
        <c:scaling>
          <c:orientation val="minMax"/>
          <c:max val="3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676288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62;&#1072;&#1088;&#1077;&#1074;&#1072;%20&#1056;.&#1050;/&#1091;&#1095;.&#1087;&#1088;&#1086;&#1076;.&#1076;&#1077;&#1090;&#1077;&#1081;" TargetMode="External"/><Relationship Id="rId2" Type="http://schemas.openxmlformats.org/officeDocument/2006/relationships/hyperlink" Target="&#1091;&#1095;&#1077;&#1073;&#1085;&#1099;&#1077;%20&#1087;&#1088;&#1086;&#1076;&#1091;&#1082;&#1090;&#1099;%20&#1076;&#1077;&#1090;&#1077;&#1081;/CAM01824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&#1087;&#1088;&#1086;&#1076;&#1091;&#1082;&#1090;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4;&#1077;&#1090;&#1086;&#1076;&#1080;&#1095;&#1077;&#1089;&#1082;&#1080;&#1077;%20&#1084;&#1072;&#1090;&#1077;&#1088;&#1080;&#1072;&#1083;&#1099;%20&#1091;&#1088;&#1086;&#1082;&#1072;/&#1055;&#1088;&#1077;&#1079;&#1077;&#1085;&#1090;&#1072;&#1094;&#1080;&#1103;.ppt" TargetMode="External"/><Relationship Id="rId2" Type="http://schemas.openxmlformats.org/officeDocument/2006/relationships/hyperlink" Target="&#1084;&#1077;&#1090;&#1086;&#1076;&#1080;&#1095;&#1077;&#1089;&#1082;&#1080;&#1077;%20&#1084;&#1072;&#1090;&#1077;&#1088;&#1080;&#1072;&#1083;&#1099;%20&#1091;&#1088;&#1086;&#1082;&#1072;/&#1091;&#1088;&#1086;&#1082;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/>
              <a:t>«Правописание частицы НЕ с глаголами»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848872" cy="36724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Предмет: русский язык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Класс 2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УМК « Школа России»</a:t>
            </a:r>
          </a:p>
          <a:p>
            <a:endParaRPr lang="ru-RU" dirty="0" smtClean="0"/>
          </a:p>
          <a:p>
            <a:r>
              <a:rPr lang="ru-RU" dirty="0" smtClean="0"/>
              <a:t>Составитель: Синицына Вера Романовна</a:t>
            </a:r>
            <a:endParaRPr lang="en-US" dirty="0" smtClean="0"/>
          </a:p>
          <a:p>
            <a:r>
              <a:rPr lang="ru-RU" dirty="0" err="1" smtClean="0"/>
              <a:t>Царева</a:t>
            </a:r>
            <a:r>
              <a:rPr lang="ru-RU" dirty="0" smtClean="0"/>
              <a:t> Римма Константиновна </a:t>
            </a:r>
          </a:p>
          <a:p>
            <a:r>
              <a:rPr lang="ru-RU" dirty="0" smtClean="0"/>
              <a:t>Алиева Ольга Александровна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65313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600" dirty="0" smtClean="0">
                <a:solidFill>
                  <a:srgbClr val="FF0000"/>
                </a:solidFill>
              </a:rPr>
              <a:t>Уровень достижения образовательных результатов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Урок цели достиг. Дети усвоили материал по теме «Правописание частицы НЕ с глаголами», уверенно находят глаголы в тексте, рассказывают о собственном опыте поведения в школе, природе, используя глаголы с частицей НЕ.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Недостаточно высокие результаты оказались: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В умении составлять памятку (неуверенность детей в правильности выполнения задания)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Пути преодоления:</a:t>
            </a:r>
            <a:br>
              <a:rPr lang="ru-RU" sz="2200" dirty="0" smtClean="0"/>
            </a:br>
            <a:r>
              <a:rPr lang="ru-RU" sz="2200" dirty="0" smtClean="0"/>
              <a:t>- на уроках окружающего мира использовать групповую работу по составлению памяток;</a:t>
            </a:r>
            <a:br>
              <a:rPr lang="ru-RU" sz="2200" dirty="0" smtClean="0"/>
            </a:br>
            <a:r>
              <a:rPr lang="ru-RU" sz="2200" dirty="0" smtClean="0"/>
              <a:t>- учить правильно оформлять памятку.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0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Продукт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hlinkClick r:id="rId2" action="ppaction://hlinkfile"/>
              </a:rPr>
              <a:t>Синицына В.Р.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hlinkClick r:id="rId3" action="ppaction://hlinkfile"/>
              </a:rPr>
              <a:t>Царева</a:t>
            </a:r>
            <a:r>
              <a:rPr lang="ru-RU" dirty="0" smtClean="0">
                <a:hlinkClick r:id="rId3" action="ppaction://hlinkfile"/>
              </a:rPr>
              <a:t> Р.К.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 action="ppaction://hlinkfile"/>
              </a:rPr>
              <a:t>Алиева О.А.</a:t>
            </a:r>
            <a:br>
              <a:rPr lang="ru-RU" dirty="0" smtClean="0">
                <a:hlinkClick r:id="rId4" action="ppaction://hlinkfile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4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11560" y="908720"/>
            <a:ext cx="7772400" cy="150018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5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Предметные</a:t>
            </a:r>
            <a:r>
              <a:rPr lang="ru-RU" i="1" dirty="0" smtClean="0"/>
              <a:t>:</a:t>
            </a:r>
          </a:p>
          <a:p>
            <a:pPr marL="514350" indent="-514350">
              <a:buAutoNum type="arabicPeriod"/>
            </a:pPr>
            <a:r>
              <a:rPr lang="ru-RU" dirty="0" smtClean="0"/>
              <a:t>Дают определение глаголу;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Находят глаголы в тексте;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Пишут частицу НЕ с глаголами </a:t>
            </a:r>
            <a:r>
              <a:rPr lang="ru-RU" dirty="0" smtClean="0">
                <a:solidFill>
                  <a:prstClr val="black"/>
                </a:solidFill>
              </a:rPr>
              <a:t>раздельно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i="1" dirty="0" smtClean="0"/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err="1"/>
              <a:t>Метапредметные</a:t>
            </a:r>
            <a:r>
              <a:rPr lang="ru-RU" b="1" i="1" dirty="0" smtClean="0"/>
              <a:t>:</a:t>
            </a:r>
          </a:p>
          <a:p>
            <a:pPr>
              <a:buNone/>
            </a:pPr>
            <a:r>
              <a:rPr lang="ru-RU" dirty="0" smtClean="0"/>
              <a:t>1. Составляют памятку по правилам поведения в природе </a:t>
            </a:r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0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Личностные: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Высказывает своё мнение о роли глаголов с частицей НЕ в речи;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Рассказывают о собственном опыте поведения в школе, дома, на улице, в природе, используя глаголы с частицей НЕ.</a:t>
            </a:r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31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Цель: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Способствовать формированию навыков раздельного написания частицы НЕ с глаголами, посредством составления памятки о правилах поведения в природе.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856984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8464"/>
              </p:ext>
            </p:extLst>
          </p:nvPr>
        </p:nvGraphicFramePr>
        <p:xfrm>
          <a:off x="102898" y="620688"/>
          <a:ext cx="9025538" cy="6335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593"/>
                <a:gridCol w="4334785"/>
                <a:gridCol w="2636160"/>
              </a:tblGrid>
              <a:tr h="30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деятельности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Способы</a:t>
                      </a:r>
                      <a:r>
                        <a:rPr lang="ru-RU" sz="1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организации деятельности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Дидактика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31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потребности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Разговор с опорой на жизненные ситуации.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Правило (обращаемся к мудрой сове за помощью).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со стихотворением.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 action="ppaction://hlinkfile"/>
                        </a:rPr>
                        <a:t>Конспект урока</a:t>
                      </a:r>
                      <a:endParaRPr lang="ru-RU" sz="1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 action="ppaction://hlinkpres?slideindex=1&amp;slidetitle="/>
                        </a:rPr>
                        <a:t>Презентация к уроку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Стихотворение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Учебник с. 78 – правило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Слайд 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образа желаемого результата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Выполняют упр. 138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Находят глаголы (дают определение)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Добавляют частицу НЕ к глаголам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Разговор о необходимости соблюдения правил поведения в природе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Вы вспомнили, как вести себя в природе.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А что нужно сделать, чтобы эти правила помнили другие ребята?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Учебник с. 79 упр. 138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Картинка «Природа» (слайд 8)</a:t>
                      </a:r>
                    </a:p>
                    <a:p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9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Зачем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нужна памятка?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Критерии: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Аккуратность оформления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Грамотность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Красочность (рисунок – знак)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Правильное написание глагола с частицей 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Количество правил в памятке (не менее 4)</a:t>
                      </a:r>
                      <a:endParaRPr lang="ru-RU" sz="10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9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Целеполагание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Обсуждение оптимального способа составить памятку на одном уроке 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0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Планирование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Совместное составление и фиксация плана написания и изображения памятки: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Доска, на которой фиксируется план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Читаю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правило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Выбираем одно из правил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Фиксируем и придумываем к нему знак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Привести пример из жизни на данное правило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7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действий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в  группах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Оказание помощи по запросу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ручка, карандаши, фломастеры, бумага, клей, заготовка 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результата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Представление и обсуждение получившейся памятки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Доска, магниты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7554779" y="6525344"/>
            <a:ext cx="28575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урока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4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3711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Анализ урока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по детям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Исходя из данной диаграммы можно сделать следующие выводы: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1.  У 6 детей низкий темп работы</a:t>
            </a:r>
            <a:br>
              <a:rPr lang="ru-RU" sz="2200" dirty="0" smtClean="0"/>
            </a:br>
            <a:r>
              <a:rPr lang="ru-RU" sz="2200" dirty="0" smtClean="0"/>
              <a:t>2.  Недостаточно сформировано умение работать в группе</a:t>
            </a:r>
            <a:br>
              <a:rPr lang="ru-RU" sz="2200" dirty="0" smtClean="0"/>
            </a:br>
            <a:r>
              <a:rPr lang="ru-RU" sz="2200" dirty="0" smtClean="0"/>
              <a:t>3.  Некоторые дети не смогли быстро переключиться с одного вида деятельности на другой</a:t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При проведении уроков необходимо: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1. Планировать работу с учётом особенностей детей с низким темпом работы ( можно предложить менее объёмные задания, включать в группу с детьми с высоким темпом работы)</a:t>
            </a:r>
            <a:br>
              <a:rPr lang="ru-RU" sz="2200" dirty="0" smtClean="0"/>
            </a:br>
            <a:r>
              <a:rPr lang="ru-RU" sz="2200" dirty="0" smtClean="0"/>
              <a:t>2. На уроках чаще предлагать задания, которые требуют групповой работы</a:t>
            </a:r>
            <a:br>
              <a:rPr lang="ru-RU" sz="2200" dirty="0" smtClean="0"/>
            </a:br>
            <a:r>
              <a:rPr lang="ru-RU" sz="2200" dirty="0" smtClean="0"/>
              <a:t>3. Подобрать упражнения, направленные на быстрое вовлечение детей в новую деятельность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04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Результативность урока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2152"/>
              </p:ext>
            </p:extLst>
          </p:nvPr>
        </p:nvGraphicFramePr>
        <p:xfrm>
          <a:off x="539552" y="1340768"/>
          <a:ext cx="75608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41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284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«Правописание частицы НЕ с глаголами»</vt:lpstr>
      <vt:lpstr>Образовательные результаты</vt:lpstr>
      <vt:lpstr>Образовательные результаты</vt:lpstr>
      <vt:lpstr>Образовательные результаты</vt:lpstr>
      <vt:lpstr>Цель:  Способствовать формированию навыков раздельного написания частицы НЕ с глаголами, посредством составления памятки о правилах поведения в природе. </vt:lpstr>
      <vt:lpstr>Организация учебной деятельности на уроке</vt:lpstr>
      <vt:lpstr>Результативность урока</vt:lpstr>
      <vt:lpstr>Анализ урока по детям  Исходя из данной диаграммы можно сделать следующие выводы:  1.  У 6 детей низкий темп работы 2.  Недостаточно сформировано умение работать в группе 3.  Некоторые дети не смогли быстро переключиться с одного вида деятельности на другой  При проведении уроков необходимо:  1. Планировать работу с учётом особенностей детей с низким темпом работы ( можно предложить менее объёмные задания, включать в группу с детьми с высоким темпом работы) 2. На уроках чаще предлагать задания, которые требуют групповой работы 3. Подобрать упражнения, направленные на быстрое вовлечение детей в новую деятельность       </vt:lpstr>
      <vt:lpstr>Результативность урока</vt:lpstr>
      <vt:lpstr> Уровень достижения образовательных результатов  Урок цели достиг. Дети усвоили материал по теме «Правописание частицы НЕ с глаголами», уверенно находят глаголы в тексте, рассказывают о собственном опыте поведения в школе, природе, используя глаголы с частицей НЕ.     Недостаточно высокие результаты оказались:   В умении составлять памятку (неуверенность детей в правильности выполнения задания)  Пути преодоления: - на уроках окружающего мира использовать групповую работу по составлению памяток; - учить правильно оформлять памятку.             </vt:lpstr>
      <vt:lpstr>Продукт деятельности  Синицына В.Р. Царева Р.К. Алиева О.А. 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student</cp:lastModifiedBy>
  <cp:revision>41</cp:revision>
  <dcterms:created xsi:type="dcterms:W3CDTF">2015-10-12T16:26:22Z</dcterms:created>
  <dcterms:modified xsi:type="dcterms:W3CDTF">2016-04-08T06:13:13Z</dcterms:modified>
</cp:coreProperties>
</file>