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60" r:id="rId5"/>
    <p:sldId id="259" r:id="rId6"/>
    <p:sldId id="261" r:id="rId7"/>
    <p:sldId id="262" r:id="rId8"/>
    <p:sldId id="265" r:id="rId9"/>
    <p:sldId id="266" r:id="rId10"/>
    <p:sldId id="271" r:id="rId11"/>
    <p:sldId id="263" r:id="rId12"/>
    <p:sldId id="272" r:id="rId13"/>
    <p:sldId id="273" r:id="rId14"/>
    <p:sldId id="275" r:id="rId15"/>
    <p:sldId id="274" r:id="rId16"/>
    <p:sldId id="276" r:id="rId17"/>
    <p:sldId id="277" r:id="rId18"/>
    <p:sldId id="269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B9B7C37-B32C-46DA-AA7E-CCD4739F9365}">
          <p14:sldIdLst>
            <p14:sldId id="270"/>
            <p14:sldId id="256"/>
            <p14:sldId id="257"/>
            <p14:sldId id="260"/>
            <p14:sldId id="259"/>
            <p14:sldId id="261"/>
            <p14:sldId id="262"/>
            <p14:sldId id="265"/>
            <p14:sldId id="266"/>
            <p14:sldId id="271"/>
            <p14:sldId id="263"/>
            <p14:sldId id="272"/>
            <p14:sldId id="273"/>
            <p14:sldId id="275"/>
            <p14:sldId id="274"/>
            <p14:sldId id="276"/>
            <p14:sldId id="277"/>
          </p14:sldIdLst>
        </p14:section>
        <p14:section name="Раздел без заголовка" id="{41C5EE27-E4BA-4493-AFAC-46AB4B522DB5}">
          <p14:sldIdLst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920BF-CE9A-422A-B4E0-C3A616DD86AB}" type="datetimeFigureOut">
              <a:rPr lang="ru-RU"/>
              <a:pPr>
                <a:defRPr/>
              </a:pPr>
              <a:t>20.12.2016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8D94F-A97B-4E53-B5CB-9943989C6C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111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572B0-EF3C-492B-BAD0-742037221843}" type="datetimeFigureOut">
              <a:rPr lang="ru-RU"/>
              <a:pPr>
                <a:defRPr/>
              </a:pPr>
              <a:t>20.12.2016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F0A46-7E2A-4FAE-B538-E65B043806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305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8ADBB-1E1F-4D31-8B83-85DD1E992484}" type="datetimeFigureOut">
              <a:rPr lang="ru-RU"/>
              <a:pPr>
                <a:defRPr/>
              </a:pPr>
              <a:t>20.12.2016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FA9B9-150C-4ECA-A03E-B79462A092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979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BCB7A-BB3B-4BF0-8AE6-3672608B0763}" type="datetimeFigureOut">
              <a:rPr lang="ru-RU"/>
              <a:pPr>
                <a:defRPr/>
              </a:pPr>
              <a:t>20.12.2016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438CB-DEE7-4772-91F1-F1553F6ECB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275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F604C-A601-4DD8-88A9-D04FE56CF372}" type="datetimeFigureOut">
              <a:rPr lang="ru-RU"/>
              <a:pPr>
                <a:defRPr/>
              </a:pPr>
              <a:t>20.12.2016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E24B-DF7F-48E0-BE5C-5885B6F064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449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C6A13-CF1C-47EF-A9B7-F3992179C7CD}" type="datetimeFigureOut">
              <a:rPr lang="ru-RU"/>
              <a:pPr>
                <a:defRPr/>
              </a:pPr>
              <a:t>20.12.2016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080F7-0033-48EF-99BD-A2CF74718D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357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5F21A-9228-4BF1-8B6E-7ACE0C052D15}" type="datetimeFigureOut">
              <a:rPr lang="ru-RU"/>
              <a:pPr>
                <a:defRPr/>
              </a:pPr>
              <a:t>20.12.2016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FFF96-676A-4960-B0DB-CD1530DEF7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177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287A4-AE3A-42B3-A5BE-3E63190FB636}" type="datetimeFigureOut">
              <a:rPr lang="ru-RU"/>
              <a:pPr>
                <a:defRPr/>
              </a:pPr>
              <a:t>20.12.2016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FE157-6FB8-4B96-920E-955CC5456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776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2917D-4A6C-414D-B84F-FE89AE45E171}" type="datetimeFigureOut">
              <a:rPr lang="ru-RU"/>
              <a:pPr>
                <a:defRPr/>
              </a:pPr>
              <a:t>20.12.2016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AC98E-0C61-407A-8DC8-4091DF47BD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743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BAAA6-FCF3-48BA-AFB2-71DCE784011D}" type="datetimeFigureOut">
              <a:rPr lang="ru-RU"/>
              <a:pPr>
                <a:defRPr/>
              </a:pPr>
              <a:t>20.12.2016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3C09B-B8D1-4827-82BD-1496CFEF64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819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FB1B5-A613-4DEA-AE17-BA56BDB18D48}" type="datetimeFigureOut">
              <a:rPr lang="ru-RU"/>
              <a:pPr>
                <a:defRPr/>
              </a:pPr>
              <a:t>20.12.2016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AB362-8FDF-46FB-B93B-B2D055794D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152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55CC68-887C-43E6-88F6-8F3AFB69F867}" type="datetimeFigureOut">
              <a:rPr lang="ru-RU"/>
              <a:pPr>
                <a:defRPr/>
              </a:pPr>
              <a:t>20.12.2016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E046E8-1848-409A-93CB-5563D6C44E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D%D0%B0%D1%83%D1%87%D0%BD%D1%8B%D0%B9_%D0%BC%D0%B5%D1%82%D0%BE%D0%B4" TargetMode="External"/><Relationship Id="rId2" Type="http://schemas.openxmlformats.org/officeDocument/2006/relationships/hyperlink" Target="http://www.vocable.ru/dictionary/88/word/proek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lovopedia.com/4/200/651465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85800" y="549275"/>
            <a:ext cx="7772400" cy="3384550"/>
          </a:xfrm>
        </p:spPr>
        <p:txBody>
          <a:bodyPr/>
          <a:lstStyle/>
          <a:p>
            <a:r>
              <a:rPr lang="ru-RU" altLang="ru-RU" sz="2800" smtClean="0"/>
              <a:t>«Не снабжайте детей готовыми формулами, формулы – пустота, обогатите их образами и картинками, на которых видны связующие нити.</a:t>
            </a:r>
            <a:br>
              <a:rPr lang="ru-RU" altLang="ru-RU" sz="2800" smtClean="0"/>
            </a:br>
            <a:r>
              <a:rPr lang="ru-RU" altLang="ru-RU" sz="2800" smtClean="0"/>
              <a:t>Не отягощайте детей мертвым грузом фактов, обучите их приемам и способам, которые помогут им постигать.</a:t>
            </a:r>
            <a:br>
              <a:rPr lang="ru-RU" altLang="ru-RU" sz="2800" smtClean="0"/>
            </a:br>
            <a:r>
              <a:rPr lang="ru-RU" altLang="ru-RU" sz="2800" smtClean="0"/>
              <a:t>Не учите их, что польза – главное. Главное – возрастание в человеке человеческого»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813" y="4365625"/>
            <a:ext cx="6400800" cy="1752600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«</a:t>
            </a:r>
            <a:r>
              <a:rPr lang="ru-RU" dirty="0" err="1" smtClean="0"/>
              <a:t>Цитатель</a:t>
            </a:r>
            <a:r>
              <a:rPr lang="ru-RU" dirty="0" smtClean="0"/>
              <a:t>» А-</a:t>
            </a:r>
            <a:r>
              <a:rPr lang="ru-RU" dirty="0" err="1" smtClean="0"/>
              <a:t>С.Эзюпери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ru-RU" dirty="0" smtClean="0"/>
              <a:t>Оформление детского проекта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55575" y="1556792"/>
            <a:ext cx="14043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Образ желаемого результата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84" b="40507"/>
          <a:stretch/>
        </p:blipFill>
        <p:spPr>
          <a:xfrm>
            <a:off x="606776" y="1311728"/>
            <a:ext cx="1515263" cy="24482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67744" y="1311727"/>
            <a:ext cx="2160240" cy="2585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n>
                  <a:solidFill>
                    <a:srgbClr val="0070C0"/>
                  </a:solidFill>
                </a:ln>
              </a:rPr>
              <a:t>Какой результат нас устроит?</a:t>
            </a:r>
          </a:p>
          <a:p>
            <a:endParaRPr lang="ru-RU" dirty="0">
              <a:ln>
                <a:solidFill>
                  <a:srgbClr val="0070C0"/>
                </a:solidFill>
              </a:ln>
            </a:endParaRPr>
          </a:p>
          <a:p>
            <a:r>
              <a:rPr lang="ru-RU" dirty="0" smtClean="0">
                <a:ln>
                  <a:solidFill>
                    <a:srgbClr val="0070C0"/>
                  </a:solidFill>
                </a:ln>
              </a:rPr>
              <a:t>Красивый  </a:t>
            </a:r>
          </a:p>
          <a:p>
            <a:endParaRPr lang="ru-RU" dirty="0" smtClean="0">
              <a:ln>
                <a:solidFill>
                  <a:srgbClr val="0070C0"/>
                </a:solidFill>
              </a:ln>
            </a:endParaRPr>
          </a:p>
          <a:p>
            <a:endParaRPr lang="ru-RU" dirty="0" smtClean="0">
              <a:ln>
                <a:solidFill>
                  <a:srgbClr val="0070C0"/>
                </a:solidFill>
              </a:ln>
            </a:endParaRPr>
          </a:p>
          <a:p>
            <a:r>
              <a:rPr lang="ru-RU" dirty="0" smtClean="0">
                <a:ln>
                  <a:solidFill>
                    <a:srgbClr val="0070C0"/>
                  </a:solidFill>
                </a:ln>
              </a:rPr>
              <a:t>Ярко светит</a:t>
            </a:r>
            <a:endParaRPr lang="ru-RU" dirty="0">
              <a:ln>
                <a:solidFill>
                  <a:srgbClr val="0070C0"/>
                </a:solidFill>
              </a:ln>
            </a:endParaRPr>
          </a:p>
          <a:p>
            <a:endParaRPr lang="ru-RU" dirty="0" smtClean="0">
              <a:ln>
                <a:solidFill>
                  <a:srgbClr val="0070C0"/>
                </a:solidFill>
              </a:ln>
            </a:endParaRPr>
          </a:p>
          <a:p>
            <a:endParaRPr lang="ru-RU" dirty="0">
              <a:ln>
                <a:solidFill>
                  <a:srgbClr val="0070C0"/>
                </a:solidFill>
              </a:ln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4" t="50000"/>
          <a:stretch/>
        </p:blipFill>
        <p:spPr>
          <a:xfrm>
            <a:off x="3330944" y="1920182"/>
            <a:ext cx="648072" cy="71576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539" y="3068960"/>
            <a:ext cx="710954" cy="50405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261605" y="1451676"/>
            <a:ext cx="2592289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n>
                  <a:solidFill>
                    <a:srgbClr val="0070C0"/>
                  </a:solidFill>
                </a:ln>
              </a:rPr>
              <a:t>Цель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                 +</a:t>
            </a:r>
          </a:p>
          <a:p>
            <a:endParaRPr lang="ru-RU" dirty="0"/>
          </a:p>
          <a:p>
            <a:r>
              <a:rPr lang="ru-RU" dirty="0" smtClean="0">
                <a:ln>
                  <a:solidFill>
                    <a:srgbClr val="0070C0"/>
                  </a:solidFill>
                </a:ln>
              </a:rPr>
              <a:t>Сделать маяк из бумаги для игры малышей </a:t>
            </a:r>
          </a:p>
          <a:p>
            <a:endParaRPr lang="ru-RU" dirty="0">
              <a:ln>
                <a:solidFill>
                  <a:srgbClr val="0070C0"/>
                </a:solidFill>
              </a:ln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84" b="40507"/>
          <a:stretch/>
        </p:blipFill>
        <p:spPr>
          <a:xfrm>
            <a:off x="5436096" y="1795427"/>
            <a:ext cx="637013" cy="102924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818827"/>
            <a:ext cx="1285344" cy="108059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55575" y="4437112"/>
            <a:ext cx="7632849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n>
                  <a:solidFill>
                    <a:srgbClr val="0070C0"/>
                  </a:solidFill>
                </a:ln>
              </a:rPr>
              <a:t>План</a:t>
            </a:r>
          </a:p>
          <a:p>
            <a:pPr marL="342900" indent="-342900">
              <a:buAutoNum type="arabicPeriod"/>
            </a:pPr>
            <a:r>
              <a:rPr lang="ru-RU" dirty="0" smtClean="0">
                <a:ln>
                  <a:solidFill>
                    <a:srgbClr val="0070C0"/>
                  </a:solidFill>
                </a:ln>
              </a:rPr>
              <a:t>Узнать про устройство маяка </a:t>
            </a:r>
          </a:p>
          <a:p>
            <a:pPr marL="342900" indent="-342900">
              <a:buAutoNum type="arabicPeriod"/>
            </a:pPr>
            <a:r>
              <a:rPr lang="ru-RU" dirty="0" smtClean="0">
                <a:ln>
                  <a:solidFill>
                    <a:srgbClr val="0070C0"/>
                  </a:solidFill>
                </a:ln>
              </a:rPr>
              <a:t>Изучить этапы  изготовления (изучить или сделать технологическую карту)</a:t>
            </a:r>
          </a:p>
          <a:p>
            <a:pPr marL="342900" indent="-342900">
              <a:buAutoNum type="arabicPeriod"/>
            </a:pPr>
            <a:r>
              <a:rPr lang="ru-RU" dirty="0" smtClean="0">
                <a:ln>
                  <a:solidFill>
                    <a:srgbClr val="0070C0"/>
                  </a:solidFill>
                </a:ln>
              </a:rPr>
              <a:t>Подготовить материалы</a:t>
            </a:r>
          </a:p>
          <a:p>
            <a:pPr marL="342900" indent="-342900">
              <a:buAutoNum type="arabicPeriod"/>
            </a:pPr>
            <a:r>
              <a:rPr lang="ru-RU" dirty="0" smtClean="0">
                <a:ln>
                  <a:solidFill>
                    <a:srgbClr val="0070C0"/>
                  </a:solidFill>
                </a:ln>
              </a:rPr>
              <a:t>Сделать</a:t>
            </a:r>
          </a:p>
          <a:p>
            <a:pPr marL="342900" indent="-342900">
              <a:buAutoNum type="arabicPeriod"/>
            </a:pPr>
            <a:r>
              <a:rPr lang="ru-RU" dirty="0" smtClean="0">
                <a:ln>
                  <a:solidFill>
                    <a:srgbClr val="0070C0"/>
                  </a:solidFill>
                </a:ln>
              </a:rPr>
              <a:t>Попробовать</a:t>
            </a:r>
            <a:endParaRPr lang="ru-RU" dirty="0">
              <a:ln>
                <a:solidFill>
                  <a:srgbClr val="0070C0"/>
                </a:solidFill>
              </a:ln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605" y="5490711"/>
            <a:ext cx="554827" cy="554827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3898" y="5555135"/>
            <a:ext cx="744636" cy="554827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899" y="5591688"/>
            <a:ext cx="722199" cy="481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85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Технологии развивающего образования</a:t>
            </a:r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dirty="0" smtClean="0"/>
              <a:t>Развивающее обучение (технология «открытая задача»)</a:t>
            </a:r>
          </a:p>
          <a:p>
            <a:pPr eaLnBrk="1" hangingPunct="1"/>
            <a:r>
              <a:rPr lang="ru-RU" altLang="ru-RU" dirty="0" smtClean="0"/>
              <a:t>Проблемное обучение (технология конструирования проблемного вопроса, проблемный диалог)</a:t>
            </a:r>
          </a:p>
          <a:p>
            <a:pPr eaLnBrk="1" hangingPunct="1"/>
            <a:r>
              <a:rPr lang="ru-RU" altLang="ru-RU" dirty="0" err="1" smtClean="0"/>
              <a:t>Разноуровневое</a:t>
            </a:r>
            <a:r>
              <a:rPr lang="ru-RU" altLang="ru-RU" dirty="0" smtClean="0"/>
              <a:t> обучение</a:t>
            </a:r>
          </a:p>
          <a:p>
            <a:pPr eaLnBrk="1" hangingPunct="1"/>
            <a:r>
              <a:rPr lang="ru-RU" altLang="ru-RU" dirty="0" smtClean="0"/>
              <a:t>ИКТ</a:t>
            </a:r>
            <a:endParaRPr lang="ru-RU" altLang="ru-RU" dirty="0" smtClean="0"/>
          </a:p>
          <a:p>
            <a:pPr eaLnBrk="1" hangingPunct="1"/>
            <a:endParaRPr lang="ru-RU" altLang="ru-RU" dirty="0" smtClean="0"/>
          </a:p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/>
              <a:t>Технология </a:t>
            </a:r>
            <a:r>
              <a:rPr lang="ru-RU" altLang="ru-RU" dirty="0"/>
              <a:t>«открытая задача»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Открытая задача – это задача, которая имеет несколько правильных решений и ответов. Вариация открытой задачи – задача с недостающими данными. Например, сколько необходимо обоев, чтобы оклеить комнату площадью 20 кв. метров?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7570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/>
              <a:t>Технология </a:t>
            </a:r>
            <a:r>
              <a:rPr lang="ru-RU" altLang="ru-RU" dirty="0"/>
              <a:t>«открытая задача»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Выбираем интересный факт</a:t>
            </a:r>
          </a:p>
          <a:p>
            <a:pPr lvl="0"/>
            <a:r>
              <a:rPr lang="ru-RU" dirty="0"/>
              <a:t>Выделяем противоречие</a:t>
            </a:r>
          </a:p>
          <a:p>
            <a:pPr lvl="0"/>
            <a:r>
              <a:rPr lang="ru-RU" dirty="0"/>
              <a:t>Формулируем проблемный вопрос</a:t>
            </a:r>
          </a:p>
          <a:p>
            <a:pPr lvl="0"/>
            <a:r>
              <a:rPr lang="ru-RU" dirty="0"/>
              <a:t>Составляем условие</a:t>
            </a:r>
          </a:p>
          <a:p>
            <a:pPr lvl="0"/>
            <a:r>
              <a:rPr lang="ru-RU" dirty="0"/>
              <a:t>Проверяем</a:t>
            </a:r>
          </a:p>
          <a:p>
            <a:pPr lvl="0"/>
            <a:r>
              <a:rPr lang="ru-RU" dirty="0"/>
              <a:t>Корректируем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1982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Проблемное обучение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Проблемное обучение – организованный педагогом способ активного взаимодействия субъектов образовательного процесса с проблемно представленным содержанием обучения, в ходе которого они приобщаются к объективным противоречиям науки, социальной и профессиональной практики и способам их разрешения, учатся мыслить, вступать в отношения продуктивного общения, творчески усваивать знания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3022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конструирования проблемного вопроса, проблемный диалог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 lvl="1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Выбираем антонимы, подходящие к теме предстоящей деятельности, – пусть это будут «легкий-тяжелый». </a:t>
            </a:r>
          </a:p>
          <a:p>
            <a:pPr lvl="1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Определяем действия для предметов с такими качествами.  Легкие – летают, кружатся в воздухе, плавают на воде, не чувствуются на руке, быстро передвигаются, тяжелые – трудно передвигаются, не подпрыгивают, тонут, падают, ударяют. </a:t>
            </a:r>
          </a:p>
          <a:p>
            <a:pPr lvl="1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Выбираем в перечисленных действиях прямо противоположные – «летают-падают» и «плавают-тонут». </a:t>
            </a:r>
          </a:p>
          <a:p>
            <a:pPr lvl="1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Соединяем качество предмета с действием по принципу «противоположности притягиваются» – тяжелое летает, легкое падает, тяжелое плавает, легкое тонет. </a:t>
            </a:r>
          </a:p>
          <a:p>
            <a:pPr lvl="1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Подбираем предмет или явление, наиболее отвечающее теме предстоящей деятельности, например, «тяжелый самолет летает» или «тяжелый арбуз плавает»</a:t>
            </a:r>
          </a:p>
          <a:p>
            <a:pPr lvl="1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Формулируем проблемный вопрос «Почему самолет не падает?», «Почему арбуз не тонет?», который может стать началом  проектной и исследовательской деятельности. 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122488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648072"/>
          </a:xfrm>
        </p:spPr>
        <p:txBody>
          <a:bodyPr/>
          <a:lstStyle/>
          <a:p>
            <a:r>
              <a:rPr lang="ru-RU" altLang="ru-RU" dirty="0" err="1"/>
              <a:t>Разноуровневое</a:t>
            </a:r>
            <a:r>
              <a:rPr lang="ru-RU" altLang="ru-RU" dirty="0"/>
              <a:t> обучение</a:t>
            </a:r>
            <a:br>
              <a:rPr lang="ru-RU" alt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Разноуровневое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обучение – это такая организация учебно-воспитательного процесса, при которой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ученик имеет возможность овладевать учебным материалом по отдельным темам программы на разном уровне, не ниже базового, в зависимости от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способностей и индивидуальных особенностей личности, при которой за критерий оценки деятельности ребенка принимаются его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усилия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овладению этим материалом, творческому его применению.</a:t>
            </a:r>
          </a:p>
        </p:txBody>
      </p:sp>
    </p:spTree>
    <p:extLst>
      <p:ext uri="{BB962C8B-B14F-4D97-AF65-F5344CB8AC3E}">
        <p14:creationId xmlns:p14="http://schemas.microsoft.com/office/powerpoint/2010/main" val="22209268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560138"/>
              </p:ext>
            </p:extLst>
          </p:nvPr>
        </p:nvGraphicFramePr>
        <p:xfrm>
          <a:off x="107504" y="-51041"/>
          <a:ext cx="9036496" cy="69421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0297"/>
                <a:gridCol w="6986199"/>
              </a:tblGrid>
              <a:tr h="4175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Заключили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05" marR="3630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Ученик Евгений Т.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Учитель Кузьмина М. П.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05" marR="36305" marT="0" marB="0"/>
                </a:tc>
              </a:tr>
              <a:tr h="2087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Вопрос для изучения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05" marR="3630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Почему пингвины не живут в Арктике?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05" marR="36305" marT="0" marB="0"/>
                </a:tc>
              </a:tr>
              <a:tr h="5013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Предположения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05" marR="36305" marT="0" marB="0"/>
                </a:tc>
                <a:tc>
                  <a:txBody>
                    <a:bodyPr/>
                    <a:lstStyle/>
                    <a:p>
                      <a:pPr marL="1600200" lvl="3" indent="-2286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400" dirty="0">
                          <a:effectLst/>
                        </a:rPr>
                        <a:t>Им не перебраться с юга на север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400" dirty="0">
                          <a:effectLst/>
                        </a:rPr>
                        <a:t>На Северном полюсе нет земли – только вода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05" marR="36305" marT="0" marB="0"/>
                </a:tc>
              </a:tr>
              <a:tr h="993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Время, место,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>источники для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>исследования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05" marR="3630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effectLst/>
                        </a:rPr>
                        <a:t>Время: каждый четверг вместо урока по окружающему миру Евгений ищет информацию по изучаемому вопросу.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effectLst/>
                        </a:rPr>
                        <a:t>Место: библиотека, класс географии, класс биологии, класс информатики, дома.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Источники: беседа с взрослыми, интернет, фильмы, энциклопедия, учебник, карты.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05" marR="36305" marT="0" marB="0"/>
                </a:tc>
              </a:tr>
              <a:tr h="4175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Продолжительность проекта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05" marR="3630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Две недели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05" marR="36305" marT="0" marB="0"/>
                </a:tc>
              </a:tr>
              <a:tr h="4175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Встречи учителя и ученика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05" marR="3630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После уроков при необходимости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05" marR="36305" marT="0" marB="0"/>
                </a:tc>
              </a:tr>
              <a:tr h="6263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Обязательства учителя (после обсуждения пункт был исключен)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05" marR="3630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Договориться с другими учителями о помощи Евгению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05" marR="36305" marT="0" marB="0"/>
                </a:tc>
              </a:tr>
              <a:tr h="6263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Обязательства ученика (после обсуждения пункт был исключен)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05" marR="3630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Составить вопросы к нужным взрослым, сходить в библиотеку, посмотреть в интернете и найти ответ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05" marR="36305" marT="0" marB="0"/>
                </a:tc>
              </a:tr>
              <a:tr h="18205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Что надо сделать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05" marR="3630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Евгений находит ответ на вопрос и предоставляет свои открытия в следующей форме</a:t>
                      </a:r>
                    </a:p>
                    <a:p>
                      <a:pPr marL="742950" lvl="1" indent="-28575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7645" algn="l"/>
                          <a:tab pos="678815" algn="l"/>
                        </a:tabLst>
                      </a:pPr>
                      <a:r>
                        <a:rPr lang="ru-RU" sz="1400" dirty="0">
                          <a:effectLst/>
                        </a:rPr>
                        <a:t>Карта с отметками о проживании животных на «Юге» и «Севере»</a:t>
                      </a:r>
                    </a:p>
                    <a:p>
                      <a:pPr marL="742950" lvl="1" indent="-28575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7645" algn="l"/>
                          <a:tab pos="678815" algn="l"/>
                        </a:tabLst>
                      </a:pPr>
                      <a:r>
                        <a:rPr lang="ru-RU" sz="1400" dirty="0">
                          <a:effectLst/>
                        </a:rPr>
                        <a:t>Запись интервью с учителем биологии Ольгой Артуровной и учителем географии Алексеем Игоревичем </a:t>
                      </a:r>
                    </a:p>
                    <a:p>
                      <a:pPr marL="742950" lvl="1" indent="-28575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7645" algn="l"/>
                          <a:tab pos="678815" algn="l"/>
                        </a:tabLst>
                      </a:pPr>
                      <a:r>
                        <a:rPr lang="ru-RU" sz="1400" dirty="0">
                          <a:effectLst/>
                        </a:rPr>
                        <a:t>Фильм (или название, или отрывок) о животных Арктики и Антарктики</a:t>
                      </a:r>
                    </a:p>
                    <a:p>
                      <a:pPr marL="742950" lvl="1" indent="-28575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7645" algn="l"/>
                          <a:tab pos="678815" algn="l"/>
                        </a:tabLst>
                      </a:pPr>
                      <a:r>
                        <a:rPr lang="ru-RU" sz="1400" dirty="0">
                          <a:effectLst/>
                        </a:rPr>
                        <a:t>Представление своих открытий перед классом</a:t>
                      </a:r>
                    </a:p>
                    <a:p>
                      <a:pPr marL="742950" lvl="1" indent="-28575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7645" algn="l"/>
                          <a:tab pos="678815" algn="l"/>
                        </a:tabLst>
                      </a:pPr>
                      <a:r>
                        <a:rPr lang="ru-RU" sz="1400" dirty="0">
                          <a:effectLst/>
                        </a:rPr>
                        <a:t>Ответы на вопросы Марины Петровны и учеников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05" marR="36305" marT="0" marB="0"/>
                </a:tc>
              </a:tr>
              <a:tr h="2087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Оценка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05" marR="3630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 баллов, если все пункты (1-5) выполнены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05" marR="36305" marT="0" marB="0"/>
                </a:tc>
              </a:tr>
              <a:tr h="6263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Подписи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05" marR="3630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Евгений Т. _____________________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Кузьмина М.П.__________________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05" marR="3630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01911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Спасибо за работу!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68413"/>
            <a:ext cx="7772400" cy="23320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«</a:t>
            </a:r>
            <a:r>
              <a:rPr lang="ru-RU" b="1" dirty="0"/>
              <a:t>Проектная деятельность младших школьников как основа исследовательской компетентности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Основные понятия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908050"/>
            <a:ext cx="8569325" cy="5616575"/>
          </a:xfrm>
        </p:spPr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err="1" smtClean="0"/>
              <a:t>Прое́кт</a:t>
            </a:r>
            <a:r>
              <a:rPr lang="ru-RU" dirty="0"/>
              <a:t> (от лат. </a:t>
            </a:r>
            <a:r>
              <a:rPr lang="ru-RU" i="1" dirty="0" err="1"/>
              <a:t>projectus</a:t>
            </a:r>
            <a:r>
              <a:rPr lang="ru-RU" dirty="0"/>
              <a:t> — </a:t>
            </a:r>
            <a:r>
              <a:rPr lang="ru-RU" i="1" dirty="0"/>
              <a:t>брошенный вперед, выступающий, выдающийся вперёд</a:t>
            </a:r>
            <a:r>
              <a:rPr lang="ru-RU" dirty="0"/>
              <a:t>) — замысел, идея, образ, воплощённые в форму описания, обоснования, расчётов, чертежей, раскрывающих сущность замысла и возможность его практической </a:t>
            </a:r>
            <a:r>
              <a:rPr lang="ru-RU" dirty="0" smtClean="0"/>
              <a:t>реализации </a:t>
            </a:r>
            <a:r>
              <a:rPr lang="ru-RU" dirty="0"/>
              <a:t> </a:t>
            </a:r>
            <a:endParaRPr lang="ru-RU" dirty="0" smtClean="0"/>
          </a:p>
          <a:p>
            <a:pPr marL="0" indent="0"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u="sng" dirty="0" smtClean="0">
                <a:hlinkClick r:id="rId2"/>
              </a:rPr>
              <a:t>Б</a:t>
            </a:r>
            <a:r>
              <a:rPr lang="ru-RU" sz="2000" u="sng" dirty="0">
                <a:hlinkClick r:id="rId2"/>
              </a:rPr>
              <a:t>. </a:t>
            </a:r>
            <a:r>
              <a:rPr lang="ru-RU" sz="2000" u="sng" dirty="0" err="1">
                <a:hlinkClick r:id="rId2"/>
              </a:rPr>
              <a:t>Райзберг</a:t>
            </a:r>
            <a:r>
              <a:rPr lang="ru-RU" sz="2000" u="sng" dirty="0">
                <a:hlinkClick r:id="rId2"/>
              </a:rPr>
              <a:t>, Л. Лозовский, Е. Стародубцева. Современный экономический </a:t>
            </a:r>
            <a:r>
              <a:rPr lang="ru-RU" sz="2000" u="sng" dirty="0" smtClean="0">
                <a:hlinkClick r:id="rId2"/>
              </a:rPr>
              <a:t>словарь</a:t>
            </a:r>
            <a:endParaRPr lang="ru-RU" sz="2000" u="sng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err="1"/>
              <a:t>Иссле́дование</a:t>
            </a:r>
            <a:r>
              <a:rPr lang="ru-RU" dirty="0"/>
              <a:t> (буквально «следование изнутри») в предельно широком смысле — поиск новых знаний или систематическое расследование с целью установления фактов. В более узком смысле </a:t>
            </a:r>
            <a:r>
              <a:rPr lang="ru-RU" b="1" dirty="0"/>
              <a:t>исследование</a:t>
            </a:r>
            <a:r>
              <a:rPr lang="ru-RU" dirty="0"/>
              <a:t> — </a:t>
            </a:r>
            <a:r>
              <a:rPr lang="ru-RU" dirty="0">
                <a:hlinkClick r:id="rId3" tooltip="Научный метод"/>
              </a:rPr>
              <a:t>научный метод</a:t>
            </a:r>
            <a:r>
              <a:rPr lang="ru-RU" dirty="0"/>
              <a:t>(процесс) изучения </a:t>
            </a:r>
            <a:r>
              <a:rPr lang="ru-RU" dirty="0" smtClean="0"/>
              <a:t>чего-либо</a:t>
            </a:r>
          </a:p>
          <a:p>
            <a:pPr marL="0" indent="0"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 </a:t>
            </a:r>
            <a:r>
              <a:rPr lang="ru-RU" sz="2400" u="sng" dirty="0" smtClean="0">
                <a:hlinkClick r:id="rId4"/>
              </a:rPr>
              <a:t>Толковый </a:t>
            </a:r>
            <a:r>
              <a:rPr lang="ru-RU" sz="2400" u="sng" dirty="0">
                <a:hlinkClick r:id="rId4"/>
              </a:rPr>
              <a:t>словарь русского языка (Ожегов С., Шведова </a:t>
            </a:r>
            <a:r>
              <a:rPr lang="ru-RU" sz="2400" u="sng" dirty="0" smtClean="0">
                <a:hlinkClick r:id="rId4"/>
              </a:rPr>
              <a:t>Н.)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079500"/>
          </a:xfrm>
        </p:spPr>
        <p:txBody>
          <a:bodyPr/>
          <a:lstStyle/>
          <a:p>
            <a:pPr eaLnBrk="1" hangingPunct="1"/>
            <a:r>
              <a:rPr lang="ru-RU" altLang="ru-RU" smtClean="0"/>
              <a:t>Сущность проектирования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844824"/>
            <a:ext cx="2357454" cy="192882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наличная ситуация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742632" y="1809105"/>
            <a:ext cx="2357454" cy="2000264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ситуация желаемого будущего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3103168" y="1916832"/>
            <a:ext cx="2639464" cy="1928826"/>
          </a:xfrm>
          <a:prstGeom prst="rightArrow">
            <a:avLst>
              <a:gd name="adj1" fmla="val 50000"/>
              <a:gd name="adj2" fmla="val 4232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Ситуация 3 перехода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116013" y="4508500"/>
            <a:ext cx="7127875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2800"/>
              <a:t>поиск (проектирование) путей решения проблемы, возникшей из противоречия между желаемым и действительным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Сущность исследования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79512" y="1412776"/>
            <a:ext cx="2448272" cy="2016224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Имеющийся познавательный опыт</a:t>
            </a:r>
            <a:endParaRPr lang="ru-RU" sz="2400" dirty="0"/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5" name="Объект 3"/>
          <p:cNvSpPr txBox="1">
            <a:spLocks/>
          </p:cNvSpPr>
          <p:nvPr/>
        </p:nvSpPr>
        <p:spPr>
          <a:xfrm>
            <a:off x="5727096" y="5013176"/>
            <a:ext cx="2877373" cy="1275176"/>
          </a:xfrm>
          <a:prstGeom prst="rect">
            <a:avLst/>
          </a:prstGeom>
          <a:ln w="25400" cap="flat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Новые области познания</a:t>
            </a:r>
            <a:endParaRPr lang="ru-RU" sz="2400" dirty="0"/>
          </a:p>
        </p:txBody>
      </p:sp>
      <p:sp>
        <p:nvSpPr>
          <p:cNvPr id="6" name="Объект 3"/>
          <p:cNvSpPr txBox="1">
            <a:spLocks/>
          </p:cNvSpPr>
          <p:nvPr/>
        </p:nvSpPr>
        <p:spPr>
          <a:xfrm>
            <a:off x="5563853" y="1340768"/>
            <a:ext cx="3037648" cy="1928825"/>
          </a:xfrm>
          <a:prstGeom prst="rect">
            <a:avLst/>
          </a:prstGeom>
          <a:ln w="25400" cap="flat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dirty="0" smtClean="0"/>
              <a:t>Накопление нового познавательного опыта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2627784" y="1412776"/>
            <a:ext cx="3168352" cy="2206552"/>
          </a:xfrm>
          <a:prstGeom prst="rightArrow">
            <a:avLst>
              <a:gd name="adj1" fmla="val 50000"/>
              <a:gd name="adj2" fmla="val 4232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err="1"/>
              <a:t>Проблематизация</a:t>
            </a:r>
            <a:r>
              <a:rPr lang="ru-RU" sz="2400" dirty="0"/>
              <a:t> действительности</a:t>
            </a:r>
          </a:p>
        </p:txBody>
      </p:sp>
      <p:sp>
        <p:nvSpPr>
          <p:cNvPr id="10" name="Стрелка вниз 9"/>
          <p:cNvSpPr/>
          <p:nvPr/>
        </p:nvSpPr>
        <p:spPr>
          <a:xfrm flipH="1">
            <a:off x="5466556" y="3269593"/>
            <a:ext cx="3301286" cy="1743583"/>
          </a:xfrm>
          <a:prstGeom prst="downArrow">
            <a:avLst>
              <a:gd name="adj1" fmla="val 57529"/>
              <a:gd name="adj2" fmla="val 51220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Содержательное обобщение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93675" y="3860800"/>
            <a:ext cx="5286375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2800"/>
              <a:t>Поиск путей решения проблемы, возникшей из противоречия между имеющимся опытом и необходимостью решения новой познавательной (исследовательской) задачи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95288" y="115888"/>
            <a:ext cx="4040187" cy="433387"/>
          </a:xfrm>
        </p:spPr>
        <p:txBody>
          <a:bodyPr rtlCol="0"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Признаки проекта</a:t>
            </a: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107950" y="692150"/>
            <a:ext cx="4535488" cy="6049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dirty="0"/>
              <a:t>Потребность в конкретном продукте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dirty="0"/>
              <a:t>Конкретный продукт (описание, образ)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dirty="0"/>
              <a:t>Наличие проблемы, связанной с путями получения продукта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dirty="0"/>
              <a:t>Цель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dirty="0"/>
              <a:t>План действий с определением четких временных </a:t>
            </a:r>
            <a:r>
              <a:rPr lang="ru-RU" dirty="0" smtClean="0"/>
              <a:t>рамок, перечнем </a:t>
            </a:r>
            <a:r>
              <a:rPr lang="ru-RU" dirty="0"/>
              <a:t>необходимых материалов («смета</a:t>
            </a:r>
            <a:r>
              <a:rPr lang="ru-RU" dirty="0" smtClean="0"/>
              <a:t>»), распределением </a:t>
            </a:r>
            <a:r>
              <a:rPr lang="ru-RU" dirty="0"/>
              <a:t>функций </a:t>
            </a:r>
            <a:r>
              <a:rPr lang="ru-RU" dirty="0" smtClean="0"/>
              <a:t>участников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dirty="0" smtClean="0"/>
              <a:t>Выполнение действий согласно плану</a:t>
            </a:r>
            <a:endParaRPr lang="ru-RU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dirty="0"/>
              <a:t>Критерии оценки полученного продукта</a:t>
            </a:r>
          </a:p>
        </p:txBody>
      </p:sp>
      <p:sp>
        <p:nvSpPr>
          <p:cNvPr id="7172" name="Текст 9"/>
          <p:cNvSpPr>
            <a:spLocks noGrp="1"/>
          </p:cNvSpPr>
          <p:nvPr>
            <p:ph type="body" sz="quarter" idx="3"/>
          </p:nvPr>
        </p:nvSpPr>
        <p:spPr>
          <a:xfrm>
            <a:off x="4787900" y="188913"/>
            <a:ext cx="4041775" cy="360362"/>
          </a:xfrm>
        </p:spPr>
        <p:txBody>
          <a:bodyPr/>
          <a:lstStyle/>
          <a:p>
            <a:pPr algn="ctr" eaLnBrk="1" hangingPunct="1"/>
            <a:r>
              <a:rPr lang="ru-RU" altLang="ru-RU" smtClean="0"/>
              <a:t>Признаки исследования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quarter" idx="4"/>
          </p:nvPr>
        </p:nvSpPr>
        <p:spPr>
          <a:xfrm>
            <a:off x="4716463" y="692150"/>
            <a:ext cx="4319587" cy="6049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altLang="ja-JP" dirty="0" smtClean="0"/>
              <a:t>Потребность в новом Знании (информации, опыте)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altLang="ja-JP" dirty="0" smtClean="0"/>
              <a:t>Наличие образа результата (гипотеза)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altLang="ja-JP" dirty="0" smtClean="0"/>
              <a:t>Наличие исследовательской проблемы </a:t>
            </a:r>
            <a:endParaRPr lang="ru-RU" altLang="ja-JP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altLang="ja-JP" dirty="0" smtClean="0"/>
              <a:t>Цель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altLang="ja-JP" dirty="0" smtClean="0"/>
              <a:t>План действий (подбор способов действий (методов), сбор информации, анализ </a:t>
            </a:r>
            <a:r>
              <a:rPr lang="ru-RU" altLang="ja-JP" dirty="0"/>
              <a:t>и </a:t>
            </a:r>
            <a:r>
              <a:rPr lang="ru-RU" altLang="ja-JP" dirty="0" smtClean="0"/>
              <a:t>обобщение, комментарий</a:t>
            </a:r>
            <a:r>
              <a:rPr lang="ru-RU" altLang="ja-JP" dirty="0"/>
              <a:t>, </a:t>
            </a:r>
            <a:r>
              <a:rPr lang="ru-RU" altLang="ja-JP" dirty="0" smtClean="0"/>
              <a:t>собственные выводы)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altLang="ja-JP" dirty="0" smtClean="0"/>
              <a:t>Выполнение действий с возможностью коррекции плана на каждом этапе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dirty="0" smtClean="0"/>
              <a:t>Критерии оценки эффективности исследования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8"/>
          <p:cNvSpPr>
            <a:spLocks noGrp="1"/>
          </p:cNvSpPr>
          <p:nvPr>
            <p:ph type="ctrTitle"/>
          </p:nvPr>
        </p:nvSpPr>
        <p:spPr>
          <a:xfrm>
            <a:off x="684213" y="981075"/>
            <a:ext cx="7772400" cy="2447925"/>
          </a:xfrm>
        </p:spPr>
        <p:txBody>
          <a:bodyPr/>
          <a:lstStyle/>
          <a:p>
            <a:pPr eaLnBrk="1" hangingPunct="1"/>
            <a:r>
              <a:rPr lang="ru-RU" altLang="ru-RU" dirty="0" smtClean="0"/>
              <a:t>Особенности организации проектной деятельности</a:t>
            </a:r>
          </a:p>
        </p:txBody>
      </p:sp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1042988" y="3573463"/>
            <a:ext cx="7200900" cy="1727200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ru-RU" b="1" dirty="0"/>
              <a:t>технологии развивающего образования, этапы детского проектирования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576262"/>
          </a:xfrm>
        </p:spPr>
        <p:txBody>
          <a:bodyPr/>
          <a:lstStyle/>
          <a:p>
            <a:pPr eaLnBrk="1" hangingPunct="1"/>
            <a:r>
              <a:rPr lang="ru-RU" altLang="ru-RU" dirty="0" smtClean="0"/>
              <a:t>Особенности </a:t>
            </a:r>
            <a:r>
              <a:rPr lang="ru-RU" altLang="ru-RU" dirty="0" err="1" smtClean="0"/>
              <a:t>деятельсноти</a:t>
            </a:r>
            <a:endParaRPr lang="ru-RU" altLang="ru-RU" dirty="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388" y="1008063"/>
          <a:ext cx="8893175" cy="5091112"/>
        </p:xfrm>
        <a:graphic>
          <a:graphicData uri="http://schemas.openxmlformats.org/drawingml/2006/table">
            <a:tbl>
              <a:tblPr/>
              <a:tblGrid>
                <a:gridCol w="1512286"/>
                <a:gridCol w="3124325"/>
                <a:gridCol w="4256564"/>
              </a:tblGrid>
              <a:tr h="342763"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effectLst/>
                          <a:latin typeface="Times New Roman, serif"/>
                        </a:rPr>
                        <a:t>Компонент</a:t>
                      </a:r>
                      <a:endParaRPr lang="ru-RU" sz="1800" i="0" dirty="0">
                        <a:effectLst/>
                      </a:endParaRPr>
                    </a:p>
                  </a:txBody>
                  <a:tcPr marL="22491" marR="22491" marT="14058" marB="14058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>
                          <a:effectLst/>
                          <a:latin typeface="Times New Roman, serif"/>
                        </a:rPr>
                        <a:t>Дошкольный возраст</a:t>
                      </a:r>
                      <a:endParaRPr lang="ru-RU" sz="1800" dirty="0">
                        <a:effectLst/>
                      </a:endParaRPr>
                    </a:p>
                  </a:txBody>
                  <a:tcPr marL="22491" marR="22491" marT="14058" marB="14058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>
                          <a:effectLst/>
                          <a:latin typeface="Times New Roman, serif"/>
                        </a:rPr>
                        <a:t>Младший школьный возраст</a:t>
                      </a:r>
                      <a:endParaRPr lang="ru-RU" sz="1800">
                        <a:effectLst/>
                      </a:endParaRPr>
                    </a:p>
                  </a:txBody>
                  <a:tcPr marL="22491" marR="22491" marT="14058" marB="14058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48587">
                <a:tc>
                  <a:txBody>
                    <a:bodyPr/>
                    <a:lstStyle/>
                    <a:p>
                      <a:r>
                        <a:rPr lang="ru-RU" sz="1800" i="0" dirty="0">
                          <a:effectLst/>
                          <a:latin typeface="Times New Roman, serif"/>
                        </a:rPr>
                        <a:t>Потребность</a:t>
                      </a:r>
                      <a:endParaRPr lang="ru-RU" sz="1800" i="0" dirty="0">
                        <a:effectLst/>
                      </a:endParaRPr>
                    </a:p>
                  </a:txBody>
                  <a:tcPr marL="22491" marR="22491" marT="14058" marB="14058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, serif"/>
                        </a:rPr>
                        <a:t>Коммуникативная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, serif"/>
                        </a:rPr>
                        <a:t>Познавательная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, serif"/>
                        </a:rPr>
                        <a:t>Самовыражения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, serif"/>
                        </a:rPr>
                        <a:t>Самореализация</a:t>
                      </a:r>
                      <a:endParaRPr lang="ru-RU" sz="1800" dirty="0">
                        <a:effectLst/>
                      </a:endParaRPr>
                    </a:p>
                    <a:p>
                      <a:r>
                        <a:rPr lang="ru-RU" sz="1800" dirty="0">
                          <a:effectLst/>
                          <a:latin typeface="Times New Roman, serif"/>
                        </a:rPr>
                        <a:t>Движение</a:t>
                      </a:r>
                      <a:endParaRPr lang="ru-RU" sz="1800" dirty="0">
                        <a:effectLst/>
                      </a:endParaRPr>
                    </a:p>
                  </a:txBody>
                  <a:tcPr marL="22491" marR="22491" marT="14058" marB="14058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, serif"/>
                        </a:rPr>
                        <a:t>Коммуникативная (сотрудничество)</a:t>
                      </a:r>
                      <a:endParaRPr lang="ru-RU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, serif"/>
                        </a:rPr>
                        <a:t>Познавательная</a:t>
                      </a:r>
                      <a:endParaRPr lang="ru-RU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, serif"/>
                        </a:rPr>
                        <a:t>Саморазвития</a:t>
                      </a:r>
                      <a:endParaRPr lang="ru-RU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, serif"/>
                        </a:rPr>
                        <a:t>Движения (физическое самосовершенствование)</a:t>
                      </a:r>
                      <a:endParaRPr lang="ru-RU" sz="1800">
                        <a:effectLst/>
                      </a:endParaRPr>
                    </a:p>
                    <a:p>
                      <a:r>
                        <a:rPr lang="ru-RU" sz="1800">
                          <a:effectLst/>
                          <a:latin typeface="Times New Roman, serif"/>
                        </a:rPr>
                        <a:t>Одобрения совершённой деятельности</a:t>
                      </a:r>
                      <a:endParaRPr lang="ru-RU" sz="1800">
                        <a:effectLst/>
                      </a:endParaRPr>
                    </a:p>
                  </a:txBody>
                  <a:tcPr marL="22491" marR="22491" marT="14058" marB="14058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25528">
                <a:tc>
                  <a:txBody>
                    <a:bodyPr/>
                    <a:lstStyle/>
                    <a:p>
                      <a:r>
                        <a:rPr lang="ru-RU" sz="1800" i="0" dirty="0">
                          <a:effectLst/>
                          <a:latin typeface="Times New Roman, serif"/>
                        </a:rPr>
                        <a:t>Образ желаемого результата</a:t>
                      </a:r>
                      <a:endParaRPr lang="ru-RU" sz="1800" i="0" dirty="0">
                        <a:effectLst/>
                      </a:endParaRPr>
                    </a:p>
                  </a:txBody>
                  <a:tcPr marL="22491" marR="22491" marT="14058" marB="14058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, serif"/>
                        </a:rPr>
                        <a:t>Соотношение желаемого образа с реальным объектом</a:t>
                      </a:r>
                      <a:endParaRPr lang="ru-RU" sz="1800" dirty="0">
                        <a:effectLst/>
                      </a:endParaRPr>
                    </a:p>
                  </a:txBody>
                  <a:tcPr marL="22491" marR="22491" marT="14058" marB="14058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, serif"/>
                        </a:rPr>
                        <a:t>Образ желаемого результата формируется словестно-логически, внутренние признаки обозначаются вербально</a:t>
                      </a:r>
                      <a:endParaRPr lang="ru-RU" sz="1800">
                        <a:effectLst/>
                      </a:endParaRPr>
                    </a:p>
                  </a:txBody>
                  <a:tcPr marL="22491" marR="22491" marT="14058" marB="14058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74234">
                <a:tc>
                  <a:txBody>
                    <a:bodyPr/>
                    <a:lstStyle/>
                    <a:p>
                      <a:r>
                        <a:rPr lang="ru-RU" sz="1800" i="0" dirty="0">
                          <a:effectLst/>
                          <a:latin typeface="Times New Roman, serif"/>
                        </a:rPr>
                        <a:t>Мотив</a:t>
                      </a:r>
                      <a:endParaRPr lang="ru-RU" sz="1800" i="0" dirty="0">
                        <a:effectLst/>
                      </a:endParaRPr>
                    </a:p>
                  </a:txBody>
                  <a:tcPr marL="22491" marR="22491" marT="14058" marB="14058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, serif"/>
                        </a:rPr>
                        <a:t>Желание пообщаться с… человеком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, serif"/>
                        </a:rPr>
                        <a:t>Быть таким же как…</a:t>
                      </a:r>
                      <a:endParaRPr lang="ru-RU" sz="1800" dirty="0">
                        <a:effectLst/>
                      </a:endParaRPr>
                    </a:p>
                    <a:p>
                      <a:r>
                        <a:rPr lang="ru-RU" sz="1800" dirty="0">
                          <a:effectLst/>
                          <a:latin typeface="Times New Roman, serif"/>
                        </a:rPr>
                        <a:t>Сделать также как у других… (получить такое же, как у…)</a:t>
                      </a:r>
                      <a:endParaRPr lang="ru-RU" sz="1800" dirty="0">
                        <a:effectLst/>
                      </a:endParaRPr>
                    </a:p>
                  </a:txBody>
                  <a:tcPr marL="22491" marR="22491" marT="14058" marB="14058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, serif"/>
                        </a:rPr>
                        <a:t>Желание больше знать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, serif"/>
                        </a:rPr>
                        <a:t>Желание расширить круг сверстников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, serif"/>
                        </a:rPr>
                        <a:t>Желание самостоятельно, что-то сделать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, serif"/>
                        </a:rPr>
                        <a:t>Желание достичь наилучшего </a:t>
                      </a:r>
                      <a:r>
                        <a:rPr lang="ru-RU" sz="1800" dirty="0" smtClean="0">
                          <a:effectLst/>
                          <a:latin typeface="Times New Roman, serif"/>
                        </a:rPr>
                        <a:t>результата</a:t>
                      </a:r>
                      <a:endParaRPr lang="ru-RU" sz="1800" dirty="0">
                        <a:effectLst/>
                      </a:endParaRPr>
                    </a:p>
                  </a:txBody>
                  <a:tcPr marL="22491" marR="22491" marT="14058" marB="14058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241" name="Rectangle 1"/>
          <p:cNvSpPr>
            <a:spLocks noChangeArrowheads="1"/>
          </p:cNvSpPr>
          <p:nvPr/>
        </p:nvSpPr>
        <p:spPr bwMode="auto">
          <a:xfrm>
            <a:off x="3562350" y="10080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/>
              <a:t/>
            </a:r>
            <a:br>
              <a:rPr lang="ru-RU" altLang="ru-RU"/>
            </a:b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ru-RU" altLang="ru-RU" dirty="0" smtClean="0"/>
              <a:t>Особенности деятельности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966777"/>
              </p:ext>
            </p:extLst>
          </p:nvPr>
        </p:nvGraphicFramePr>
        <p:xfrm>
          <a:off x="107950" y="1196975"/>
          <a:ext cx="8928100" cy="5400675"/>
        </p:xfrm>
        <a:graphic>
          <a:graphicData uri="http://schemas.openxmlformats.org/drawingml/2006/table">
            <a:tbl>
              <a:tblPr/>
              <a:tblGrid>
                <a:gridCol w="1871762"/>
                <a:gridCol w="2783059"/>
                <a:gridCol w="4273279"/>
              </a:tblGrid>
              <a:tr h="846747">
                <a:tc>
                  <a:txBody>
                    <a:bodyPr/>
                    <a:lstStyle/>
                    <a:p>
                      <a:r>
                        <a:rPr lang="ru-RU" sz="1800" i="1" dirty="0" smtClean="0">
                          <a:effectLst/>
                          <a:latin typeface="Times New Roman, serif"/>
                        </a:rPr>
                        <a:t>Целеполагание</a:t>
                      </a:r>
                      <a:endParaRPr lang="ru-RU" sz="1800" dirty="0">
                        <a:effectLst/>
                      </a:endParaRPr>
                    </a:p>
                  </a:txBody>
                  <a:tcPr marL="22487" marR="22487" marT="14056" marB="14056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, serif"/>
                        </a:rPr>
                        <a:t>Цель </a:t>
                      </a:r>
                      <a:r>
                        <a:rPr lang="ru-RU" sz="1800" dirty="0">
                          <a:effectLst/>
                          <a:latin typeface="Times New Roman, serif"/>
                        </a:rPr>
                        <a:t>отражает мотив</a:t>
                      </a:r>
                      <a:endParaRPr lang="ru-RU" sz="1800" dirty="0">
                        <a:effectLst/>
                      </a:endParaRPr>
                    </a:p>
                  </a:txBody>
                  <a:tcPr marL="22487" marR="22487" marT="14056" marB="14056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, serif"/>
                        </a:rPr>
                        <a:t>Цель отражает образ </a:t>
                      </a:r>
                      <a:r>
                        <a:rPr lang="ru-RU" sz="1800" dirty="0">
                          <a:effectLst/>
                          <a:latin typeface="Times New Roman, serif"/>
                        </a:rPr>
                        <a:t>желаемого результата и способ его достижения</a:t>
                      </a:r>
                      <a:endParaRPr lang="ru-RU" sz="1800" dirty="0">
                        <a:effectLst/>
                      </a:endParaRPr>
                    </a:p>
                  </a:txBody>
                  <a:tcPr marL="22487" marR="22487" marT="14056" marB="14056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2222">
                <a:tc>
                  <a:txBody>
                    <a:bodyPr/>
                    <a:lstStyle/>
                    <a:p>
                      <a:r>
                        <a:rPr lang="ru-RU" sz="1800" i="1" dirty="0">
                          <a:effectLst/>
                          <a:latin typeface="Times New Roman, serif"/>
                        </a:rPr>
                        <a:t>Планирование</a:t>
                      </a:r>
                      <a:endParaRPr lang="ru-RU" sz="1800" dirty="0">
                        <a:effectLst/>
                      </a:endParaRPr>
                    </a:p>
                  </a:txBody>
                  <a:tcPr marL="22487" marR="22487" marT="14056" marB="14056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, serif"/>
                        </a:rPr>
                        <a:t>Может определить как сам, так и с воспитателем</a:t>
                      </a:r>
                      <a:endParaRPr lang="ru-RU" sz="1800" dirty="0">
                        <a:effectLst/>
                      </a:endParaRPr>
                    </a:p>
                    <a:p>
                      <a:r>
                        <a:rPr lang="ru-RU" sz="1800" dirty="0">
                          <a:effectLst/>
                          <a:latin typeface="Times New Roman, serif"/>
                        </a:rPr>
                        <a:t>Вместе с действием описывает и орудие</a:t>
                      </a:r>
                      <a:endParaRPr lang="ru-RU" sz="1800" dirty="0">
                        <a:effectLst/>
                      </a:endParaRPr>
                    </a:p>
                  </a:txBody>
                  <a:tcPr marL="22487" marR="22487" marT="14056" marB="14056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, serif"/>
                        </a:rPr>
                        <a:t>Выделяет этапы</a:t>
                      </a:r>
                      <a:endParaRPr lang="ru-RU" sz="1800" dirty="0">
                        <a:effectLst/>
                      </a:endParaRPr>
                    </a:p>
                    <a:p>
                      <a:r>
                        <a:rPr lang="ru-RU" sz="1800" dirty="0">
                          <a:effectLst/>
                          <a:latin typeface="Times New Roman, serif"/>
                        </a:rPr>
                        <a:t>Отдельно определяет все необходимые орудия</a:t>
                      </a:r>
                      <a:endParaRPr lang="ru-RU" sz="1800" dirty="0">
                        <a:effectLst/>
                      </a:endParaRPr>
                    </a:p>
                  </a:txBody>
                  <a:tcPr marL="22487" marR="22487" marT="14056" marB="14056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2222">
                <a:tc>
                  <a:txBody>
                    <a:bodyPr/>
                    <a:lstStyle/>
                    <a:p>
                      <a:r>
                        <a:rPr lang="ru-RU" sz="1800" i="1" dirty="0">
                          <a:effectLst/>
                          <a:latin typeface="Times New Roman, serif"/>
                        </a:rPr>
                        <a:t>Выполнение действий</a:t>
                      </a:r>
                      <a:endParaRPr lang="ru-RU" sz="1800" dirty="0">
                        <a:effectLst/>
                      </a:endParaRPr>
                    </a:p>
                  </a:txBody>
                  <a:tcPr marL="22487" marR="22487" marT="14056" marB="14056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, serif"/>
                        </a:rPr>
                        <a:t>Может регулировать действие, но нужна поддержка взрослого при выполнении плана</a:t>
                      </a:r>
                      <a:endParaRPr lang="ru-RU" sz="1800" dirty="0">
                        <a:effectLst/>
                      </a:endParaRPr>
                    </a:p>
                  </a:txBody>
                  <a:tcPr marL="22487" marR="22487" marT="14056" marB="14056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, serif"/>
                        </a:rPr>
                        <a:t>Ребенок начинает активно размышлять по поводу своих действий</a:t>
                      </a:r>
                      <a:endParaRPr lang="ru-RU" sz="1800" dirty="0">
                        <a:effectLst/>
                      </a:endParaRPr>
                    </a:p>
                  </a:txBody>
                  <a:tcPr marL="22487" marR="22487" marT="14056" marB="14056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9484">
                <a:tc>
                  <a:txBody>
                    <a:bodyPr/>
                    <a:lstStyle/>
                    <a:p>
                      <a:r>
                        <a:rPr lang="ru-RU" sz="1800" i="1" dirty="0">
                          <a:effectLst/>
                          <a:latin typeface="Times New Roman, serif"/>
                        </a:rPr>
                        <a:t>Анализ</a:t>
                      </a:r>
                      <a:endParaRPr lang="ru-RU" sz="1800" dirty="0">
                        <a:effectLst/>
                      </a:endParaRPr>
                    </a:p>
                  </a:txBody>
                  <a:tcPr marL="22487" marR="22487" marT="14056" marB="14056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, serif"/>
                        </a:rPr>
                        <a:t>Помощь со стороны взрослого</a:t>
                      </a:r>
                      <a:endParaRPr lang="ru-RU" sz="1800" dirty="0">
                        <a:effectLst/>
                      </a:endParaRPr>
                    </a:p>
                  </a:txBody>
                  <a:tcPr marL="22487" marR="22487" marT="14056" marB="14056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, serif"/>
                        </a:rPr>
                        <a:t>Самостоятельно проанализирует свои результаты и найдет ошибки, с последующим их исправлением</a:t>
                      </a:r>
                      <a:endParaRPr lang="ru-RU" sz="1800" dirty="0">
                        <a:effectLst/>
                      </a:endParaRPr>
                    </a:p>
                  </a:txBody>
                  <a:tcPr marL="22487" marR="22487" marT="14056" marB="14056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оектная и исследовательская деятельность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проектная и исследовательская деятельность</Template>
  <TotalTime>78</TotalTime>
  <Words>975</Words>
  <Application>Microsoft Office PowerPoint</Application>
  <PresentationFormat>Экран (4:3)</PresentationFormat>
  <Paragraphs>163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MS PGothic</vt:lpstr>
      <vt:lpstr>Arial</vt:lpstr>
      <vt:lpstr>Calibri</vt:lpstr>
      <vt:lpstr>Times New Roman</vt:lpstr>
      <vt:lpstr>Times New Roman, serif</vt:lpstr>
      <vt:lpstr>проектная и исследовательская деятельность</vt:lpstr>
      <vt:lpstr>«Не снабжайте детей готовыми формулами, формулы – пустота, обогатите их образами и картинками, на которых видны связующие нити. Не отягощайте детей мертвым грузом фактов, обучите их приемам и способам, которые помогут им постигать. Не учите их, что польза – главное. Главное – возрастание в человеке человеческого»</vt:lpstr>
      <vt:lpstr>«Проектная деятельность младших школьников как основа исследовательской компетентности»</vt:lpstr>
      <vt:lpstr>Основные понятия</vt:lpstr>
      <vt:lpstr>Сущность проектирования</vt:lpstr>
      <vt:lpstr>Сущность исследования</vt:lpstr>
      <vt:lpstr>Презентация PowerPoint</vt:lpstr>
      <vt:lpstr>Особенности организации проектной деятельности</vt:lpstr>
      <vt:lpstr>Особенности деятельсноти</vt:lpstr>
      <vt:lpstr>Особенности деятельности</vt:lpstr>
      <vt:lpstr>Оформление детского проекта</vt:lpstr>
      <vt:lpstr>Технологии развивающего образования</vt:lpstr>
      <vt:lpstr>Технология «открытая задача»</vt:lpstr>
      <vt:lpstr>Технология «открытая задача»</vt:lpstr>
      <vt:lpstr>Проблемное обучение</vt:lpstr>
      <vt:lpstr>Технология конструирования проблемного вопроса, проблемный диалог</vt:lpstr>
      <vt:lpstr>Разноуровневое обучение </vt:lpstr>
      <vt:lpstr>Презентация PowerPoint</vt:lpstr>
      <vt:lpstr>Спасибо за работу!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«Не снабжайте детей готовыми формулами, формулы – пустота, обогатите их образами и картинками, на которых видны связующие нити. Не отягощайте детей мертвым грузом фактов, обучите их приемам и способам, которые помогут им постигать. Не учите их, что польза – главное. Главное – возрастание в человеке человеческого»</dc:title>
  <dc:creator>Ольга Вячеславовна Тихомирова</dc:creator>
  <cp:lastModifiedBy>Наталья Вячеславовна Бородкина</cp:lastModifiedBy>
  <cp:revision>8</cp:revision>
  <dcterms:created xsi:type="dcterms:W3CDTF">2015-11-02T14:15:17Z</dcterms:created>
  <dcterms:modified xsi:type="dcterms:W3CDTF">2016-12-20T08:30:34Z</dcterms:modified>
</cp:coreProperties>
</file>