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6" r:id="rId3"/>
    <p:sldId id="326" r:id="rId4"/>
    <p:sldId id="328" r:id="rId5"/>
    <p:sldId id="327" r:id="rId6"/>
    <p:sldId id="329" r:id="rId7"/>
    <p:sldId id="308" r:id="rId8"/>
    <p:sldId id="309" r:id="rId9"/>
    <p:sldId id="311" r:id="rId10"/>
    <p:sldId id="318" r:id="rId11"/>
    <p:sldId id="317" r:id="rId12"/>
    <p:sldId id="322" r:id="rId13"/>
    <p:sldId id="325" r:id="rId14"/>
    <p:sldId id="331" r:id="rId15"/>
  </p:sldIdLst>
  <p:sldSz cx="9144000" cy="6858000" type="screen4x3"/>
  <p:notesSz cx="9926638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8" y="11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976BE10-8E10-46EE-A669-B2DD6736E270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F6B7861-01FF-400E-B0D6-F26EC1AEC2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995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12BB85D-5CC9-439B-981E-CB7EA7B7BA61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201" y="3228705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F210B31-4158-45B9-9539-83B6A4FCFC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983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z="1400" b="1" smtClean="0">
                <a:solidFill>
                  <a:schemeClr val="accent2"/>
                </a:solidFill>
              </a:rPr>
              <a:t>комплексный </a:t>
            </a:r>
            <a:r>
              <a:rPr lang="ru-RU" altLang="ru-RU" sz="1400" b="1" smtClean="0"/>
              <a:t>характер</a:t>
            </a:r>
            <a:r>
              <a:rPr lang="ru-RU" altLang="ru-RU" sz="1400" smtClean="0"/>
              <a:t>, позволяют </a:t>
            </a:r>
            <a:r>
              <a:rPr lang="ru-RU" altLang="ru-RU" sz="1400" i="1" smtClean="0"/>
              <a:t>оценить </a:t>
            </a:r>
            <a:r>
              <a:rPr lang="ru-RU" altLang="ru-RU" sz="1400" b="1" i="1" smtClean="0"/>
              <a:t>все умения</a:t>
            </a:r>
            <a:r>
              <a:rPr lang="ru-RU" altLang="ru-RU" sz="1400" smtClean="0"/>
              <a:t> характеризующие достижение данного планируемого результата;</a:t>
            </a:r>
          </a:p>
          <a:p>
            <a:pPr>
              <a:spcBef>
                <a:spcPct val="0"/>
              </a:spcBef>
            </a:pPr>
            <a:r>
              <a:rPr lang="ru-RU" altLang="ru-RU" sz="1400" smtClean="0"/>
              <a:t>ИЛИ позволяют </a:t>
            </a:r>
            <a:r>
              <a:rPr lang="ru-RU" altLang="ru-RU" sz="1400" i="1" smtClean="0"/>
              <a:t>в </a:t>
            </a:r>
            <a:r>
              <a:rPr lang="ru-RU" altLang="ru-RU" sz="1400" i="1" u="sng" smtClean="0"/>
              <a:t>зависимости от уровня выполнения оценить достижение</a:t>
            </a:r>
            <a:r>
              <a:rPr lang="ru-RU" altLang="ru-RU" sz="1400" u="sng" smtClean="0"/>
              <a:t> планируемого результата как на базовом, так и на повышенном уровне;</a:t>
            </a:r>
          </a:p>
          <a:p>
            <a:pPr>
              <a:spcBef>
                <a:spcPct val="0"/>
              </a:spcBef>
            </a:pPr>
            <a:endParaRPr lang="ru-RU" altLang="ru-RU" sz="14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z="1400" smtClean="0">
                <a:latin typeface="Arial" charset="0"/>
              </a:rPr>
              <a:t>Каждая школа может иметь свою систему оценки, имеет право выстраивать образовательный процесс по своему усмотрению, выбирать различные УМК, </a:t>
            </a:r>
            <a:r>
              <a:rPr lang="ru-RU" altLang="ru-RU" sz="1400" b="1" smtClean="0">
                <a:latin typeface="Arial" charset="0"/>
              </a:rPr>
              <a:t>но отношения между всеми участниками системы образования заданы достаточно жёстко через планируемые результаты</a:t>
            </a:r>
          </a:p>
          <a:p>
            <a:pPr>
              <a:spcBef>
                <a:spcPct val="0"/>
              </a:spcBef>
            </a:pPr>
            <a:r>
              <a:rPr lang="ru-RU" altLang="ru-RU" sz="1400" smtClean="0">
                <a:latin typeface="Arial" charset="0"/>
              </a:rPr>
              <a:t>Одна из задач нового  стандарта добиться соответствия в критериях, оценочных процедурах, чтобы внутренняя и внешняя оценки совпадали, а все участники образовательного процесса имели чёткую, объективную картину о состоянии системы и возможности принятия управленческих решений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06560-6A3B-408F-8254-187D2108DD8F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1E272-A049-43D2-8F66-52E4CCCEE4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D5373-8111-48FA-B61E-6953E72BE382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FD3B8-B6CC-4580-94FA-9412FAA1C2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73C7F-F96C-4B5E-BD0E-002403F402F1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25B51-876F-4C9E-9183-5FFA610350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76533-4132-48D1-8F5C-E25F236865A4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7D2BE-EA1B-451D-AA9C-100492D45D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3AADF-62E6-494D-9B02-A051F5131A6C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85A1D-A684-4211-BA28-8C011AC9BF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CDB07-544A-4D1F-834E-21AAA3853899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CB6-2A71-44B5-A1FE-58ED820886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4CF33-1A41-4565-93C2-0AA10283F7E7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F12E1-0F2B-4F9A-86CE-D9ACFCE368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7354B-66DD-49B0-8D90-0672BC1F4AF8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D7C77-9E1D-43D9-9C15-AEB6CA3CEF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141D6-6FE7-49A1-98F4-679D4BF15760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B610F-5031-4568-86C8-0A207B5BF9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8D062-309B-431A-8B46-2B8AD1668CE2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FDF07-DA28-442A-9BC1-CC644B99B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E70F2-1F1D-427E-87D9-64993ABEA58C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8F541-BF51-41AD-98AD-A302816E3B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6A312-69BC-4FED-8DF4-42B471641B69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531A3-A422-46C1-9DAF-4F9A2FA1E9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E7A10A0-E004-4183-AE80-272052BB55D7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3CB883-4A66-40D5-88E0-39337526BC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8625" y="6021388"/>
            <a:ext cx="3200400" cy="409575"/>
          </a:xfrm>
        </p:spPr>
        <p:txBody>
          <a:bodyPr rtlCol="0">
            <a:normAutofit fontScale="3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Чижова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.Н., ст. методист КНО ИРО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Крылова С.С. , гл. специалист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ЦОиККО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4213" y="1700213"/>
            <a:ext cx="7920037" cy="28019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Times New Roman" pitchFamily="18" charset="0"/>
                <a:ea typeface="+mj-ea"/>
                <a:cs typeface="Times New Roman" pitchFamily="18" charset="0"/>
              </a:rPr>
              <a:t>C</a:t>
            </a:r>
            <a:r>
              <a:rPr lang="ru-RU" sz="4400" dirty="0" err="1">
                <a:latin typeface="Times New Roman" pitchFamily="18" charset="0"/>
                <a:ea typeface="+mj-ea"/>
                <a:cs typeface="Times New Roman" pitchFamily="18" charset="0"/>
              </a:rPr>
              <a:t>истема</a:t>
            </a:r>
            <a:r>
              <a:rPr lang="ru-RU" sz="4400" dirty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latin typeface="Times New Roman" pitchFamily="18" charset="0"/>
                <a:ea typeface="+mj-ea"/>
                <a:cs typeface="Times New Roman" pitchFamily="18" charset="0"/>
              </a:rPr>
              <a:t>оценки достижения планируемых результатов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latin typeface="Times New Roman" pitchFamily="18" charset="0"/>
                <a:ea typeface="+mj-ea"/>
                <a:cs typeface="Times New Roman" pitchFamily="18" charset="0"/>
              </a:rPr>
              <a:t>ООП НОО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-49213"/>
            <a:ext cx="7705725" cy="676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/>
          <p:cNvPicPr preferRelativeResize="0">
            <a:picLocks noChangeArrowheads="1"/>
          </p:cNvPicPr>
          <p:nvPr/>
        </p:nvPicPr>
        <p:blipFill>
          <a:blip r:embed="rId2"/>
          <a:srcRect l="2504" b="12038"/>
          <a:stretch>
            <a:fillRect/>
          </a:stretch>
        </p:blipFill>
        <p:spPr bwMode="auto">
          <a:xfrm>
            <a:off x="0" y="0"/>
            <a:ext cx="9144000" cy="551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4397375"/>
            <a:ext cx="4600575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0"/>
            <a:ext cx="74215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ъект 2"/>
          <p:cNvSpPr>
            <a:spLocks noGrp="1"/>
          </p:cNvSpPr>
          <p:nvPr>
            <p:ph idx="4294967295"/>
          </p:nvPr>
        </p:nvSpPr>
        <p:spPr>
          <a:xfrm>
            <a:off x="236538" y="115888"/>
            <a:ext cx="8670925" cy="6561137"/>
          </a:xfrm>
        </p:spPr>
        <p:txBody>
          <a:bodyPr/>
          <a:lstStyle/>
          <a:p>
            <a:pPr marL="0" indent="358775" algn="ctr">
              <a:spcBef>
                <a:spcPct val="0"/>
              </a:spcBef>
              <a:buFontTx/>
              <a:buNone/>
            </a:pPr>
            <a:r>
              <a:rPr lang="ru-RU" altLang="ru-RU" sz="2000" b="1" smtClean="0">
                <a:solidFill>
                  <a:srgbClr val="000099"/>
                </a:solidFill>
              </a:rPr>
              <a:t>Модель взаимодействия системы оценки</a:t>
            </a:r>
            <a:r>
              <a:rPr lang="ru-RU" altLang="ru-RU" sz="2000" smtClean="0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27650" name="Text Box 83"/>
          <p:cNvSpPr txBox="1">
            <a:spLocks noChangeArrowheads="1"/>
          </p:cNvSpPr>
          <p:nvPr/>
        </p:nvSpPr>
        <p:spPr bwMode="auto">
          <a:xfrm>
            <a:off x="5562600" y="1560513"/>
            <a:ext cx="3168650" cy="287337"/>
          </a:xfrm>
          <a:prstGeom prst="rect">
            <a:avLst/>
          </a:prstGeom>
          <a:solidFill>
            <a:srgbClr val="99FFCC"/>
          </a:solidFill>
          <a:ln w="15875">
            <a:solidFill>
              <a:srgbClr val="1D573A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200" b="1">
                <a:latin typeface="Times New Roman" pitchFamily="18" charset="0"/>
              </a:rPr>
              <a:t> </a:t>
            </a:r>
            <a:r>
              <a:rPr lang="ru-RU" altLang="ru-RU" sz="1200" b="1">
                <a:solidFill>
                  <a:srgbClr val="003300"/>
                </a:solidFill>
                <a:latin typeface="Times New Roman" pitchFamily="18" charset="0"/>
              </a:rPr>
              <a:t>Стандартизированные </a:t>
            </a:r>
            <a:r>
              <a:rPr lang="en-US" altLang="ru-RU" sz="1200" b="1">
                <a:solidFill>
                  <a:srgbClr val="003300"/>
                </a:solidFill>
                <a:latin typeface="Times New Roman" pitchFamily="18" charset="0"/>
              </a:rPr>
              <a:t> </a:t>
            </a:r>
            <a:r>
              <a:rPr lang="ru-RU" altLang="ru-RU" sz="1200" b="1">
                <a:solidFill>
                  <a:srgbClr val="003300"/>
                </a:solidFill>
                <a:latin typeface="Times New Roman" pitchFamily="18" charset="0"/>
              </a:rPr>
              <a:t>методы </a:t>
            </a:r>
            <a:r>
              <a:rPr lang="ru-RU" altLang="ru-RU" sz="1200" b="1">
                <a:latin typeface="Times New Roman" pitchFamily="18" charset="0"/>
              </a:rPr>
              <a:t> </a:t>
            </a:r>
            <a:r>
              <a:rPr lang="ru-RU" altLang="ru-RU" sz="1200" b="1">
                <a:solidFill>
                  <a:srgbClr val="003300"/>
                </a:solidFill>
                <a:latin typeface="Times New Roman" pitchFamily="18" charset="0"/>
              </a:rPr>
              <a:t>оценки</a:t>
            </a:r>
            <a:endParaRPr lang="ru-RU" altLang="ru-RU" sz="1200">
              <a:latin typeface="Times New Roman" pitchFamily="18" charset="0"/>
            </a:endParaRPr>
          </a:p>
        </p:txBody>
      </p:sp>
      <p:sp>
        <p:nvSpPr>
          <p:cNvPr id="27651" name="Text Box 84"/>
          <p:cNvSpPr txBox="1">
            <a:spLocks noChangeArrowheads="1"/>
          </p:cNvSpPr>
          <p:nvPr/>
        </p:nvSpPr>
        <p:spPr bwMode="auto">
          <a:xfrm>
            <a:off x="7286625" y="1978025"/>
            <a:ext cx="1524000" cy="542925"/>
          </a:xfrm>
          <a:prstGeom prst="rect">
            <a:avLst/>
          </a:prstGeom>
          <a:solidFill>
            <a:srgbClr val="99FFCC"/>
          </a:solidFill>
          <a:ln w="15875">
            <a:solidFill>
              <a:srgbClr val="1D573A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200" b="1">
                <a:solidFill>
                  <a:srgbClr val="003300"/>
                </a:solidFill>
                <a:latin typeface="Times New Roman" pitchFamily="18" charset="0"/>
              </a:rPr>
              <a:t>Мониторинговые исследования</a:t>
            </a:r>
            <a:endParaRPr lang="ru-RU" altLang="ru-RU" sz="1200">
              <a:latin typeface="Times New Roman" pitchFamily="18" charset="0"/>
            </a:endParaRPr>
          </a:p>
        </p:txBody>
      </p:sp>
      <p:sp>
        <p:nvSpPr>
          <p:cNvPr id="27652" name="Text Box 85"/>
          <p:cNvSpPr txBox="1">
            <a:spLocks noChangeArrowheads="1"/>
          </p:cNvSpPr>
          <p:nvPr/>
        </p:nvSpPr>
        <p:spPr bwMode="auto">
          <a:xfrm>
            <a:off x="539750" y="1576388"/>
            <a:ext cx="3384550" cy="287337"/>
          </a:xfrm>
          <a:prstGeom prst="rect">
            <a:avLst/>
          </a:prstGeom>
          <a:solidFill>
            <a:srgbClr val="FFFF66"/>
          </a:solidFill>
          <a:ln w="1587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200" b="1">
                <a:solidFill>
                  <a:srgbClr val="541C00"/>
                </a:solidFill>
                <a:latin typeface="Times New Roman" pitchFamily="18" charset="0"/>
              </a:rPr>
              <a:t>Субъективные (экспертные) методы</a:t>
            </a:r>
            <a:r>
              <a:rPr lang="ru-RU" altLang="ru-RU" sz="1200" b="1">
                <a:latin typeface="Times New Roman" pitchFamily="18" charset="0"/>
              </a:rPr>
              <a:t> </a:t>
            </a:r>
            <a:r>
              <a:rPr lang="ru-RU" altLang="ru-RU" sz="1200" b="1">
                <a:solidFill>
                  <a:srgbClr val="541C00"/>
                </a:solidFill>
                <a:latin typeface="Times New Roman" pitchFamily="18" charset="0"/>
              </a:rPr>
              <a:t>оценки</a:t>
            </a:r>
            <a:endParaRPr lang="ru-RU" altLang="ru-RU" sz="1200">
              <a:latin typeface="Times New Roman" pitchFamily="18" charset="0"/>
            </a:endParaRPr>
          </a:p>
        </p:txBody>
      </p:sp>
      <p:sp>
        <p:nvSpPr>
          <p:cNvPr id="27653" name="Text Box 86"/>
          <p:cNvSpPr txBox="1">
            <a:spLocks noChangeArrowheads="1"/>
          </p:cNvSpPr>
          <p:nvPr/>
        </p:nvSpPr>
        <p:spPr bwMode="auto">
          <a:xfrm>
            <a:off x="539750" y="2008188"/>
            <a:ext cx="788988" cy="433387"/>
          </a:xfrm>
          <a:prstGeom prst="rect">
            <a:avLst/>
          </a:prstGeom>
          <a:solidFill>
            <a:srgbClr val="FFFF66"/>
          </a:solidFill>
          <a:ln w="1587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200" b="1">
                <a:solidFill>
                  <a:srgbClr val="541C00"/>
                </a:solidFill>
                <a:latin typeface="Times New Roman" pitchFamily="18" charset="0"/>
              </a:rPr>
              <a:t>Устный опрос</a:t>
            </a:r>
            <a:endParaRPr lang="ru-RU" altLang="ru-RU" sz="1200">
              <a:latin typeface="Times New Roman" pitchFamily="18" charset="0"/>
            </a:endParaRPr>
          </a:p>
        </p:txBody>
      </p:sp>
      <p:sp>
        <p:nvSpPr>
          <p:cNvPr id="27654" name="Text Box 87"/>
          <p:cNvSpPr txBox="1">
            <a:spLocks noChangeArrowheads="1"/>
          </p:cNvSpPr>
          <p:nvPr/>
        </p:nvSpPr>
        <p:spPr bwMode="auto">
          <a:xfrm>
            <a:off x="2774950" y="2008188"/>
            <a:ext cx="1581150" cy="504825"/>
          </a:xfrm>
          <a:prstGeom prst="rect">
            <a:avLst/>
          </a:prstGeom>
          <a:solidFill>
            <a:srgbClr val="FFFF66"/>
          </a:solidFill>
          <a:ln w="1587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200" b="1">
                <a:solidFill>
                  <a:srgbClr val="541C00"/>
                </a:solidFill>
                <a:latin typeface="Times New Roman" pitchFamily="18" charset="0"/>
              </a:rPr>
              <a:t>Практическая работа</a:t>
            </a:r>
            <a:endParaRPr lang="ru-RU" altLang="ru-RU" sz="1200">
              <a:latin typeface="Times New Roman" pitchFamily="18" charset="0"/>
            </a:endParaRPr>
          </a:p>
        </p:txBody>
      </p:sp>
      <p:sp>
        <p:nvSpPr>
          <p:cNvPr id="27655" name="Text Box 88"/>
          <p:cNvSpPr txBox="1">
            <a:spLocks noChangeArrowheads="1"/>
          </p:cNvSpPr>
          <p:nvPr/>
        </p:nvSpPr>
        <p:spPr bwMode="auto">
          <a:xfrm>
            <a:off x="1404938" y="2008188"/>
            <a:ext cx="1295400" cy="431800"/>
          </a:xfrm>
          <a:prstGeom prst="rect">
            <a:avLst/>
          </a:prstGeom>
          <a:solidFill>
            <a:srgbClr val="FFFF66"/>
          </a:solidFill>
          <a:ln w="1587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200" b="1">
                <a:solidFill>
                  <a:srgbClr val="541C00"/>
                </a:solidFill>
                <a:latin typeface="Times New Roman" pitchFamily="18" charset="0"/>
              </a:rPr>
              <a:t>Письменный опрос</a:t>
            </a:r>
            <a:endParaRPr lang="ru-RU" altLang="ru-RU" sz="1200">
              <a:latin typeface="Times New Roman" pitchFamily="18" charset="0"/>
            </a:endParaRPr>
          </a:p>
        </p:txBody>
      </p:sp>
      <p:sp>
        <p:nvSpPr>
          <p:cNvPr id="27656" name="Text Box 89"/>
          <p:cNvSpPr txBox="1">
            <a:spLocks noChangeArrowheads="1"/>
          </p:cNvSpPr>
          <p:nvPr/>
        </p:nvSpPr>
        <p:spPr bwMode="auto">
          <a:xfrm>
            <a:off x="4427538" y="2041525"/>
            <a:ext cx="892175" cy="255588"/>
          </a:xfrm>
          <a:prstGeom prst="rect">
            <a:avLst/>
          </a:prstGeom>
          <a:solidFill>
            <a:srgbClr val="FFFF66"/>
          </a:solidFill>
          <a:ln w="1587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200" b="1">
                <a:solidFill>
                  <a:srgbClr val="541C00"/>
                </a:solidFill>
                <a:latin typeface="Times New Roman" pitchFamily="18" charset="0"/>
              </a:rPr>
              <a:t>Проекты</a:t>
            </a:r>
            <a:endParaRPr lang="ru-RU" altLang="ru-RU" sz="1200">
              <a:latin typeface="Times New Roman" pitchFamily="18" charset="0"/>
            </a:endParaRPr>
          </a:p>
        </p:txBody>
      </p:sp>
      <p:sp>
        <p:nvSpPr>
          <p:cNvPr id="27657" name="Text Box 90"/>
          <p:cNvSpPr txBox="1">
            <a:spLocks noChangeArrowheads="1"/>
          </p:cNvSpPr>
          <p:nvPr/>
        </p:nvSpPr>
        <p:spPr bwMode="auto">
          <a:xfrm>
            <a:off x="5724525" y="1935163"/>
            <a:ext cx="1223963" cy="288925"/>
          </a:xfrm>
          <a:prstGeom prst="rect">
            <a:avLst/>
          </a:prstGeom>
          <a:solidFill>
            <a:srgbClr val="99FFCC"/>
          </a:solidFill>
          <a:ln w="15875">
            <a:solidFill>
              <a:srgbClr val="1D573A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200" b="1">
                <a:solidFill>
                  <a:srgbClr val="003300"/>
                </a:solidFill>
                <a:latin typeface="Times New Roman" pitchFamily="18" charset="0"/>
              </a:rPr>
              <a:t>Тестирование</a:t>
            </a:r>
            <a:endParaRPr lang="ru-RU" altLang="ru-RU" sz="1200">
              <a:latin typeface="Times New Roman" pitchFamily="18" charset="0"/>
            </a:endParaRPr>
          </a:p>
        </p:txBody>
      </p:sp>
      <p:sp>
        <p:nvSpPr>
          <p:cNvPr id="27658" name="Text Box 91"/>
          <p:cNvSpPr txBox="1">
            <a:spLocks noChangeArrowheads="1"/>
          </p:cNvSpPr>
          <p:nvPr/>
        </p:nvSpPr>
        <p:spPr bwMode="auto">
          <a:xfrm>
            <a:off x="7380288" y="2557463"/>
            <a:ext cx="1295400" cy="360362"/>
          </a:xfrm>
          <a:prstGeom prst="rect">
            <a:avLst/>
          </a:prstGeom>
          <a:solidFill>
            <a:srgbClr val="99FFCC"/>
          </a:solidFill>
          <a:ln w="15875">
            <a:solidFill>
              <a:srgbClr val="1D573A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200" b="1">
                <a:solidFill>
                  <a:srgbClr val="003300"/>
                </a:solidFill>
                <a:latin typeface="Times New Roman" pitchFamily="18" charset="0"/>
              </a:rPr>
              <a:t>Анкетирование</a:t>
            </a:r>
          </a:p>
          <a:p>
            <a:endParaRPr lang="ru-RU" altLang="ru-RU" sz="1200">
              <a:latin typeface="Times New Roman" pitchFamily="18" charset="0"/>
            </a:endParaRPr>
          </a:p>
        </p:txBody>
      </p:sp>
      <p:sp>
        <p:nvSpPr>
          <p:cNvPr id="27659" name="Text Box 92"/>
          <p:cNvSpPr txBox="1">
            <a:spLocks noChangeArrowheads="1"/>
          </p:cNvSpPr>
          <p:nvPr/>
        </p:nvSpPr>
        <p:spPr bwMode="auto">
          <a:xfrm>
            <a:off x="1741488" y="2728913"/>
            <a:ext cx="2109787" cy="523875"/>
          </a:xfrm>
          <a:prstGeom prst="rect">
            <a:avLst/>
          </a:prstGeom>
          <a:solidFill>
            <a:srgbClr val="FFFF66"/>
          </a:solidFill>
          <a:ln w="1587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200" b="1">
                <a:solidFill>
                  <a:srgbClr val="541C00"/>
                </a:solidFill>
                <a:latin typeface="Times New Roman" pitchFamily="18" charset="0"/>
              </a:rPr>
              <a:t>Стартовая, текущая, </a:t>
            </a:r>
          </a:p>
          <a:p>
            <a:pPr algn="ctr"/>
            <a:r>
              <a:rPr lang="ru-RU" altLang="ru-RU" sz="1200" b="1">
                <a:solidFill>
                  <a:srgbClr val="541C00"/>
                </a:solidFill>
                <a:latin typeface="Times New Roman" pitchFamily="18" charset="0"/>
              </a:rPr>
              <a:t>итоговая оценка</a:t>
            </a:r>
            <a:endParaRPr lang="ru-RU" altLang="ru-RU" sz="1200">
              <a:latin typeface="Times New Roman" pitchFamily="18" charset="0"/>
            </a:endParaRPr>
          </a:p>
        </p:txBody>
      </p:sp>
      <p:sp>
        <p:nvSpPr>
          <p:cNvPr id="27660" name="Text Box 93"/>
          <p:cNvSpPr txBox="1">
            <a:spLocks noChangeArrowheads="1"/>
          </p:cNvSpPr>
          <p:nvPr/>
        </p:nvSpPr>
        <p:spPr bwMode="auto">
          <a:xfrm>
            <a:off x="5786438" y="2513013"/>
            <a:ext cx="1368425" cy="1225550"/>
          </a:xfrm>
          <a:prstGeom prst="rect">
            <a:avLst/>
          </a:prstGeom>
          <a:solidFill>
            <a:srgbClr val="99FFCC"/>
          </a:solidFill>
          <a:ln w="15875">
            <a:solidFill>
              <a:srgbClr val="00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200" b="1">
                <a:solidFill>
                  <a:srgbClr val="003300"/>
                </a:solidFill>
                <a:latin typeface="Times New Roman" pitchFamily="18" charset="0"/>
              </a:rPr>
              <a:t>Аттестация</a:t>
            </a:r>
            <a:endParaRPr lang="en-US" altLang="ru-RU" sz="1200" b="1">
              <a:solidFill>
                <a:srgbClr val="003300"/>
              </a:solidFill>
              <a:latin typeface="Times New Roman" pitchFamily="18" charset="0"/>
            </a:endParaRPr>
          </a:p>
          <a:p>
            <a:pPr algn="ctr"/>
            <a:r>
              <a:rPr lang="ru-RU" altLang="ru-RU" sz="1200" b="1">
                <a:solidFill>
                  <a:srgbClr val="003300"/>
                </a:solidFill>
                <a:latin typeface="Times New Roman" pitchFamily="18" charset="0"/>
              </a:rPr>
              <a:t> обучающихся, педагогических</a:t>
            </a:r>
            <a:endParaRPr lang="en-US" altLang="ru-RU" sz="1200" b="1">
              <a:solidFill>
                <a:srgbClr val="003300"/>
              </a:solidFill>
              <a:latin typeface="Times New Roman" pitchFamily="18" charset="0"/>
            </a:endParaRPr>
          </a:p>
          <a:p>
            <a:pPr algn="ctr"/>
            <a:r>
              <a:rPr lang="ru-RU" altLang="ru-RU" sz="1200" b="1">
                <a:solidFill>
                  <a:srgbClr val="003300"/>
                </a:solidFill>
                <a:latin typeface="Times New Roman" pitchFamily="18" charset="0"/>
              </a:rPr>
              <a:t> кадров,</a:t>
            </a:r>
            <a:endParaRPr lang="en-US" altLang="ru-RU" sz="1200" b="1">
              <a:solidFill>
                <a:srgbClr val="003300"/>
              </a:solidFill>
              <a:latin typeface="Times New Roman" pitchFamily="18" charset="0"/>
            </a:endParaRPr>
          </a:p>
          <a:p>
            <a:pPr algn="ctr"/>
            <a:r>
              <a:rPr lang="ru-RU" altLang="ru-RU" sz="1200" b="1">
                <a:solidFill>
                  <a:srgbClr val="003300"/>
                </a:solidFill>
                <a:latin typeface="Times New Roman" pitchFamily="18" charset="0"/>
              </a:rPr>
              <a:t> бразовательных организаций</a:t>
            </a:r>
            <a:endParaRPr lang="ru-RU" altLang="ru-RU" sz="1200">
              <a:latin typeface="Times New Roman" pitchFamily="18" charset="0"/>
            </a:endParaRPr>
          </a:p>
        </p:txBody>
      </p:sp>
      <p:sp>
        <p:nvSpPr>
          <p:cNvPr id="27661" name="Text Box 94"/>
          <p:cNvSpPr txBox="1">
            <a:spLocks noChangeArrowheads="1"/>
          </p:cNvSpPr>
          <p:nvPr/>
        </p:nvSpPr>
        <p:spPr bwMode="auto">
          <a:xfrm>
            <a:off x="1835150" y="3995738"/>
            <a:ext cx="1690688" cy="349250"/>
          </a:xfrm>
          <a:prstGeom prst="rect">
            <a:avLst/>
          </a:prstGeom>
          <a:solidFill>
            <a:srgbClr val="FFFF66"/>
          </a:solidFill>
          <a:ln w="1587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200" b="1">
                <a:solidFill>
                  <a:srgbClr val="541C00"/>
                </a:solidFill>
                <a:latin typeface="Times New Roman" pitchFamily="18" charset="0"/>
              </a:rPr>
              <a:t>Внутренняя оценка</a:t>
            </a:r>
            <a:endParaRPr lang="ru-RU" altLang="ru-RU" sz="1200">
              <a:latin typeface="Times New Roman" pitchFamily="18" charset="0"/>
            </a:endParaRPr>
          </a:p>
        </p:txBody>
      </p:sp>
      <p:sp>
        <p:nvSpPr>
          <p:cNvPr id="27662" name="Text Box 95"/>
          <p:cNvSpPr txBox="1">
            <a:spLocks noChangeArrowheads="1"/>
          </p:cNvSpPr>
          <p:nvPr/>
        </p:nvSpPr>
        <p:spPr bwMode="auto">
          <a:xfrm>
            <a:off x="5364163" y="4024313"/>
            <a:ext cx="1504950" cy="358775"/>
          </a:xfrm>
          <a:prstGeom prst="rect">
            <a:avLst/>
          </a:prstGeom>
          <a:solidFill>
            <a:srgbClr val="99FFCC"/>
          </a:solidFill>
          <a:ln w="15875">
            <a:solidFill>
              <a:srgbClr val="00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200" b="1">
                <a:solidFill>
                  <a:srgbClr val="003300"/>
                </a:solidFill>
                <a:latin typeface="Times New Roman" pitchFamily="18" charset="0"/>
              </a:rPr>
              <a:t>Внешняя </a:t>
            </a:r>
            <a:r>
              <a:rPr lang="en-US" altLang="ru-RU" sz="1200" b="1">
                <a:solidFill>
                  <a:srgbClr val="003300"/>
                </a:solidFill>
                <a:latin typeface="Times New Roman" pitchFamily="18" charset="0"/>
              </a:rPr>
              <a:t>о</a:t>
            </a:r>
            <a:r>
              <a:rPr lang="ru-RU" altLang="ru-RU" sz="1200" b="1">
                <a:solidFill>
                  <a:srgbClr val="003300"/>
                </a:solidFill>
                <a:latin typeface="Times New Roman" pitchFamily="18" charset="0"/>
              </a:rPr>
              <a:t>ценка</a:t>
            </a:r>
            <a:endParaRPr lang="ru-RU" altLang="ru-RU" sz="1200">
              <a:latin typeface="Times New Roman" pitchFamily="18" charset="0"/>
            </a:endParaRPr>
          </a:p>
        </p:txBody>
      </p:sp>
      <p:sp>
        <p:nvSpPr>
          <p:cNvPr id="52240" name="Text Box 96"/>
          <p:cNvSpPr txBox="1">
            <a:spLocks noChangeArrowheads="1"/>
          </p:cNvSpPr>
          <p:nvPr/>
        </p:nvSpPr>
        <p:spPr bwMode="auto">
          <a:xfrm>
            <a:off x="323850" y="4646613"/>
            <a:ext cx="8640763" cy="20542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ru-RU" altLang="ru-RU" b="1">
                <a:latin typeface="Times New Roman" pitchFamily="18" charset="0"/>
              </a:rPr>
              <a:t>Основные группы пользователей: </a:t>
            </a:r>
            <a:r>
              <a:rPr lang="ru-RU" altLang="ru-RU">
                <a:latin typeface="Times New Roman" pitchFamily="18" charset="0"/>
              </a:rPr>
              <a:t>обучающиеся, учителя, родители, руководители  разных уровней, представители общественности, учёные.</a:t>
            </a:r>
          </a:p>
          <a:p>
            <a:pPr marL="342900" indent="-342900"/>
            <a:r>
              <a:rPr lang="ru-RU" altLang="ru-RU" b="1">
                <a:latin typeface="Times New Roman" pitchFamily="18" charset="0"/>
              </a:rPr>
              <a:t>Цели использования результатов (принятия решений):</a:t>
            </a:r>
          </a:p>
          <a:p>
            <a:pPr marL="342900" indent="-342900">
              <a:buFontTx/>
              <a:buChar char="•"/>
            </a:pPr>
            <a:r>
              <a:rPr lang="ru-RU" altLang="ru-RU">
                <a:latin typeface="Times New Roman" pitchFamily="18" charset="0"/>
              </a:rPr>
              <a:t>переход на следующую ступень обучения</a:t>
            </a:r>
          </a:p>
          <a:p>
            <a:pPr marL="342900" indent="-342900">
              <a:buFont typeface="Times New Roman" pitchFamily="18" charset="0"/>
              <a:buChar char="•"/>
            </a:pPr>
            <a:r>
              <a:rPr lang="ru-RU" altLang="ru-RU">
                <a:latin typeface="Times New Roman" pitchFamily="18" charset="0"/>
              </a:rPr>
              <a:t>оценка качества образования</a:t>
            </a:r>
          </a:p>
          <a:p>
            <a:pPr marL="342900" indent="-342900">
              <a:buFont typeface="Times New Roman" pitchFamily="18" charset="0"/>
              <a:buChar char="•"/>
            </a:pPr>
            <a:r>
              <a:rPr lang="ru-RU" altLang="ru-RU">
                <a:latin typeface="Times New Roman" pitchFamily="18" charset="0"/>
              </a:rPr>
              <a:t>реформирование системы образования </a:t>
            </a:r>
          </a:p>
          <a:p>
            <a:pPr marL="342900" indent="-342900">
              <a:buFont typeface="Times New Roman" pitchFamily="18" charset="0"/>
              <a:buChar char="•"/>
            </a:pPr>
            <a:r>
              <a:rPr lang="ru-RU" altLang="ru-RU">
                <a:latin typeface="Times New Roman" pitchFamily="18" charset="0"/>
              </a:rPr>
              <a:t>принятие управленческих решений</a:t>
            </a:r>
          </a:p>
          <a:p>
            <a:pPr marL="342900" indent="-342900" algn="ctr"/>
            <a:endParaRPr lang="ru-RU" altLang="ru-RU" b="1">
              <a:latin typeface="Times New Roman" pitchFamily="18" charset="0"/>
            </a:endParaRPr>
          </a:p>
          <a:p>
            <a:pPr marL="342900" indent="-342900" algn="ctr"/>
            <a:endParaRPr lang="ru-RU" altLang="ru-RU" sz="1200" b="1">
              <a:latin typeface="Times New Roman" pitchFamily="18" charset="0"/>
            </a:endParaRPr>
          </a:p>
          <a:p>
            <a:pPr marL="342900" indent="-342900"/>
            <a:endParaRPr lang="ru-RU" altLang="ru-RU" sz="1200">
              <a:latin typeface="Times New Roman" pitchFamily="18" charset="0"/>
            </a:endParaRPr>
          </a:p>
        </p:txBody>
      </p:sp>
      <p:sp>
        <p:nvSpPr>
          <p:cNvPr id="27664" name="Rectangle 97"/>
          <p:cNvSpPr>
            <a:spLocks noChangeArrowheads="1"/>
          </p:cNvSpPr>
          <p:nvPr/>
        </p:nvSpPr>
        <p:spPr bwMode="auto">
          <a:xfrm>
            <a:off x="3519488" y="4140200"/>
            <a:ext cx="725487" cy="92075"/>
          </a:xfrm>
          <a:prstGeom prst="rect">
            <a:avLst/>
          </a:prstGeom>
          <a:solidFill>
            <a:srgbClr val="FFFF66"/>
          </a:solidFill>
          <a:ln w="1587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ru-RU"/>
          </a:p>
        </p:txBody>
      </p:sp>
      <p:sp>
        <p:nvSpPr>
          <p:cNvPr id="27665" name="AutoShape 98"/>
          <p:cNvSpPr>
            <a:spLocks noChangeArrowheads="1"/>
          </p:cNvSpPr>
          <p:nvPr/>
        </p:nvSpPr>
        <p:spPr bwMode="auto">
          <a:xfrm rot="5400000">
            <a:off x="4253706" y="4112419"/>
            <a:ext cx="182563" cy="180975"/>
          </a:xfrm>
          <a:prstGeom prst="triangle">
            <a:avLst>
              <a:gd name="adj" fmla="val 50000"/>
            </a:avLst>
          </a:prstGeom>
          <a:solidFill>
            <a:srgbClr val="FFFF66"/>
          </a:solidFill>
          <a:ln w="1587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ru-RU"/>
          </a:p>
        </p:txBody>
      </p:sp>
      <p:sp>
        <p:nvSpPr>
          <p:cNvPr id="27666" name="Rectangle 99"/>
          <p:cNvSpPr>
            <a:spLocks noChangeArrowheads="1"/>
          </p:cNvSpPr>
          <p:nvPr/>
        </p:nvSpPr>
        <p:spPr bwMode="auto">
          <a:xfrm rot="10800000">
            <a:off x="4645025" y="4154488"/>
            <a:ext cx="725488" cy="92075"/>
          </a:xfrm>
          <a:prstGeom prst="rect">
            <a:avLst/>
          </a:prstGeom>
          <a:solidFill>
            <a:srgbClr val="8BFFC5">
              <a:alpha val="78038"/>
            </a:srgbClr>
          </a:solidFill>
          <a:ln w="15875">
            <a:solidFill>
              <a:srgbClr val="003300"/>
            </a:solidFill>
            <a:miter lim="800000"/>
            <a:headEnd/>
            <a:tailEnd/>
          </a:ln>
        </p:spPr>
        <p:txBody>
          <a:bodyPr rot="10800000"/>
          <a:lstStyle/>
          <a:p>
            <a:endParaRPr lang="ru-RU" altLang="ru-RU"/>
          </a:p>
        </p:txBody>
      </p:sp>
      <p:sp>
        <p:nvSpPr>
          <p:cNvPr id="27667" name="AutoShape 100"/>
          <p:cNvSpPr>
            <a:spLocks noChangeArrowheads="1"/>
          </p:cNvSpPr>
          <p:nvPr/>
        </p:nvSpPr>
        <p:spPr bwMode="auto">
          <a:xfrm rot="-5400000">
            <a:off x="4461669" y="4112419"/>
            <a:ext cx="182563" cy="1809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5875">
            <a:solidFill>
              <a:srgbClr val="003300"/>
            </a:solidFill>
            <a:miter lim="800000"/>
            <a:headEnd/>
            <a:tailEnd/>
          </a:ln>
        </p:spPr>
        <p:txBody>
          <a:bodyPr rot="10800000"/>
          <a:lstStyle/>
          <a:p>
            <a:endParaRPr lang="ru-RU" altLang="ru-RU"/>
          </a:p>
        </p:txBody>
      </p:sp>
      <p:sp>
        <p:nvSpPr>
          <p:cNvPr id="27668" name="Rectangle 101"/>
          <p:cNvSpPr>
            <a:spLocks noChangeArrowheads="1"/>
          </p:cNvSpPr>
          <p:nvPr/>
        </p:nvSpPr>
        <p:spPr bwMode="auto">
          <a:xfrm rot="5400000">
            <a:off x="4229894" y="4323556"/>
            <a:ext cx="463550" cy="115888"/>
          </a:xfrm>
          <a:prstGeom prst="rect">
            <a:avLst/>
          </a:prstGeom>
          <a:solidFill>
            <a:srgbClr val="FE7286"/>
          </a:solidFill>
          <a:ln w="1587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ru-RU"/>
          </a:p>
        </p:txBody>
      </p:sp>
      <p:sp>
        <p:nvSpPr>
          <p:cNvPr id="27669" name="AutoShape 102"/>
          <p:cNvSpPr>
            <a:spLocks noChangeArrowheads="1"/>
          </p:cNvSpPr>
          <p:nvPr/>
        </p:nvSpPr>
        <p:spPr bwMode="auto">
          <a:xfrm rot="10800000">
            <a:off x="4356100" y="4556125"/>
            <a:ext cx="230188" cy="115888"/>
          </a:xfrm>
          <a:prstGeom prst="triangle">
            <a:avLst>
              <a:gd name="adj" fmla="val 50000"/>
            </a:avLst>
          </a:prstGeom>
          <a:solidFill>
            <a:srgbClr val="FE7286"/>
          </a:solidFill>
          <a:ln w="15875">
            <a:solidFill>
              <a:srgbClr val="800000"/>
            </a:solidFill>
            <a:miter lim="800000"/>
            <a:headEnd/>
            <a:tailEnd/>
          </a:ln>
        </p:spPr>
        <p:txBody>
          <a:bodyPr rot="10800000"/>
          <a:lstStyle/>
          <a:p>
            <a:endParaRPr lang="ru-RU" altLang="ru-RU"/>
          </a:p>
        </p:txBody>
      </p:sp>
      <p:sp>
        <p:nvSpPr>
          <p:cNvPr id="52247" name="Text Box 103"/>
          <p:cNvSpPr txBox="1">
            <a:spLocks noChangeArrowheads="1"/>
          </p:cNvSpPr>
          <p:nvPr/>
        </p:nvSpPr>
        <p:spPr bwMode="auto">
          <a:xfrm>
            <a:off x="2832100" y="982663"/>
            <a:ext cx="3562350" cy="2936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600" b="1" dirty="0"/>
              <a:t>Оценка планируемых результатов </a:t>
            </a:r>
            <a:endParaRPr lang="ru-RU" altLang="ru-RU" sz="1600" dirty="0"/>
          </a:p>
        </p:txBody>
      </p:sp>
      <p:sp>
        <p:nvSpPr>
          <p:cNvPr id="27671" name="Line 104"/>
          <p:cNvSpPr>
            <a:spLocks noChangeShapeType="1"/>
          </p:cNvSpPr>
          <p:nvPr/>
        </p:nvSpPr>
        <p:spPr bwMode="auto">
          <a:xfrm>
            <a:off x="5113338" y="1349375"/>
            <a:ext cx="514350" cy="268288"/>
          </a:xfrm>
          <a:prstGeom prst="line">
            <a:avLst/>
          </a:prstGeom>
          <a:noFill/>
          <a:ln w="15875">
            <a:solidFill>
              <a:srgbClr val="1D573A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7672" name="Line 105"/>
          <p:cNvSpPr>
            <a:spLocks noChangeShapeType="1"/>
          </p:cNvSpPr>
          <p:nvPr/>
        </p:nvSpPr>
        <p:spPr bwMode="auto">
          <a:xfrm flipH="1">
            <a:off x="3059113" y="1325563"/>
            <a:ext cx="720725" cy="234950"/>
          </a:xfrm>
          <a:prstGeom prst="line">
            <a:avLst/>
          </a:prstGeom>
          <a:noFill/>
          <a:ln w="15875">
            <a:solidFill>
              <a:srgbClr val="9933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7673" name="Line 106"/>
          <p:cNvSpPr>
            <a:spLocks noChangeShapeType="1"/>
          </p:cNvSpPr>
          <p:nvPr/>
        </p:nvSpPr>
        <p:spPr bwMode="auto">
          <a:xfrm flipH="1">
            <a:off x="817563" y="1792288"/>
            <a:ext cx="585787" cy="292100"/>
          </a:xfrm>
          <a:prstGeom prst="line">
            <a:avLst/>
          </a:prstGeom>
          <a:noFill/>
          <a:ln w="15875">
            <a:solidFill>
              <a:srgbClr val="9933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7674" name="Line 107"/>
          <p:cNvSpPr>
            <a:spLocks noChangeShapeType="1"/>
          </p:cNvSpPr>
          <p:nvPr/>
        </p:nvSpPr>
        <p:spPr bwMode="auto">
          <a:xfrm>
            <a:off x="2771775" y="1792288"/>
            <a:ext cx="469900" cy="292100"/>
          </a:xfrm>
          <a:prstGeom prst="line">
            <a:avLst/>
          </a:prstGeom>
          <a:noFill/>
          <a:ln w="15875">
            <a:solidFill>
              <a:srgbClr val="9933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7675" name="Line 108"/>
          <p:cNvSpPr>
            <a:spLocks noChangeShapeType="1"/>
          </p:cNvSpPr>
          <p:nvPr/>
        </p:nvSpPr>
        <p:spPr bwMode="auto">
          <a:xfrm flipH="1">
            <a:off x="1922463" y="1792288"/>
            <a:ext cx="417512" cy="309562"/>
          </a:xfrm>
          <a:prstGeom prst="line">
            <a:avLst/>
          </a:prstGeom>
          <a:noFill/>
          <a:ln w="15875">
            <a:solidFill>
              <a:srgbClr val="9933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7676" name="Line 109"/>
          <p:cNvSpPr>
            <a:spLocks noChangeShapeType="1"/>
          </p:cNvSpPr>
          <p:nvPr/>
        </p:nvSpPr>
        <p:spPr bwMode="auto">
          <a:xfrm>
            <a:off x="3908425" y="1736725"/>
            <a:ext cx="649288" cy="330200"/>
          </a:xfrm>
          <a:prstGeom prst="line">
            <a:avLst/>
          </a:prstGeom>
          <a:noFill/>
          <a:ln w="15875">
            <a:solidFill>
              <a:srgbClr val="9933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7677" name="Line 110"/>
          <p:cNvSpPr>
            <a:spLocks noChangeShapeType="1"/>
          </p:cNvSpPr>
          <p:nvPr/>
        </p:nvSpPr>
        <p:spPr bwMode="auto">
          <a:xfrm>
            <a:off x="1042988" y="2439988"/>
            <a:ext cx="865187" cy="504825"/>
          </a:xfrm>
          <a:prstGeom prst="line">
            <a:avLst/>
          </a:prstGeom>
          <a:noFill/>
          <a:ln w="15875">
            <a:solidFill>
              <a:srgbClr val="9933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7678" name="Line 111"/>
          <p:cNvSpPr>
            <a:spLocks noChangeShapeType="1"/>
          </p:cNvSpPr>
          <p:nvPr/>
        </p:nvSpPr>
        <p:spPr bwMode="auto">
          <a:xfrm flipH="1">
            <a:off x="2268538" y="2368550"/>
            <a:ext cx="0" cy="358775"/>
          </a:xfrm>
          <a:prstGeom prst="line">
            <a:avLst/>
          </a:prstGeom>
          <a:noFill/>
          <a:ln w="15875">
            <a:solidFill>
              <a:srgbClr val="9933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7679" name="Line 112"/>
          <p:cNvSpPr>
            <a:spLocks noChangeShapeType="1"/>
          </p:cNvSpPr>
          <p:nvPr/>
        </p:nvSpPr>
        <p:spPr bwMode="auto">
          <a:xfrm flipH="1">
            <a:off x="3419475" y="2439988"/>
            <a:ext cx="166688" cy="349250"/>
          </a:xfrm>
          <a:prstGeom prst="line">
            <a:avLst/>
          </a:prstGeom>
          <a:noFill/>
          <a:ln w="15875">
            <a:solidFill>
              <a:srgbClr val="9933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7680" name="Line 113"/>
          <p:cNvSpPr>
            <a:spLocks noChangeShapeType="1"/>
          </p:cNvSpPr>
          <p:nvPr/>
        </p:nvSpPr>
        <p:spPr bwMode="auto">
          <a:xfrm flipH="1">
            <a:off x="3844925" y="2297113"/>
            <a:ext cx="942975" cy="647700"/>
          </a:xfrm>
          <a:prstGeom prst="line">
            <a:avLst/>
          </a:prstGeom>
          <a:noFill/>
          <a:ln w="15875">
            <a:solidFill>
              <a:srgbClr val="9933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7681" name="Line 114"/>
          <p:cNvSpPr>
            <a:spLocks noChangeShapeType="1"/>
          </p:cNvSpPr>
          <p:nvPr/>
        </p:nvSpPr>
        <p:spPr bwMode="auto">
          <a:xfrm>
            <a:off x="2700338" y="3260725"/>
            <a:ext cx="0" cy="720725"/>
          </a:xfrm>
          <a:prstGeom prst="line">
            <a:avLst/>
          </a:prstGeom>
          <a:noFill/>
          <a:ln w="15875">
            <a:solidFill>
              <a:srgbClr val="9933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7682" name="Line 115"/>
          <p:cNvSpPr>
            <a:spLocks noChangeShapeType="1"/>
          </p:cNvSpPr>
          <p:nvPr/>
        </p:nvSpPr>
        <p:spPr bwMode="auto">
          <a:xfrm flipH="1">
            <a:off x="6243638" y="2152650"/>
            <a:ext cx="57150" cy="387350"/>
          </a:xfrm>
          <a:prstGeom prst="line">
            <a:avLst/>
          </a:prstGeom>
          <a:noFill/>
          <a:ln w="15875">
            <a:solidFill>
              <a:srgbClr val="1D573A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7683" name="Line 116"/>
          <p:cNvSpPr>
            <a:spLocks noChangeShapeType="1"/>
          </p:cNvSpPr>
          <p:nvPr/>
        </p:nvSpPr>
        <p:spPr bwMode="auto">
          <a:xfrm>
            <a:off x="7315200" y="1851025"/>
            <a:ext cx="177800" cy="174625"/>
          </a:xfrm>
          <a:prstGeom prst="line">
            <a:avLst/>
          </a:prstGeom>
          <a:noFill/>
          <a:ln w="15875">
            <a:solidFill>
              <a:srgbClr val="1D573A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7684" name="Line 117"/>
          <p:cNvSpPr>
            <a:spLocks noChangeShapeType="1"/>
          </p:cNvSpPr>
          <p:nvPr/>
        </p:nvSpPr>
        <p:spPr bwMode="auto">
          <a:xfrm flipH="1">
            <a:off x="6802438" y="1836738"/>
            <a:ext cx="250825" cy="231775"/>
          </a:xfrm>
          <a:prstGeom prst="line">
            <a:avLst/>
          </a:prstGeom>
          <a:noFill/>
          <a:ln w="15875">
            <a:solidFill>
              <a:srgbClr val="1D573A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7685" name="Line 118"/>
          <p:cNvSpPr>
            <a:spLocks noChangeShapeType="1"/>
          </p:cNvSpPr>
          <p:nvPr/>
        </p:nvSpPr>
        <p:spPr bwMode="auto">
          <a:xfrm flipH="1">
            <a:off x="6804025" y="2873375"/>
            <a:ext cx="1439863" cy="1370013"/>
          </a:xfrm>
          <a:prstGeom prst="line">
            <a:avLst/>
          </a:prstGeom>
          <a:noFill/>
          <a:ln w="15875">
            <a:solidFill>
              <a:srgbClr val="1D573A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7686" name="Line 119"/>
          <p:cNvSpPr>
            <a:spLocks noChangeShapeType="1"/>
          </p:cNvSpPr>
          <p:nvPr/>
        </p:nvSpPr>
        <p:spPr bwMode="auto">
          <a:xfrm flipH="1">
            <a:off x="6372225" y="3665538"/>
            <a:ext cx="144463" cy="431800"/>
          </a:xfrm>
          <a:prstGeom prst="line">
            <a:avLst/>
          </a:prstGeom>
          <a:noFill/>
          <a:ln w="15875">
            <a:solidFill>
              <a:srgbClr val="1D573A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7687" name="Line 120"/>
          <p:cNvSpPr>
            <a:spLocks noChangeShapeType="1"/>
          </p:cNvSpPr>
          <p:nvPr/>
        </p:nvSpPr>
        <p:spPr bwMode="auto">
          <a:xfrm flipH="1">
            <a:off x="8027988" y="2152650"/>
            <a:ext cx="0" cy="347663"/>
          </a:xfrm>
          <a:prstGeom prst="line">
            <a:avLst/>
          </a:prstGeom>
          <a:noFill/>
          <a:ln w="15875">
            <a:solidFill>
              <a:srgbClr val="1D573A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7688" name="Line 122"/>
          <p:cNvSpPr>
            <a:spLocks noChangeShapeType="1"/>
          </p:cNvSpPr>
          <p:nvPr/>
        </p:nvSpPr>
        <p:spPr bwMode="auto">
          <a:xfrm flipH="1">
            <a:off x="3779838" y="2224088"/>
            <a:ext cx="2474912" cy="865187"/>
          </a:xfrm>
          <a:prstGeom prst="line">
            <a:avLst/>
          </a:prstGeom>
          <a:noFill/>
          <a:ln w="15875">
            <a:solidFill>
              <a:srgbClr val="1D573A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7689" name="Line 123"/>
          <p:cNvSpPr>
            <a:spLocks noChangeShapeType="1"/>
          </p:cNvSpPr>
          <p:nvPr/>
        </p:nvSpPr>
        <p:spPr bwMode="auto">
          <a:xfrm>
            <a:off x="6372225" y="2224088"/>
            <a:ext cx="1223963" cy="215900"/>
          </a:xfrm>
          <a:prstGeom prst="line">
            <a:avLst/>
          </a:prstGeom>
          <a:noFill/>
          <a:ln w="15875">
            <a:solidFill>
              <a:srgbClr val="1D573A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964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250825" y="188913"/>
            <a:ext cx="8713788" cy="633571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ФГОС . Раздел </a:t>
            </a:r>
            <a:r>
              <a:rPr lang="en-US" sz="1800" b="1" smtClean="0">
                <a:latin typeface="Times New Roman" pitchFamily="18" charset="0"/>
                <a:cs typeface="Times New Roman" pitchFamily="18" charset="0"/>
              </a:rPr>
              <a:t>III </a:t>
            </a:r>
            <a:br>
              <a:rPr lang="en-US" sz="18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Требования к структуре ООП НОО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 ООП НОО - 9 раздел 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«Система оценки достижения планируемых результатов освоения ООП НОО»</a:t>
            </a: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Данная система должна:</a:t>
            </a: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1.Закреплять основные направления и цели </a:t>
            </a: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оценочной </a:t>
            </a:r>
            <a:r>
              <a:rPr lang="ru-RU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объекта и содержание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оценки,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критерии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процедуры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и состав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инструментария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оценивания,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формы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представления результатов, условия и границы применения системы оценки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.Предусматривать </a:t>
            </a:r>
            <a:r>
              <a:rPr lang="ru-RU" sz="2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оценку достижений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обучающихся (итоговую оценку) и </a:t>
            </a:r>
            <a:r>
              <a:rPr lang="ru-RU" sz="2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оценку эффективности деятельности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образовательного учреждения</a:t>
            </a: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3.Позволять осуществлять </a:t>
            </a:r>
            <a:r>
              <a:rPr lang="ru-RU" sz="2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оценку </a:t>
            </a:r>
            <a:r>
              <a:rPr lang="ru-RU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динамики учебных достижений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обучающихся</a:t>
            </a: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endParaRPr lang="ru-RU" sz="2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smtClean="0">
                <a:latin typeface="Times New Roman" pitchFamily="18" charset="0"/>
              </a:rPr>
              <a:t>Система  оценки </a:t>
            </a:r>
            <a:br>
              <a:rPr lang="ru-RU" sz="2400" b="1" smtClean="0">
                <a:latin typeface="Times New Roman" pitchFamily="18" charset="0"/>
              </a:rPr>
            </a:br>
            <a:r>
              <a:rPr lang="ru-RU" sz="2400" b="1" smtClean="0">
                <a:latin typeface="Times New Roman" pitchFamily="18" charset="0"/>
              </a:rPr>
              <a:t>достижения планируемых результатов ООП НОО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sz="half" idx="1"/>
          </p:nvPr>
        </p:nvSpPr>
        <p:spPr>
          <a:xfrm>
            <a:off x="468313" y="1628775"/>
            <a:ext cx="8147050" cy="1728788"/>
          </a:xfrm>
        </p:spPr>
        <p:txBody>
          <a:bodyPr/>
          <a:lstStyle/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Что оценивать? (объекты и предметы оценки)</a:t>
            </a:r>
          </a:p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Зачем оценивать?(цели оценки)</a:t>
            </a:r>
          </a:p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Как оценивать?(инструментарий: формы, виды, сроки)</a:t>
            </a:r>
          </a:p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Какое управленческое решение принять по итогам оценивания?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23850" y="3213100"/>
            <a:ext cx="8605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>
                <a:latin typeface="Times New Roman" pitchFamily="18" charset="0"/>
              </a:rPr>
              <a:t>Вариант структуры плана внутренней системы оценки качества образования</a:t>
            </a:r>
          </a:p>
        </p:txBody>
      </p:sp>
      <p:graphicFrame>
        <p:nvGraphicFramePr>
          <p:cNvPr id="30799" name="Group 79"/>
          <p:cNvGraphicFramePr>
            <a:graphicFrameLocks noGrp="1"/>
          </p:cNvGraphicFramePr>
          <p:nvPr>
            <p:ph sz="half" idx="2"/>
          </p:nvPr>
        </p:nvGraphicFramePr>
        <p:xfrm>
          <a:off x="179388" y="3789363"/>
          <a:ext cx="8713787" cy="2072640"/>
        </p:xfrm>
        <a:graphic>
          <a:graphicData uri="http://schemas.openxmlformats.org/drawingml/2006/table">
            <a:tbl>
              <a:tblPr/>
              <a:tblGrid>
                <a:gridCol w="720725"/>
                <a:gridCol w="1295400"/>
                <a:gridCol w="1368425"/>
                <a:gridCol w="1368425"/>
                <a:gridCol w="1871662"/>
                <a:gridCol w="2089150"/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п/п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Объекты оценки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Виды оценки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Сроки оценки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Ответственные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Формы обсуждения полученных результатов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274638"/>
          </a:xfrm>
        </p:spPr>
        <p:txBody>
          <a:bodyPr/>
          <a:lstStyle/>
          <a:p>
            <a:r>
              <a:rPr lang="ru-RU" sz="2400" b="1" smtClean="0">
                <a:latin typeface="Times New Roman" pitchFamily="18" charset="0"/>
              </a:rPr>
              <a:t>Лист индивидуальных достижений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sz="half" idx="1"/>
          </p:nvPr>
        </p:nvSpPr>
        <p:spPr>
          <a:xfrm>
            <a:off x="539750" y="333375"/>
            <a:ext cx="8280400" cy="647700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600" b="1" smtClean="0">
                <a:latin typeface="Times New Roman" pitchFamily="18" charset="0"/>
              </a:rPr>
              <a:t>Ученик</a:t>
            </a:r>
            <a:r>
              <a:rPr lang="en-US" sz="1600" b="1" smtClean="0">
                <a:latin typeface="Times New Roman" pitchFamily="18" charset="0"/>
              </a:rPr>
              <a:t>_________</a:t>
            </a:r>
            <a:r>
              <a:rPr lang="ru-RU" sz="1600" b="1" smtClean="0">
                <a:latin typeface="Times New Roman" pitchFamily="18" charset="0"/>
              </a:rPr>
              <a:t> Школа ______ Класс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600" b="1" smtClean="0">
                <a:latin typeface="Times New Roman" pitchFamily="18" charset="0"/>
              </a:rPr>
              <a:t>Учитель __________</a:t>
            </a:r>
            <a:r>
              <a:rPr lang="en-US" sz="2000" b="1" smtClean="0">
                <a:latin typeface="Times New Roman" pitchFamily="18" charset="0"/>
              </a:rPr>
              <a:t>                                                           </a:t>
            </a:r>
            <a:endParaRPr lang="ru-RU" sz="2000" b="1" smtClean="0">
              <a:latin typeface="Times New Roman" pitchFamily="18" charset="0"/>
            </a:endParaRPr>
          </a:p>
        </p:txBody>
      </p:sp>
      <p:graphicFrame>
        <p:nvGraphicFramePr>
          <p:cNvPr id="37897" name="Group 1033"/>
          <p:cNvGraphicFramePr>
            <a:graphicFrameLocks noGrp="1"/>
          </p:cNvGraphicFramePr>
          <p:nvPr>
            <p:ph sz="half" idx="2"/>
          </p:nvPr>
        </p:nvGraphicFramePr>
        <p:xfrm>
          <a:off x="142875" y="981075"/>
          <a:ext cx="9001125" cy="5744846"/>
        </p:xfrm>
        <a:graphic>
          <a:graphicData uri="http://schemas.openxmlformats.org/drawingml/2006/table">
            <a:tbl>
              <a:tblPr/>
              <a:tblGrid>
                <a:gridCol w="431800"/>
                <a:gridCol w="936625"/>
                <a:gridCol w="1727200"/>
                <a:gridCol w="182563"/>
                <a:gridCol w="563562"/>
                <a:gridCol w="873125"/>
                <a:gridCol w="828675"/>
                <a:gridCol w="903288"/>
                <a:gridCol w="836612"/>
                <a:gridCol w="952500"/>
                <a:gridCol w="765175"/>
              </a:tblGrid>
              <a:tr h="3905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№п/п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Формируемые навыки и умения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Даты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46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Старт.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октябрь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ноябрь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декабрь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январь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февраль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итог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 Навыки чтения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Техника чтения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Чтение слогов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Чтение слов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Ударение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Чтение предложений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Чтение текстов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Безошибочность чтения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Выразительность чтения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896" name="Rectangle 1032"/>
          <p:cNvSpPr>
            <a:spLocks noChangeArrowheads="1"/>
          </p:cNvSpPr>
          <p:nvPr/>
        </p:nvSpPr>
        <p:spPr bwMode="auto">
          <a:xfrm>
            <a:off x="3419475" y="3284538"/>
            <a:ext cx="36036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898" name="Rectangle 1034"/>
          <p:cNvSpPr>
            <a:spLocks noChangeArrowheads="1"/>
          </p:cNvSpPr>
          <p:nvPr/>
        </p:nvSpPr>
        <p:spPr bwMode="auto">
          <a:xfrm>
            <a:off x="3419475" y="2205038"/>
            <a:ext cx="4318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899" name="Rectangle 1035"/>
          <p:cNvSpPr>
            <a:spLocks noChangeArrowheads="1"/>
          </p:cNvSpPr>
          <p:nvPr/>
        </p:nvSpPr>
        <p:spPr bwMode="auto">
          <a:xfrm>
            <a:off x="3995738" y="2205038"/>
            <a:ext cx="576262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00" name="Rectangle 1036"/>
          <p:cNvSpPr>
            <a:spLocks noChangeArrowheads="1"/>
          </p:cNvSpPr>
          <p:nvPr/>
        </p:nvSpPr>
        <p:spPr bwMode="auto">
          <a:xfrm>
            <a:off x="4859338" y="2205038"/>
            <a:ext cx="576262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01" name="Rectangle 1037"/>
          <p:cNvSpPr>
            <a:spLocks noChangeArrowheads="1"/>
          </p:cNvSpPr>
          <p:nvPr/>
        </p:nvSpPr>
        <p:spPr bwMode="auto">
          <a:xfrm>
            <a:off x="5651500" y="2205038"/>
            <a:ext cx="649288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02" name="Rectangle 1038"/>
          <p:cNvSpPr>
            <a:spLocks noChangeArrowheads="1"/>
          </p:cNvSpPr>
          <p:nvPr/>
        </p:nvSpPr>
        <p:spPr bwMode="auto">
          <a:xfrm>
            <a:off x="6588125" y="2205038"/>
            <a:ext cx="792163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03" name="Rectangle 1039"/>
          <p:cNvSpPr>
            <a:spLocks noChangeArrowheads="1"/>
          </p:cNvSpPr>
          <p:nvPr/>
        </p:nvSpPr>
        <p:spPr bwMode="auto">
          <a:xfrm>
            <a:off x="7451725" y="2205038"/>
            <a:ext cx="865188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04" name="Rectangle 1040"/>
          <p:cNvSpPr>
            <a:spLocks noChangeArrowheads="1"/>
          </p:cNvSpPr>
          <p:nvPr/>
        </p:nvSpPr>
        <p:spPr bwMode="auto">
          <a:xfrm>
            <a:off x="8388350" y="2205038"/>
            <a:ext cx="75565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05" name="Rectangle 1041"/>
          <p:cNvSpPr>
            <a:spLocks noChangeArrowheads="1"/>
          </p:cNvSpPr>
          <p:nvPr/>
        </p:nvSpPr>
        <p:spPr bwMode="auto">
          <a:xfrm>
            <a:off x="3419475" y="2781300"/>
            <a:ext cx="215900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07" name="Rectangle 1043"/>
          <p:cNvSpPr>
            <a:spLocks noChangeArrowheads="1"/>
          </p:cNvSpPr>
          <p:nvPr/>
        </p:nvSpPr>
        <p:spPr bwMode="auto">
          <a:xfrm>
            <a:off x="3419475" y="4868863"/>
            <a:ext cx="2159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08" name="Rectangle 1044"/>
          <p:cNvSpPr>
            <a:spLocks noChangeArrowheads="1"/>
          </p:cNvSpPr>
          <p:nvPr/>
        </p:nvSpPr>
        <p:spPr bwMode="auto">
          <a:xfrm>
            <a:off x="3419475" y="5516563"/>
            <a:ext cx="730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09" name="Rectangle 1045"/>
          <p:cNvSpPr>
            <a:spLocks noChangeArrowheads="1"/>
          </p:cNvSpPr>
          <p:nvPr/>
        </p:nvSpPr>
        <p:spPr bwMode="auto">
          <a:xfrm>
            <a:off x="3995738" y="2781300"/>
            <a:ext cx="288925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10" name="Rectangle 1046"/>
          <p:cNvSpPr>
            <a:spLocks noChangeArrowheads="1"/>
          </p:cNvSpPr>
          <p:nvPr/>
        </p:nvSpPr>
        <p:spPr bwMode="auto">
          <a:xfrm>
            <a:off x="4859338" y="2781300"/>
            <a:ext cx="288925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11" name="Rectangle 1047"/>
          <p:cNvSpPr>
            <a:spLocks noChangeArrowheads="1"/>
          </p:cNvSpPr>
          <p:nvPr/>
        </p:nvSpPr>
        <p:spPr bwMode="auto">
          <a:xfrm>
            <a:off x="5651500" y="2781300"/>
            <a:ext cx="504825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12" name="Rectangle 1048"/>
          <p:cNvSpPr>
            <a:spLocks noChangeArrowheads="1"/>
          </p:cNvSpPr>
          <p:nvPr/>
        </p:nvSpPr>
        <p:spPr bwMode="auto">
          <a:xfrm>
            <a:off x="6588125" y="2781300"/>
            <a:ext cx="576263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13" name="Rectangle 1049"/>
          <p:cNvSpPr>
            <a:spLocks noChangeArrowheads="1"/>
          </p:cNvSpPr>
          <p:nvPr/>
        </p:nvSpPr>
        <p:spPr bwMode="auto">
          <a:xfrm>
            <a:off x="7451725" y="2781300"/>
            <a:ext cx="64928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14" name="Rectangle 1050"/>
          <p:cNvSpPr>
            <a:spLocks noChangeArrowheads="1"/>
          </p:cNvSpPr>
          <p:nvPr/>
        </p:nvSpPr>
        <p:spPr bwMode="auto">
          <a:xfrm>
            <a:off x="8388350" y="2781300"/>
            <a:ext cx="576263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15" name="Rectangle 1051"/>
          <p:cNvSpPr>
            <a:spLocks noChangeArrowheads="1"/>
          </p:cNvSpPr>
          <p:nvPr/>
        </p:nvSpPr>
        <p:spPr bwMode="auto">
          <a:xfrm>
            <a:off x="3995738" y="3284538"/>
            <a:ext cx="4318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16" name="Rectangle 1052"/>
          <p:cNvSpPr>
            <a:spLocks noChangeArrowheads="1"/>
          </p:cNvSpPr>
          <p:nvPr/>
        </p:nvSpPr>
        <p:spPr bwMode="auto">
          <a:xfrm>
            <a:off x="4859338" y="3284538"/>
            <a:ext cx="4318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17" name="Rectangle 1053"/>
          <p:cNvSpPr>
            <a:spLocks noChangeArrowheads="1"/>
          </p:cNvSpPr>
          <p:nvPr/>
        </p:nvSpPr>
        <p:spPr bwMode="auto">
          <a:xfrm>
            <a:off x="5651500" y="3284538"/>
            <a:ext cx="4318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18" name="Rectangle 1054"/>
          <p:cNvSpPr>
            <a:spLocks noChangeArrowheads="1"/>
          </p:cNvSpPr>
          <p:nvPr/>
        </p:nvSpPr>
        <p:spPr bwMode="auto">
          <a:xfrm>
            <a:off x="6588125" y="3284538"/>
            <a:ext cx="4318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19" name="Rectangle 1055"/>
          <p:cNvSpPr>
            <a:spLocks noChangeArrowheads="1"/>
          </p:cNvSpPr>
          <p:nvPr/>
        </p:nvSpPr>
        <p:spPr bwMode="auto">
          <a:xfrm>
            <a:off x="7451725" y="3284538"/>
            <a:ext cx="4318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20" name="Rectangle 1056"/>
          <p:cNvSpPr>
            <a:spLocks noChangeArrowheads="1"/>
          </p:cNvSpPr>
          <p:nvPr/>
        </p:nvSpPr>
        <p:spPr bwMode="auto">
          <a:xfrm>
            <a:off x="8388350" y="3284538"/>
            <a:ext cx="4318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21" name="Rectangle 1057"/>
          <p:cNvSpPr>
            <a:spLocks noChangeArrowheads="1"/>
          </p:cNvSpPr>
          <p:nvPr/>
        </p:nvSpPr>
        <p:spPr bwMode="auto">
          <a:xfrm>
            <a:off x="3419475" y="3789363"/>
            <a:ext cx="2159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22" name="Rectangle 1058"/>
          <p:cNvSpPr>
            <a:spLocks noChangeArrowheads="1"/>
          </p:cNvSpPr>
          <p:nvPr/>
        </p:nvSpPr>
        <p:spPr bwMode="auto">
          <a:xfrm>
            <a:off x="3995738" y="3789363"/>
            <a:ext cx="2889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23" name="Rectangle 1059"/>
          <p:cNvSpPr>
            <a:spLocks noChangeArrowheads="1"/>
          </p:cNvSpPr>
          <p:nvPr/>
        </p:nvSpPr>
        <p:spPr bwMode="auto">
          <a:xfrm>
            <a:off x="4859338" y="3789363"/>
            <a:ext cx="217487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24" name="Rectangle 1060"/>
          <p:cNvSpPr>
            <a:spLocks noChangeArrowheads="1"/>
          </p:cNvSpPr>
          <p:nvPr/>
        </p:nvSpPr>
        <p:spPr bwMode="auto">
          <a:xfrm>
            <a:off x="5651500" y="3789363"/>
            <a:ext cx="2889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25" name="Rectangle 1061"/>
          <p:cNvSpPr>
            <a:spLocks noChangeArrowheads="1"/>
          </p:cNvSpPr>
          <p:nvPr/>
        </p:nvSpPr>
        <p:spPr bwMode="auto">
          <a:xfrm>
            <a:off x="6588125" y="3789363"/>
            <a:ext cx="4318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26" name="Rectangle 1062"/>
          <p:cNvSpPr>
            <a:spLocks noChangeArrowheads="1"/>
          </p:cNvSpPr>
          <p:nvPr/>
        </p:nvSpPr>
        <p:spPr bwMode="auto">
          <a:xfrm>
            <a:off x="7451725" y="3789363"/>
            <a:ext cx="4318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27" name="Rectangle 1063"/>
          <p:cNvSpPr>
            <a:spLocks noChangeArrowheads="1"/>
          </p:cNvSpPr>
          <p:nvPr/>
        </p:nvSpPr>
        <p:spPr bwMode="auto">
          <a:xfrm>
            <a:off x="8388350" y="3789363"/>
            <a:ext cx="4318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28" name="Rectangle 1064"/>
          <p:cNvSpPr>
            <a:spLocks noChangeArrowheads="1"/>
          </p:cNvSpPr>
          <p:nvPr/>
        </p:nvSpPr>
        <p:spPr bwMode="auto">
          <a:xfrm>
            <a:off x="3419475" y="4365625"/>
            <a:ext cx="730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29" name="Rectangle 1065"/>
          <p:cNvSpPr>
            <a:spLocks noChangeArrowheads="1"/>
          </p:cNvSpPr>
          <p:nvPr/>
        </p:nvSpPr>
        <p:spPr bwMode="auto">
          <a:xfrm>
            <a:off x="3995738" y="4437063"/>
            <a:ext cx="730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30" name="Rectangle 1066"/>
          <p:cNvSpPr>
            <a:spLocks noChangeArrowheads="1"/>
          </p:cNvSpPr>
          <p:nvPr/>
        </p:nvSpPr>
        <p:spPr bwMode="auto">
          <a:xfrm>
            <a:off x="4859338" y="4437063"/>
            <a:ext cx="730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31" name="Rectangle 1067"/>
          <p:cNvSpPr>
            <a:spLocks noChangeArrowheads="1"/>
          </p:cNvSpPr>
          <p:nvPr/>
        </p:nvSpPr>
        <p:spPr bwMode="auto">
          <a:xfrm>
            <a:off x="5724525" y="4437063"/>
            <a:ext cx="14287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32" name="Rectangle 1068"/>
          <p:cNvSpPr>
            <a:spLocks noChangeArrowheads="1"/>
          </p:cNvSpPr>
          <p:nvPr/>
        </p:nvSpPr>
        <p:spPr bwMode="auto">
          <a:xfrm>
            <a:off x="6588125" y="4437063"/>
            <a:ext cx="217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33" name="Rectangle 1069"/>
          <p:cNvSpPr>
            <a:spLocks noChangeArrowheads="1"/>
          </p:cNvSpPr>
          <p:nvPr/>
        </p:nvSpPr>
        <p:spPr bwMode="auto">
          <a:xfrm>
            <a:off x="7451725" y="4437063"/>
            <a:ext cx="2159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34" name="Rectangle 1070"/>
          <p:cNvSpPr>
            <a:spLocks noChangeArrowheads="1"/>
          </p:cNvSpPr>
          <p:nvPr/>
        </p:nvSpPr>
        <p:spPr bwMode="auto">
          <a:xfrm>
            <a:off x="8388350" y="4437063"/>
            <a:ext cx="2159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35" name="Rectangle 1071"/>
          <p:cNvSpPr>
            <a:spLocks noChangeArrowheads="1"/>
          </p:cNvSpPr>
          <p:nvPr/>
        </p:nvSpPr>
        <p:spPr bwMode="auto">
          <a:xfrm>
            <a:off x="3995738" y="4868863"/>
            <a:ext cx="2159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36" name="Rectangle 1072"/>
          <p:cNvSpPr>
            <a:spLocks noChangeArrowheads="1"/>
          </p:cNvSpPr>
          <p:nvPr/>
        </p:nvSpPr>
        <p:spPr bwMode="auto">
          <a:xfrm>
            <a:off x="4859338" y="4868863"/>
            <a:ext cx="2159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37" name="Rectangle 1073"/>
          <p:cNvSpPr>
            <a:spLocks noChangeArrowheads="1"/>
          </p:cNvSpPr>
          <p:nvPr/>
        </p:nvSpPr>
        <p:spPr bwMode="auto">
          <a:xfrm>
            <a:off x="5724525" y="4868863"/>
            <a:ext cx="2159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38" name="Rectangle 1074"/>
          <p:cNvSpPr>
            <a:spLocks noChangeArrowheads="1"/>
          </p:cNvSpPr>
          <p:nvPr/>
        </p:nvSpPr>
        <p:spPr bwMode="auto">
          <a:xfrm>
            <a:off x="6588125" y="4868863"/>
            <a:ext cx="2889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39" name="Rectangle 1075"/>
          <p:cNvSpPr>
            <a:spLocks noChangeArrowheads="1"/>
          </p:cNvSpPr>
          <p:nvPr/>
        </p:nvSpPr>
        <p:spPr bwMode="auto">
          <a:xfrm>
            <a:off x="7451725" y="4868863"/>
            <a:ext cx="433388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40" name="Rectangle 1076"/>
          <p:cNvSpPr>
            <a:spLocks noChangeArrowheads="1"/>
          </p:cNvSpPr>
          <p:nvPr/>
        </p:nvSpPr>
        <p:spPr bwMode="auto">
          <a:xfrm>
            <a:off x="8388350" y="4868863"/>
            <a:ext cx="4318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41" name="Rectangle 1077"/>
          <p:cNvSpPr>
            <a:spLocks noChangeArrowheads="1"/>
          </p:cNvSpPr>
          <p:nvPr/>
        </p:nvSpPr>
        <p:spPr bwMode="auto">
          <a:xfrm>
            <a:off x="3995738" y="5516563"/>
            <a:ext cx="730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42" name="Rectangle 1078"/>
          <p:cNvSpPr>
            <a:spLocks noChangeArrowheads="1"/>
          </p:cNvSpPr>
          <p:nvPr/>
        </p:nvSpPr>
        <p:spPr bwMode="auto">
          <a:xfrm>
            <a:off x="4859338" y="5516563"/>
            <a:ext cx="144462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43" name="Rectangle 1079"/>
          <p:cNvSpPr>
            <a:spLocks noChangeArrowheads="1"/>
          </p:cNvSpPr>
          <p:nvPr/>
        </p:nvSpPr>
        <p:spPr bwMode="auto">
          <a:xfrm>
            <a:off x="5724525" y="5516563"/>
            <a:ext cx="14287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44" name="Rectangle 1080"/>
          <p:cNvSpPr>
            <a:spLocks noChangeArrowheads="1"/>
          </p:cNvSpPr>
          <p:nvPr/>
        </p:nvSpPr>
        <p:spPr bwMode="auto">
          <a:xfrm>
            <a:off x="6588125" y="5516563"/>
            <a:ext cx="14446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45" name="Rectangle 1081"/>
          <p:cNvSpPr>
            <a:spLocks noChangeArrowheads="1"/>
          </p:cNvSpPr>
          <p:nvPr/>
        </p:nvSpPr>
        <p:spPr bwMode="auto">
          <a:xfrm>
            <a:off x="7451725" y="5516563"/>
            <a:ext cx="14446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46" name="Rectangle 1082"/>
          <p:cNvSpPr>
            <a:spLocks noChangeArrowheads="1"/>
          </p:cNvSpPr>
          <p:nvPr/>
        </p:nvSpPr>
        <p:spPr bwMode="auto">
          <a:xfrm>
            <a:off x="8388350" y="5516563"/>
            <a:ext cx="14446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Group 2"/>
          <p:cNvGraphicFramePr>
            <a:graphicFrameLocks noGrp="1"/>
          </p:cNvGraphicFramePr>
          <p:nvPr/>
        </p:nvGraphicFramePr>
        <p:xfrm>
          <a:off x="250825" y="476250"/>
          <a:ext cx="7921625" cy="3011114"/>
        </p:xfrm>
        <a:graphic>
          <a:graphicData uri="http://schemas.openxmlformats.org/drawingml/2006/table">
            <a:tbl>
              <a:tblPr/>
              <a:tblGrid>
                <a:gridCol w="1433513"/>
                <a:gridCol w="452437"/>
                <a:gridCol w="6035675"/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анализирует условие задачи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соотносит текст задачи и модель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соотносит текст  задачи – действие (+, -, *, : 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сравнивает площади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 т. д.</a:t>
                      </a: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829" name="Group 85"/>
          <p:cNvGraphicFramePr>
            <a:graphicFrameLocks noGrp="1"/>
          </p:cNvGraphicFramePr>
          <p:nvPr/>
        </p:nvGraphicFramePr>
        <p:xfrm>
          <a:off x="179388" y="3789363"/>
          <a:ext cx="8353425" cy="2228850"/>
        </p:xfrm>
        <a:graphic>
          <a:graphicData uri="http://schemas.openxmlformats.org/drawingml/2006/table">
            <a:tbl>
              <a:tblPr/>
              <a:tblGrid>
                <a:gridCol w="1290637"/>
                <a:gridCol w="1841500"/>
                <a:gridCol w="2052638"/>
                <a:gridCol w="1944687"/>
                <a:gridCol w="1223963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5-12.10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12-28.11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15-18.03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3-8.09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И т.д.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88913"/>
            <a:ext cx="8229600" cy="855662"/>
          </a:xfrm>
        </p:spPr>
        <p:txBody>
          <a:bodyPr/>
          <a:lstStyle/>
          <a:p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ПРОБЛЕМЫ ОЦЕНИВАНИЯ</a:t>
            </a: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250825" y="1196975"/>
            <a:ext cx="8353425" cy="298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Garamond" pitchFamily="18" charset="0"/>
              <a:buAutoNum type="arabicPeriod"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Новые образовательные цели проверяются </a:t>
            </a:r>
            <a:r>
              <a:rPr lang="ru-RU" sz="2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старыми контрольно- измерительными материалами</a:t>
            </a:r>
          </a:p>
          <a:p>
            <a:pPr marL="342900" indent="-342900">
              <a:spcBef>
                <a:spcPct val="50000"/>
              </a:spcBef>
              <a:buFont typeface="Garamond" pitchFamily="18" charset="0"/>
              <a:buAutoNum type="arabicPeriod"/>
            </a:pPr>
            <a:r>
              <a:rPr lang="ru-RU" sz="2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Традиционная фиксация в </a:t>
            </a:r>
            <a:r>
              <a:rPr lang="ru-RU" sz="32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журнале</a:t>
            </a:r>
            <a:r>
              <a:rPr lang="ru-RU" sz="2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не позволяет увидеть соответствие требованиям</a:t>
            </a:r>
          </a:p>
          <a:p>
            <a:pPr marL="342900" indent="-342900">
              <a:spcBef>
                <a:spcPct val="50000"/>
              </a:spcBef>
              <a:buFont typeface="Garamond" pitchFamily="18" charset="0"/>
              <a:buAutoNum type="arabicPeriod"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Пятибалльные отметки не отражают всего разнообразия </a:t>
            </a:r>
            <a:r>
              <a:rPr lang="ru-RU" sz="2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качественных оценок</a:t>
            </a:r>
          </a:p>
          <a:p>
            <a:pPr marL="342900" indent="-342900">
              <a:spcBef>
                <a:spcPct val="50000"/>
              </a:spcBef>
              <a:buFont typeface="Garamond" pitchFamily="18" charset="0"/>
              <a:buAutoNum type="arabicPeriod"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Традиции оценивания не позволяют развивать </a:t>
            </a:r>
            <a:r>
              <a:rPr lang="ru-RU" sz="2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самооценку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школьников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609600"/>
            <a:ext cx="8131175" cy="990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3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Принципы построения системы оценивания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676400"/>
            <a:ext cx="8664575" cy="4800600"/>
          </a:xfrm>
        </p:spPr>
        <p:txBody>
          <a:bodyPr/>
          <a:lstStyle/>
          <a:p>
            <a:pPr marL="800100" lvl="1" indent="-342900">
              <a:lnSpc>
                <a:spcPct val="90000"/>
              </a:lnSpc>
              <a:buFont typeface="Arial" charset="0"/>
              <a:buChar char="•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оценивание – это постоянный процесс, интегрированный в образовательную практику, в результате которого дети приобретают привычку к самооценке</a:t>
            </a:r>
          </a:p>
          <a:p>
            <a:pPr marL="800100" lvl="1" indent="-342900">
              <a:lnSpc>
                <a:spcPct val="90000"/>
              </a:lnSpc>
              <a:buFont typeface="Arial" charset="0"/>
              <a:buChar char="•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оценивается только то, чему учили </a:t>
            </a:r>
          </a:p>
          <a:p>
            <a:pPr marL="800100" lvl="1" indent="-342900">
              <a:lnSpc>
                <a:spcPct val="90000"/>
              </a:lnSpc>
              <a:buFont typeface="Arial" charset="0"/>
              <a:buChar char="•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оценивание может быть только критериальным </a:t>
            </a:r>
          </a:p>
          <a:p>
            <a:pPr marL="800100" lvl="1" indent="-342900">
              <a:lnSpc>
                <a:spcPct val="90000"/>
              </a:lnSpc>
              <a:buFont typeface="Arial" charset="0"/>
              <a:buChar char="•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основными критериями оценивания являются планируемые результаты обучения и универсальные учебные действия </a:t>
            </a:r>
          </a:p>
          <a:p>
            <a:pPr marL="800100" lvl="1" indent="-342900">
              <a:lnSpc>
                <a:spcPct val="90000"/>
              </a:lnSpc>
              <a:buFont typeface="Arial" charset="0"/>
              <a:buChar char="•"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основным в оценке является не воспроизведение правил, а их применение, т.е. деятельность</a:t>
            </a:r>
          </a:p>
          <a:p>
            <a:pPr marL="530225" indent="-265113">
              <a:lnSpc>
                <a:spcPct val="90000"/>
              </a:lnSpc>
            </a:pPr>
            <a:endParaRPr lang="ru-RU" altLang="ru-RU" sz="2600" b="1" u="sng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85800"/>
            <a:ext cx="8534400" cy="914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3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Принципы построения системы оценивания</a:t>
            </a:r>
            <a:endParaRPr lang="ru-RU" altLang="ru-RU" sz="24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981200"/>
            <a:ext cx="8534400" cy="3763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обеспечивается уровневый подход к оценке планируемых результатов</a:t>
            </a: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оцениваются результаты образовательных достижений и их динамика,  но не личные качества</a:t>
            </a: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критерии оценивания, алгоритм выставления отметки заранее известны педагогам и обучающимся, могут вырабатываться ими совместно</a:t>
            </a: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осуществляется комплексный подход к оценке предметных, метапредметных и личностных результатов </a:t>
            </a: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используется накопительная система оценивания, важной частью которой является портфолио</a:t>
            </a:r>
          </a:p>
          <a:p>
            <a:pPr>
              <a:lnSpc>
                <a:spcPct val="80000"/>
              </a:lnSpc>
            </a:pPr>
            <a:endParaRPr lang="ru-RU" altLang="ru-RU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ChangeArrowheads="1"/>
          </p:cNvSpPr>
          <p:nvPr/>
        </p:nvSpPr>
        <p:spPr bwMode="auto">
          <a:xfrm>
            <a:off x="381000" y="609600"/>
            <a:ext cx="85344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altLang="ru-RU" sz="4400" b="1">
                <a:solidFill>
                  <a:schemeClr val="accent2"/>
                </a:solidFill>
                <a:latin typeface="Calibri" pitchFamily="34" charset="0"/>
              </a:rPr>
              <a:t/>
            </a:r>
            <a:br>
              <a:rPr lang="ru-RU" altLang="ru-RU" sz="4400" b="1">
                <a:solidFill>
                  <a:schemeClr val="accent2"/>
                </a:solidFill>
                <a:latin typeface="Calibri" pitchFamily="34" charset="0"/>
              </a:rPr>
            </a:br>
            <a:r>
              <a:rPr lang="ru-RU" altLang="ru-RU" sz="4400" b="1">
                <a:solidFill>
                  <a:schemeClr val="accent2"/>
                </a:solidFill>
                <a:latin typeface="Calibri" pitchFamily="34" charset="0"/>
              </a:rPr>
              <a:t>Результаты  мониторинга</a:t>
            </a:r>
            <a:br>
              <a:rPr lang="ru-RU" altLang="ru-RU" sz="4400" b="1">
                <a:solidFill>
                  <a:schemeClr val="accent2"/>
                </a:solidFill>
                <a:latin typeface="Calibri" pitchFamily="34" charset="0"/>
              </a:rPr>
            </a:br>
            <a:endParaRPr lang="ru-RU" altLang="ru-RU" sz="4400" b="1">
              <a:solidFill>
                <a:schemeClr val="accent2"/>
              </a:solidFill>
              <a:latin typeface="Calibri" pitchFamily="34" charset="0"/>
            </a:endParaRPr>
          </a:p>
        </p:txBody>
      </p:sp>
      <p:pic>
        <p:nvPicPr>
          <p:cNvPr id="2150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92213"/>
            <a:ext cx="9220200" cy="412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1507" name="Group 4"/>
          <p:cNvGrpSpPr>
            <a:grpSpLocks/>
          </p:cNvGrpSpPr>
          <p:nvPr/>
        </p:nvGrpSpPr>
        <p:grpSpPr bwMode="auto">
          <a:xfrm>
            <a:off x="1635125" y="5508625"/>
            <a:ext cx="4010025" cy="279400"/>
            <a:chOff x="2574" y="8469"/>
            <a:chExt cx="6315" cy="553"/>
          </a:xfrm>
        </p:grpSpPr>
        <p:sp>
          <p:nvSpPr>
            <p:cNvPr id="21510" name="Oval 5"/>
            <p:cNvSpPr>
              <a:spLocks noChangeArrowheads="1"/>
            </p:cNvSpPr>
            <p:nvPr/>
          </p:nvSpPr>
          <p:spPr bwMode="auto">
            <a:xfrm>
              <a:off x="2574" y="8481"/>
              <a:ext cx="295" cy="238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1511" name="Oval 6"/>
            <p:cNvSpPr>
              <a:spLocks noChangeArrowheads="1"/>
            </p:cNvSpPr>
            <p:nvPr/>
          </p:nvSpPr>
          <p:spPr bwMode="auto">
            <a:xfrm>
              <a:off x="2577" y="8784"/>
              <a:ext cx="295" cy="238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1512" name="Oval 7"/>
            <p:cNvSpPr>
              <a:spLocks noChangeArrowheads="1"/>
            </p:cNvSpPr>
            <p:nvPr/>
          </p:nvSpPr>
          <p:spPr bwMode="auto">
            <a:xfrm>
              <a:off x="8574" y="8469"/>
              <a:ext cx="295" cy="238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CC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1513" name="Oval 8"/>
            <p:cNvSpPr>
              <a:spLocks noChangeArrowheads="1"/>
            </p:cNvSpPr>
            <p:nvPr/>
          </p:nvSpPr>
          <p:spPr bwMode="auto">
            <a:xfrm>
              <a:off x="8594" y="8781"/>
              <a:ext cx="295" cy="238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CC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</p:grpSp>
      <p:sp>
        <p:nvSpPr>
          <p:cNvPr id="21508" name="Rectangle 9"/>
          <p:cNvSpPr>
            <a:spLocks noChangeArrowheads="1"/>
          </p:cNvSpPr>
          <p:nvPr/>
        </p:nvSpPr>
        <p:spPr bwMode="auto">
          <a:xfrm>
            <a:off x="0" y="3222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09" name="Rectangle 10"/>
          <p:cNvSpPr>
            <a:spLocks noChangeArrowheads="1"/>
          </p:cNvSpPr>
          <p:nvPr/>
        </p:nvSpPr>
        <p:spPr bwMode="auto">
          <a:xfrm>
            <a:off x="668338" y="5449888"/>
            <a:ext cx="8091487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143000" eaLnBrk="0" hangingPunct="0">
              <a:tabLst>
                <a:tab pos="-2895600" algn="l"/>
                <a:tab pos="1066800" algn="l"/>
              </a:tabLst>
            </a:pPr>
            <a:r>
              <a:rPr lang="ru-RU" altLang="ru-RU" sz="1400">
                <a:cs typeface="Times New Roman" pitchFamily="18" charset="0"/>
              </a:rPr>
              <a:t>-  низкая справляемость с заданием                          - высокая справляемость с заданием</a:t>
            </a:r>
            <a:endParaRPr lang="ru-RU" altLang="ru-RU" sz="900"/>
          </a:p>
          <a:p>
            <a:pPr indent="1143000" eaLnBrk="0" hangingPunct="0">
              <a:tabLst>
                <a:tab pos="-2895600" algn="l"/>
                <a:tab pos="1066800" algn="l"/>
              </a:tabLst>
            </a:pPr>
            <a:r>
              <a:rPr lang="ru-RU" altLang="ru-RU" sz="1400">
                <a:cs typeface="Times New Roman" pitchFamily="18" charset="0"/>
              </a:rPr>
              <a:t>- очень низкая справляемость с заданием                - средняя справляемость с заданием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551</Words>
  <Application>Microsoft Office PowerPoint</Application>
  <PresentationFormat>Экран (4:3)</PresentationFormat>
  <Paragraphs>130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Система  оценки  достижения планируемых результатов ООП НОО</vt:lpstr>
      <vt:lpstr>Лист индивидуальных достижений</vt:lpstr>
      <vt:lpstr>Презентация PowerPoint</vt:lpstr>
      <vt:lpstr>ПРОБЛЕМЫ ОЦЕНИВАНИЯ</vt:lpstr>
      <vt:lpstr>Принципы построения системы оценивания</vt:lpstr>
      <vt:lpstr>Принципы построения системы оценивания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 Николаевна Чижова</dc:creator>
  <cp:lastModifiedBy>Ирина Николаевна Чижова</cp:lastModifiedBy>
  <cp:revision>37</cp:revision>
  <cp:lastPrinted>2016-04-21T06:03:59Z</cp:lastPrinted>
  <dcterms:created xsi:type="dcterms:W3CDTF">2016-01-18T16:34:05Z</dcterms:created>
  <dcterms:modified xsi:type="dcterms:W3CDTF">2016-04-21T06:05:50Z</dcterms:modified>
</cp:coreProperties>
</file>