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6" r:id="rId7"/>
    <p:sldId id="261" r:id="rId8"/>
    <p:sldId id="267" r:id="rId9"/>
    <p:sldId id="263" r:id="rId10"/>
    <p:sldId id="264" r:id="rId11"/>
    <p:sldId id="262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060848"/>
            <a:ext cx="7772400" cy="1470025"/>
          </a:xfrm>
        </p:spPr>
        <p:txBody>
          <a:bodyPr>
            <a:normAutofit/>
          </a:bodyPr>
          <a:lstStyle/>
          <a:p>
            <a:r>
              <a:rPr lang="ru-RU" dirty="0" smtClean="0"/>
              <a:t>Анализ инновационных практик реализации ООП НОО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005064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Смирнова А.Н., </a:t>
            </a:r>
          </a:p>
          <a:p>
            <a:r>
              <a:rPr lang="ru-RU" dirty="0" smtClean="0"/>
              <a:t>Тихомирова </a:t>
            </a:r>
            <a:r>
              <a:rPr lang="ru-RU" dirty="0" smtClean="0"/>
              <a:t>О.В</a:t>
            </a:r>
            <a:r>
              <a:rPr lang="ru-RU" dirty="0" smtClean="0"/>
              <a:t>., Соловьев Я.С., Куприянова Г.В., Чижова И.Н., Бородкина Н.В.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123728" y="260648"/>
            <a:ext cx="554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Конкурс </a:t>
            </a:r>
            <a:r>
              <a:rPr lang="ru-RU" dirty="0"/>
              <a:t>инновационных площадок «Путь к успеху»</a:t>
            </a:r>
          </a:p>
          <a:p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58" y="58824"/>
            <a:ext cx="1257990" cy="12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31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786077"/>
              </p:ext>
            </p:extLst>
          </p:nvPr>
        </p:nvGraphicFramePr>
        <p:xfrm>
          <a:off x="0" y="332657"/>
          <a:ext cx="9108503" cy="64516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71800"/>
                <a:gridCol w="4464496"/>
                <a:gridCol w="1872207"/>
              </a:tblGrid>
              <a:tr h="6358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Изменения с учетом преемственности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Изменяя с учетом со-</a:t>
                      </a:r>
                      <a:r>
                        <a:rPr lang="ru-RU" sz="1600" dirty="0" err="1">
                          <a:effectLst/>
                        </a:rPr>
                        <a:t>бытийности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 каком разделе ООП отражены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</a:tr>
              <a:tr h="1639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</a:rPr>
                        <a:t>Преемственность технологий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Образовательный процесс осуществляется на основе технологий, применяемых на всех </a:t>
                      </a:r>
                      <a:r>
                        <a:rPr lang="ru-RU" sz="1600" dirty="0" smtClean="0">
                          <a:effectLst/>
                        </a:rPr>
                        <a:t>уровнях </a:t>
                      </a:r>
                      <a:r>
                        <a:rPr lang="ru-RU" sz="1600" dirty="0">
                          <a:effectLst/>
                        </a:rPr>
                        <a:t>образования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Организация образовательного процесса строится с применением технологий личностно-развивающего образования: </a:t>
                      </a:r>
                      <a:r>
                        <a:rPr lang="ru-RU" sz="1600" dirty="0" err="1">
                          <a:effectLst/>
                        </a:rPr>
                        <a:t>природосообразные</a:t>
                      </a:r>
                      <a:r>
                        <a:rPr lang="ru-RU" sz="1600" dirty="0">
                          <a:effectLst/>
                        </a:rPr>
                        <a:t> технологии, альтернативные технологии, технологии развивающего обучения ….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 организационном и содержательном разделах (рабочих программах)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</a:tr>
              <a:tr h="25435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</a:rPr>
                        <a:t>Преемственность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</a:rPr>
                        <a:t>организации образовательного процесса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Образовательный процесс выстраивается с учетом ведущего вида деятельности на предыдущем возвратном этапе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 ООП ДО отдается приоритет игровой деятельности;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 ООП НОО – учебной (исследовательской) и игровой деятельности;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 ООП ООО – коммуникативной, учебной (исследовательской), игровой;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 ООП СОО – учебно-профессиональной (ранняя профессионализация), учебной (исследовательской), коммуникативной, игровой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 содержательном разделе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</a:tr>
              <a:tr h="1589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</a:rPr>
                        <a:t>Преемственность требований к кадровым условиям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Кадровые условия соответствуют ФГОС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 ООП определяется необходимость обладания педагогами способностью к реализации со-</a:t>
                      </a:r>
                      <a:r>
                        <a:rPr lang="ru-RU" sz="1600" dirty="0" err="1">
                          <a:effectLst/>
                        </a:rPr>
                        <a:t>бытиийного</a:t>
                      </a:r>
                      <a:r>
                        <a:rPr lang="ru-RU" sz="1600" dirty="0">
                          <a:effectLst/>
                        </a:rPr>
                        <a:t> подхода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 организационном разделе (требования к кадровым условиям)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</a:tr>
            </a:tbl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360040"/>
          </a:xfrm>
        </p:spPr>
        <p:txBody>
          <a:bodyPr>
            <a:noAutofit/>
          </a:bodyPr>
          <a:lstStyle/>
          <a:p>
            <a:r>
              <a:rPr lang="ru-RU" sz="2200" dirty="0" smtClean="0"/>
              <a:t>«ФГОС: преемственность ДО, НОО, ООО на основе со-бытийного подхода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63516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0"/>
            <a:ext cx="8605838" cy="1143000"/>
          </a:xfrm>
        </p:spPr>
        <p:txBody>
          <a:bodyPr/>
          <a:lstStyle/>
          <a:p>
            <a:pPr eaLnBrk="1" hangingPunct="1"/>
            <a:r>
              <a:rPr sz="3200" dirty="0" smtClean="0">
                <a:solidFill>
                  <a:srgbClr val="C00000"/>
                </a:solidFill>
                <a:latin typeface="Impact" pitchFamily="34" charset="0"/>
              </a:rPr>
              <a:t>ООП  </a:t>
            </a:r>
            <a:r>
              <a:rPr sz="3200" dirty="0" err="1" smtClean="0">
                <a:solidFill>
                  <a:srgbClr val="C00000"/>
                </a:solidFill>
                <a:latin typeface="Impact" pitchFamily="34" charset="0"/>
              </a:rPr>
              <a:t>как</a:t>
            </a:r>
            <a:r>
              <a:rPr sz="3200" dirty="0" smtClean="0">
                <a:solidFill>
                  <a:srgbClr val="C00000"/>
                </a:solidFill>
                <a:latin typeface="Impact" pitchFamily="34" charset="0"/>
              </a:rPr>
              <a:t>  </a:t>
            </a:r>
            <a:r>
              <a:rPr sz="3200" dirty="0" err="1" smtClean="0">
                <a:solidFill>
                  <a:srgbClr val="C00000"/>
                </a:solidFill>
                <a:latin typeface="Impact" pitchFamily="34" charset="0"/>
              </a:rPr>
              <a:t>со-бытийная</a:t>
            </a:r>
            <a:r>
              <a:rPr sz="3200" dirty="0" smtClean="0">
                <a:solidFill>
                  <a:srgbClr val="C00000"/>
                </a:solidFill>
                <a:latin typeface="Impact" pitchFamily="34" charset="0"/>
              </a:rPr>
              <a:t>  </a:t>
            </a:r>
            <a:r>
              <a:rPr sz="3200" dirty="0" err="1" smtClean="0">
                <a:solidFill>
                  <a:srgbClr val="C00000"/>
                </a:solidFill>
                <a:latin typeface="Impact" pitchFamily="34" charset="0"/>
              </a:rPr>
              <a:t>модель</a:t>
            </a:r>
            <a:r>
              <a:rPr sz="3200" dirty="0" smtClean="0">
                <a:solidFill>
                  <a:srgbClr val="C00000"/>
                </a:solidFill>
                <a:latin typeface="Impact" pitchFamily="34" charset="0"/>
              </a:rPr>
              <a:t>  </a:t>
            </a:r>
            <a:r>
              <a:rPr sz="3200" dirty="0" err="1" smtClean="0">
                <a:solidFill>
                  <a:srgbClr val="C00000"/>
                </a:solidFill>
                <a:latin typeface="Impact" pitchFamily="34" charset="0"/>
              </a:rPr>
              <a:t>организации</a:t>
            </a:r>
            <a:r>
              <a:rPr sz="3200" dirty="0" smtClean="0">
                <a:solidFill>
                  <a:srgbClr val="C00000"/>
                </a:solidFill>
                <a:latin typeface="Impact" pitchFamily="34" charset="0"/>
              </a:rPr>
              <a:t> </a:t>
            </a:r>
            <a:r>
              <a:rPr sz="3200" dirty="0" err="1" smtClean="0">
                <a:solidFill>
                  <a:srgbClr val="C00000"/>
                </a:solidFill>
                <a:latin typeface="Impact" pitchFamily="34" charset="0"/>
              </a:rPr>
              <a:t>образовательного</a:t>
            </a:r>
            <a:r>
              <a:rPr sz="3200" dirty="0" smtClean="0">
                <a:solidFill>
                  <a:srgbClr val="C00000"/>
                </a:solidFill>
                <a:latin typeface="Impact" pitchFamily="34" charset="0"/>
              </a:rPr>
              <a:t>  </a:t>
            </a:r>
            <a:r>
              <a:rPr sz="3200" dirty="0" err="1" smtClean="0">
                <a:solidFill>
                  <a:srgbClr val="C00000"/>
                </a:solidFill>
                <a:latin typeface="Impact" pitchFamily="34" charset="0"/>
              </a:rPr>
              <a:t>процесса</a:t>
            </a:r>
            <a:endParaRPr sz="3200" dirty="0" smtClean="0">
              <a:solidFill>
                <a:srgbClr val="C00000"/>
              </a:solidFill>
              <a:latin typeface="Impact" pitchFamily="34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555875" y="1052513"/>
            <a:ext cx="4105275" cy="431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b="1">
                <a:cs typeface="+mn-cs"/>
              </a:rPr>
              <a:t>ЦЕЛЕВОЙ РАЗДЕЛ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2916238" y="2924175"/>
            <a:ext cx="4105275" cy="431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b="1" dirty="0">
                <a:cs typeface="+mn-cs"/>
              </a:rPr>
              <a:t>СОДЕРЖАТЕЛЬНЫЙ  РАЗДЕЛ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2916238" y="4652963"/>
            <a:ext cx="4105275" cy="431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b="1">
                <a:cs typeface="+mn-cs"/>
              </a:rPr>
              <a:t>ОРГАНИЗАЦИОННЫЙ  РАЗДЕЛ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323850" y="1700213"/>
            <a:ext cx="2087563" cy="11509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Пояснительная </a:t>
            </a:r>
          </a:p>
          <a:p>
            <a:pPr algn="ctr"/>
            <a:r>
              <a:rPr lang="ru-RU" b="1" dirty="0">
                <a:solidFill>
                  <a:srgbClr val="C00000"/>
                </a:solidFill>
              </a:rPr>
              <a:t>записка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3059113" y="1773238"/>
            <a:ext cx="3025775" cy="10080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Планируемые результаты</a:t>
            </a:r>
          </a:p>
          <a:p>
            <a:pPr algn="ctr"/>
            <a:r>
              <a:rPr lang="ru-RU" b="1" dirty="0">
                <a:solidFill>
                  <a:srgbClr val="C00000"/>
                </a:solidFill>
              </a:rPr>
              <a:t> освоения обучающимися </a:t>
            </a:r>
          </a:p>
          <a:p>
            <a:pPr algn="ctr"/>
            <a:r>
              <a:rPr lang="ru-RU" b="1" dirty="0">
                <a:solidFill>
                  <a:srgbClr val="C00000"/>
                </a:solidFill>
              </a:rPr>
              <a:t>ООП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6516688" y="1557338"/>
            <a:ext cx="2376487" cy="13684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Система оценки </a:t>
            </a:r>
          </a:p>
          <a:p>
            <a:pPr algn="ctr"/>
            <a:r>
              <a:rPr lang="ru-RU" b="1" dirty="0">
                <a:solidFill>
                  <a:srgbClr val="C00000"/>
                </a:solidFill>
              </a:rPr>
              <a:t>достижения </a:t>
            </a:r>
          </a:p>
          <a:p>
            <a:pPr algn="ctr"/>
            <a:r>
              <a:rPr lang="ru-RU" b="1" dirty="0">
                <a:solidFill>
                  <a:srgbClr val="C00000"/>
                </a:solidFill>
              </a:rPr>
              <a:t>планируемых </a:t>
            </a:r>
          </a:p>
          <a:p>
            <a:pPr algn="ctr"/>
            <a:r>
              <a:rPr lang="ru-RU" b="1" dirty="0">
                <a:solidFill>
                  <a:srgbClr val="C00000"/>
                </a:solidFill>
              </a:rPr>
              <a:t>результатов </a:t>
            </a:r>
          </a:p>
          <a:p>
            <a:pPr algn="ctr"/>
            <a:r>
              <a:rPr lang="ru-RU" b="1" dirty="0">
                <a:solidFill>
                  <a:srgbClr val="C00000"/>
                </a:solidFill>
              </a:rPr>
              <a:t>освоения ООП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539750" y="3573463"/>
            <a:ext cx="2159000" cy="86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Программа </a:t>
            </a:r>
          </a:p>
          <a:p>
            <a:pPr algn="ctr"/>
            <a:r>
              <a:rPr lang="ru-RU" b="1" dirty="0">
                <a:solidFill>
                  <a:srgbClr val="C00000"/>
                </a:solidFill>
              </a:rPr>
              <a:t>развития УУД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6372225" y="3573463"/>
            <a:ext cx="2376488" cy="9350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Программы</a:t>
            </a:r>
          </a:p>
          <a:p>
            <a:pPr algn="ctr"/>
            <a:r>
              <a:rPr lang="ru-RU" b="1" dirty="0">
                <a:solidFill>
                  <a:srgbClr val="C00000"/>
                </a:solidFill>
              </a:rPr>
              <a:t> отдельных учебных </a:t>
            </a:r>
          </a:p>
          <a:p>
            <a:pPr algn="ctr"/>
            <a:r>
              <a:rPr lang="ru-RU" b="1" dirty="0">
                <a:solidFill>
                  <a:srgbClr val="C00000"/>
                </a:solidFill>
              </a:rPr>
              <a:t>предметов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3203575" y="3573463"/>
            <a:ext cx="2736850" cy="86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/>
              <a:t>Программа </a:t>
            </a:r>
            <a:endParaRPr lang="ru-RU" b="1" dirty="0" smtClean="0"/>
          </a:p>
          <a:p>
            <a:pPr algn="ctr"/>
            <a:r>
              <a:rPr lang="ru-RU" b="1" dirty="0" smtClean="0"/>
              <a:t>духовно-нравственного </a:t>
            </a:r>
          </a:p>
          <a:p>
            <a:pPr algn="ctr"/>
            <a:r>
              <a:rPr lang="ru-RU" b="1" dirty="0" smtClean="0"/>
              <a:t>воспитания</a:t>
            </a:r>
            <a:endParaRPr lang="ru-RU" b="1" dirty="0"/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539750" y="5734050"/>
            <a:ext cx="2087563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/>
              <a:t>План</a:t>
            </a:r>
          </a:p>
          <a:p>
            <a:pPr algn="ctr"/>
            <a:r>
              <a:rPr lang="ru-RU" sz="1200" b="1"/>
              <a:t> внеурочной деятельности</a:t>
            </a:r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3203575" y="5229225"/>
            <a:ext cx="5329238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Система условий реализации ООП</a:t>
            </a:r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 flipH="1">
            <a:off x="1547813" y="3068638"/>
            <a:ext cx="1368425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>
            <a:off x="6661150" y="1196975"/>
            <a:ext cx="1439863" cy="2873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4572000" y="1484313"/>
            <a:ext cx="0" cy="215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 flipH="1">
            <a:off x="1116013" y="1196975"/>
            <a:ext cx="1368425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>
            <a:off x="7019925" y="3213100"/>
            <a:ext cx="1439863" cy="2873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>
            <a:off x="4643438" y="3357563"/>
            <a:ext cx="0" cy="215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61" name="Line 21"/>
          <p:cNvSpPr>
            <a:spLocks noChangeShapeType="1"/>
          </p:cNvSpPr>
          <p:nvPr/>
        </p:nvSpPr>
        <p:spPr bwMode="auto">
          <a:xfrm flipH="1">
            <a:off x="1476375" y="4724400"/>
            <a:ext cx="1368425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62" name="Line 22"/>
          <p:cNvSpPr>
            <a:spLocks noChangeShapeType="1"/>
          </p:cNvSpPr>
          <p:nvPr/>
        </p:nvSpPr>
        <p:spPr bwMode="auto">
          <a:xfrm>
            <a:off x="6948488" y="4868863"/>
            <a:ext cx="1295400" cy="360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3059113" y="5661025"/>
            <a:ext cx="5834062" cy="1077218"/>
          </a:xfrm>
          <a:prstGeom prst="rect">
            <a:avLst/>
          </a:prstGeom>
          <a:solidFill>
            <a:srgbClr val="FFFF00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ru-RU" sz="1600" b="1" dirty="0">
                <a:solidFill>
                  <a:srgbClr val="C00000"/>
                </a:solidFill>
              </a:rPr>
              <a:t>Кадровые условия                       </a:t>
            </a:r>
            <a:r>
              <a:rPr lang="ru-RU" sz="1600" b="1" dirty="0" smtClean="0">
                <a:solidFill>
                  <a:srgbClr val="C00000"/>
                </a:solidFill>
              </a:rPr>
              <a:t>    </a:t>
            </a:r>
            <a:r>
              <a:rPr lang="ru-RU" sz="1600" b="1" dirty="0"/>
              <a:t>- Финансовые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 sz="1600" b="1" dirty="0">
                <a:solidFill>
                  <a:srgbClr val="C00000"/>
                </a:solidFill>
              </a:rPr>
              <a:t>Психолого-педагогические</a:t>
            </a:r>
            <a:r>
              <a:rPr lang="ru-RU" sz="1600" b="1" dirty="0"/>
              <a:t>           </a:t>
            </a:r>
            <a:r>
              <a:rPr lang="ru-RU" sz="1600" b="1" dirty="0" smtClean="0"/>
              <a:t>- </a:t>
            </a:r>
            <a:r>
              <a:rPr lang="ru-RU" sz="1600" b="1" dirty="0"/>
              <a:t>Материально-технические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 sz="1600" b="1" dirty="0"/>
              <a:t> </a:t>
            </a:r>
            <a:r>
              <a:rPr lang="ru-RU" sz="1600" b="1" dirty="0">
                <a:solidFill>
                  <a:srgbClr val="C00000"/>
                </a:solidFill>
              </a:rPr>
              <a:t>Информационно-методические</a:t>
            </a:r>
            <a:r>
              <a:rPr lang="ru-RU" sz="1600" b="1" dirty="0"/>
              <a:t>  - Дорожная </a:t>
            </a:r>
            <a:r>
              <a:rPr lang="ru-RU" sz="1600" b="1" dirty="0" smtClean="0"/>
              <a:t>карта</a:t>
            </a:r>
            <a:endParaRPr lang="ru-RU" sz="1600" b="1" dirty="0"/>
          </a:p>
        </p:txBody>
      </p:sp>
      <p:sp>
        <p:nvSpPr>
          <p:cNvPr id="10264" name="Rectangle 13"/>
          <p:cNvSpPr>
            <a:spLocks noChangeArrowheads="1"/>
          </p:cNvSpPr>
          <p:nvPr/>
        </p:nvSpPr>
        <p:spPr bwMode="auto">
          <a:xfrm>
            <a:off x="539750" y="5157788"/>
            <a:ext cx="1800225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Учебный план</a:t>
            </a:r>
          </a:p>
        </p:txBody>
      </p:sp>
      <p:sp>
        <p:nvSpPr>
          <p:cNvPr id="10265" name="Rectangle 13"/>
          <p:cNvSpPr>
            <a:spLocks noChangeArrowheads="1"/>
          </p:cNvSpPr>
          <p:nvPr/>
        </p:nvSpPr>
        <p:spPr bwMode="auto">
          <a:xfrm>
            <a:off x="539750" y="6237288"/>
            <a:ext cx="2087563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b="1"/>
              <a:t>Годовой</a:t>
            </a:r>
          </a:p>
          <a:p>
            <a:pPr algn="ctr"/>
            <a:r>
              <a:rPr lang="ru-RU" sz="1200" b="1"/>
              <a:t> календарный  график</a:t>
            </a:r>
          </a:p>
        </p:txBody>
      </p:sp>
    </p:spTree>
    <p:extLst>
      <p:ext uri="{BB962C8B-B14F-4D97-AF65-F5344CB8AC3E}">
        <p14:creationId xmlns:p14="http://schemas.microsoft.com/office/powerpoint/2010/main" val="93315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ovtikhomirova@yandex.ru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58" y="58824"/>
            <a:ext cx="1257990" cy="12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060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 чем будем говорить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 отражаются в ООП результаты инновационной деятельности школы</a:t>
            </a:r>
            <a:r>
              <a:rPr lang="ru-RU" dirty="0"/>
              <a:t>?</a:t>
            </a:r>
            <a:endParaRPr lang="ru-RU" dirty="0" smtClean="0"/>
          </a:p>
          <a:p>
            <a:r>
              <a:rPr lang="ru-RU" dirty="0" smtClean="0"/>
              <a:t>Каковы «проблемные зоны» ООП НОО?</a:t>
            </a:r>
          </a:p>
          <a:p>
            <a:r>
              <a:rPr lang="ru-RU" dirty="0" smtClean="0"/>
              <a:t>Какие аспекты следует учесть при разработке системы оценивания?</a:t>
            </a:r>
          </a:p>
          <a:p>
            <a:r>
              <a:rPr lang="ru-RU" dirty="0" smtClean="0"/>
              <a:t>Каковы особенности рабочих программ?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58" y="58824"/>
            <a:ext cx="1257990" cy="12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44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3861048"/>
            <a:ext cx="7772400" cy="190792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отражение </a:t>
            </a:r>
            <a:r>
              <a:rPr lang="ru-RU" dirty="0"/>
              <a:t>в ООП </a:t>
            </a:r>
            <a:r>
              <a:rPr lang="ru-RU" dirty="0" smtClean="0"/>
              <a:t>НОО результатов инновационной </a:t>
            </a:r>
            <a:r>
              <a:rPr lang="ru-RU" dirty="0"/>
              <a:t>деятельности школы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761203" y="2060848"/>
            <a:ext cx="7772400" cy="1500187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58" y="58824"/>
            <a:ext cx="1257990" cy="12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44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12768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Зачем отражать ИД школы в ООП НОО?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r>
              <a:rPr lang="ru-RU" dirty="0" smtClean="0"/>
              <a:t>Инновационная деятельность → результаты</a:t>
            </a:r>
          </a:p>
          <a:p>
            <a:r>
              <a:rPr lang="ru-RU" dirty="0" smtClean="0"/>
              <a:t>Результаты ИД → изменения в образовательном процессе</a:t>
            </a:r>
          </a:p>
          <a:p>
            <a:r>
              <a:rPr lang="ru-RU" dirty="0" smtClean="0"/>
              <a:t>Изменения </a:t>
            </a:r>
            <a:r>
              <a:rPr lang="ru-RU" dirty="0"/>
              <a:t>в образовательном </a:t>
            </a:r>
            <a:r>
              <a:rPr lang="ru-RU" dirty="0" smtClean="0"/>
              <a:t>процессе → изменения в ООП (как модели образовательного процесса)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58" y="58824"/>
            <a:ext cx="1257990" cy="12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03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Какие могут быть изменения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Новые образовательные результаты → </a:t>
            </a:r>
            <a:r>
              <a:rPr lang="ru-RU" dirty="0" smtClean="0">
                <a:solidFill>
                  <a:srgbClr val="C00000"/>
                </a:solidFill>
              </a:rPr>
              <a:t>изменения в цели, планируемых результатах и соответственно в системе оценивания</a:t>
            </a:r>
          </a:p>
          <a:p>
            <a:r>
              <a:rPr lang="ru-RU" dirty="0" smtClean="0"/>
              <a:t>Новые подходы к образовательной деятельности → </a:t>
            </a:r>
            <a:r>
              <a:rPr lang="ru-RU" dirty="0" smtClean="0">
                <a:solidFill>
                  <a:srgbClr val="C00000"/>
                </a:solidFill>
              </a:rPr>
              <a:t>изменения в принципах</a:t>
            </a:r>
          </a:p>
          <a:p>
            <a:r>
              <a:rPr lang="ru-RU" dirty="0" smtClean="0"/>
              <a:t>Новые технологии </a:t>
            </a:r>
            <a:r>
              <a:rPr lang="ru-RU" dirty="0"/>
              <a:t>→ </a:t>
            </a:r>
            <a:r>
              <a:rPr lang="ru-RU" dirty="0" smtClean="0">
                <a:solidFill>
                  <a:srgbClr val="C00000"/>
                </a:solidFill>
              </a:rPr>
              <a:t>изменения содержательном (</a:t>
            </a:r>
            <a:r>
              <a:rPr lang="ru-RU" dirty="0">
                <a:solidFill>
                  <a:srgbClr val="C00000"/>
                </a:solidFill>
              </a:rPr>
              <a:t>рабочих </a:t>
            </a:r>
            <a:r>
              <a:rPr lang="ru-RU" dirty="0" smtClean="0">
                <a:solidFill>
                  <a:srgbClr val="C00000"/>
                </a:solidFill>
              </a:rPr>
              <a:t>программах, программах ВНД, формирования УУД и проч.) и организационном (требования  к кадровым условиям) разделах </a:t>
            </a:r>
          </a:p>
          <a:p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58" y="58824"/>
            <a:ext cx="1257990" cy="12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60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Данные </a:t>
            </a:r>
            <a:r>
              <a:rPr lang="ru-RU" dirty="0"/>
              <a:t>по ООП НОО участников конкурса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58" y="58824"/>
            <a:ext cx="1257990" cy="12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392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03533"/>
              </p:ext>
            </p:extLst>
          </p:nvPr>
        </p:nvGraphicFramePr>
        <p:xfrm>
          <a:off x="132826" y="5756483"/>
          <a:ext cx="8831661" cy="9848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31661"/>
              </a:tblGrid>
              <a:tr h="93610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effectLst/>
                        </a:rPr>
                        <a:t>0 -инновационный компонент не просматривается;  </a:t>
                      </a:r>
                      <a:endParaRPr lang="ru-RU" sz="1600" u="none" strike="noStrike" dirty="0" smtClean="0">
                        <a:effectLst/>
                      </a:endParaRPr>
                    </a:p>
                    <a:p>
                      <a:pPr algn="l" fontAlgn="t"/>
                      <a:r>
                        <a:rPr lang="ru-RU" sz="1600" u="none" strike="noStrike" dirty="0" smtClean="0">
                          <a:effectLst/>
                        </a:rPr>
                        <a:t>1- </a:t>
                      </a:r>
                      <a:r>
                        <a:rPr lang="ru-RU" sz="1600" u="none" strike="noStrike" dirty="0">
                          <a:effectLst/>
                        </a:rPr>
                        <a:t>инновационный компонент просматривается частично;  </a:t>
                      </a:r>
                      <a:endParaRPr lang="ru-RU" sz="1600" u="none" strike="noStrike" dirty="0" smtClean="0">
                        <a:effectLst/>
                      </a:endParaRPr>
                    </a:p>
                    <a:p>
                      <a:pPr algn="l" fontAlgn="t"/>
                      <a:r>
                        <a:rPr lang="ru-RU" sz="1600" u="none" strike="noStrike" dirty="0" smtClean="0">
                          <a:effectLst/>
                        </a:rPr>
                        <a:t>2 </a:t>
                      </a:r>
                      <a:r>
                        <a:rPr lang="ru-RU" sz="1600" u="none" strike="noStrike" dirty="0">
                          <a:effectLst/>
                        </a:rPr>
                        <a:t>- инновационный компонент просматривается в значительной степени; </a:t>
                      </a:r>
                      <a:endParaRPr lang="ru-RU" sz="1600" u="none" strike="noStrike" dirty="0" smtClean="0">
                        <a:effectLst/>
                      </a:endParaRPr>
                    </a:p>
                    <a:p>
                      <a:pPr algn="l" fontAlgn="t"/>
                      <a:r>
                        <a:rPr lang="ru-RU" sz="1600" u="none" strike="noStrike" dirty="0" smtClean="0">
                          <a:effectLst/>
                        </a:rPr>
                        <a:t>3 </a:t>
                      </a:r>
                      <a:r>
                        <a:rPr lang="ru-RU" sz="1600" u="none" strike="noStrike" dirty="0">
                          <a:effectLst/>
                        </a:rPr>
                        <a:t>- инновационный компонент лежит в основе параграфа (раздела) ООП    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879" y="332656"/>
            <a:ext cx="7053263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629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059077"/>
              </p:ext>
            </p:extLst>
          </p:nvPr>
        </p:nvGraphicFramePr>
        <p:xfrm>
          <a:off x="111446" y="5661248"/>
          <a:ext cx="8831661" cy="9848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31661"/>
              </a:tblGrid>
              <a:tr h="93610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effectLst/>
                        </a:rPr>
                        <a:t>0 -инновационный компонент не просматривается;  </a:t>
                      </a:r>
                      <a:endParaRPr lang="ru-RU" sz="1600" u="none" strike="noStrike" dirty="0" smtClean="0">
                        <a:effectLst/>
                      </a:endParaRPr>
                    </a:p>
                    <a:p>
                      <a:pPr algn="l" fontAlgn="t"/>
                      <a:r>
                        <a:rPr lang="ru-RU" sz="1600" u="none" strike="noStrike" dirty="0" smtClean="0">
                          <a:effectLst/>
                        </a:rPr>
                        <a:t>1- </a:t>
                      </a:r>
                      <a:r>
                        <a:rPr lang="ru-RU" sz="1600" u="none" strike="noStrike" dirty="0">
                          <a:effectLst/>
                        </a:rPr>
                        <a:t>инновационный компонент просматривается частично;  </a:t>
                      </a:r>
                      <a:endParaRPr lang="ru-RU" sz="1600" u="none" strike="noStrike" dirty="0" smtClean="0">
                        <a:effectLst/>
                      </a:endParaRPr>
                    </a:p>
                    <a:p>
                      <a:pPr algn="l" fontAlgn="t"/>
                      <a:r>
                        <a:rPr lang="ru-RU" sz="1600" u="none" strike="noStrike" dirty="0" smtClean="0">
                          <a:effectLst/>
                        </a:rPr>
                        <a:t>2 </a:t>
                      </a:r>
                      <a:r>
                        <a:rPr lang="ru-RU" sz="1600" u="none" strike="noStrike" dirty="0">
                          <a:effectLst/>
                        </a:rPr>
                        <a:t>- инновационный компонент просматривается в значительной степени; </a:t>
                      </a:r>
                      <a:endParaRPr lang="ru-RU" sz="1600" u="none" strike="noStrike" dirty="0" smtClean="0">
                        <a:effectLst/>
                      </a:endParaRPr>
                    </a:p>
                    <a:p>
                      <a:pPr algn="l" fontAlgn="t"/>
                      <a:r>
                        <a:rPr lang="ru-RU" sz="1600" u="none" strike="noStrike" dirty="0" smtClean="0">
                          <a:effectLst/>
                        </a:rPr>
                        <a:t>3 </a:t>
                      </a:r>
                      <a:r>
                        <a:rPr lang="ru-RU" sz="1600" u="none" strike="noStrike" dirty="0">
                          <a:effectLst/>
                        </a:rPr>
                        <a:t>- инновационный компонент лежит в основе параграфа (раздела) ООП    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92188" y="599405"/>
            <a:ext cx="7067128" cy="346050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Средние значения по школам</a:t>
            </a:r>
            <a:endParaRPr lang="ru-RU" sz="1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07504" y="11663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Отражение результатов инновационной </a:t>
            </a:r>
            <a:r>
              <a:rPr lang="ru-RU" sz="2000" b="1" dirty="0" smtClean="0"/>
              <a:t>деятельности </a:t>
            </a:r>
            <a:r>
              <a:rPr lang="ru-RU" sz="2000" b="1" dirty="0"/>
              <a:t>в ООП </a:t>
            </a:r>
            <a:r>
              <a:rPr lang="ru-RU" sz="2000" b="1" dirty="0" smtClean="0"/>
              <a:t>НОО</a:t>
            </a:r>
            <a:endParaRPr lang="ru-RU" sz="2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908720"/>
            <a:ext cx="8928992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6282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362992"/>
              </p:ext>
            </p:extLst>
          </p:nvPr>
        </p:nvGraphicFramePr>
        <p:xfrm>
          <a:off x="35495" y="476671"/>
          <a:ext cx="9073007" cy="63282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40361"/>
                <a:gridCol w="4104456"/>
                <a:gridCol w="1728190"/>
              </a:tblGrid>
              <a:tr h="6062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Изменения с учетом преемственности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smtClean="0">
                          <a:effectLst/>
                        </a:rPr>
                        <a:t>Изменения </a:t>
                      </a:r>
                      <a:r>
                        <a:rPr lang="ru-RU" sz="1600" dirty="0">
                          <a:effectLst/>
                        </a:rPr>
                        <a:t>с учетом со-</a:t>
                      </a:r>
                      <a:r>
                        <a:rPr lang="ru-RU" sz="1600" dirty="0" err="1">
                          <a:effectLst/>
                        </a:rPr>
                        <a:t>бытийности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 каком разделе ООП отражены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</a:tr>
              <a:tr h="10855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</a:rPr>
                        <a:t>Преемственность цели и задач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Цель ООП отражает интересы ребенка (учащегося)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 цели отражается создание условий для удовлетворения образовательных потребностей участников образовательных отношений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 целевом разделе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</a:tr>
              <a:tr h="1356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</a:rPr>
                        <a:t>Преемственность принципов программы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Общение строится на принципах взаимоуважения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 ООП отражены принципы: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"/>
                      </a:pPr>
                      <a:r>
                        <a:rPr lang="ru-RU" sz="1600" dirty="0">
                          <a:effectLst/>
                        </a:rPr>
                        <a:t>индивидуализации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"/>
                      </a:pPr>
                      <a:r>
                        <a:rPr lang="ru-RU" sz="1600" dirty="0">
                          <a:effectLst/>
                        </a:rPr>
                        <a:t>партнерских отношений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"/>
                      </a:pPr>
                      <a:r>
                        <a:rPr lang="ru-RU" sz="1600" dirty="0">
                          <a:effectLst/>
                        </a:rPr>
                        <a:t>личностная значимость образовательного процесса для всех участников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 целевом разделе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</a:tr>
              <a:tr h="15157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effectLst/>
                        </a:rPr>
                        <a:t>Преемственность образовательных результатов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Образовательный процесс строится с учетом достижений ребенка на </a:t>
                      </a:r>
                      <a:r>
                        <a:rPr lang="ru-RU" sz="1600" dirty="0" smtClean="0">
                          <a:effectLst/>
                        </a:rPr>
                        <a:t>предыдущем</a:t>
                      </a:r>
                      <a:r>
                        <a:rPr lang="ru-RU" sz="1600" baseline="0" dirty="0" smtClean="0">
                          <a:effectLst/>
                        </a:rPr>
                        <a:t> уровне </a:t>
                      </a:r>
                      <a:r>
                        <a:rPr lang="ru-RU" sz="1600" dirty="0" smtClean="0">
                          <a:effectLst/>
                        </a:rPr>
                        <a:t>образования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ООП содержит варианты индивидуальных образовательных маршрутов для разных категорий детей и/или алгоритмы конструирования индивидуальных образовательных маршрутов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Целевой раздел (система оценки достижения планируемых результатов)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</a:tr>
              <a:tr h="16282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Результаты </a:t>
                      </a:r>
                      <a:r>
                        <a:rPr lang="ru-RU" sz="1600" dirty="0" smtClean="0">
                          <a:effectLst/>
                        </a:rPr>
                        <a:t>каждого</a:t>
                      </a:r>
                      <a:r>
                        <a:rPr lang="ru-RU" sz="1600" baseline="0" dirty="0" smtClean="0">
                          <a:effectLst/>
                        </a:rPr>
                        <a:t> уровня </a:t>
                      </a:r>
                      <a:r>
                        <a:rPr lang="ru-RU" sz="1600" dirty="0" smtClean="0">
                          <a:effectLst/>
                        </a:rPr>
                        <a:t>образования </a:t>
                      </a:r>
                      <a:r>
                        <a:rPr lang="ru-RU" sz="1600" dirty="0">
                          <a:effectLst/>
                        </a:rPr>
                        <a:t>включают предметные, метапредметные, личностные.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ООП содержит «матрицу преемственности» результатов </a:t>
                      </a:r>
                      <a:r>
                        <a:rPr lang="ru-RU" sz="1600" dirty="0" smtClean="0">
                          <a:effectLst/>
                        </a:rPr>
                        <a:t>уровней </a:t>
                      </a:r>
                      <a:r>
                        <a:rPr lang="ru-RU" sz="1600" dirty="0">
                          <a:effectLst/>
                        </a:rPr>
                        <a:t>образования.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ООП содержит показатели достижения образовательных результатов (метапредметных, личностных) на каждом возрастном этапе.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Целевой раздел (система оценки достижения планируемых результатов)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</a:tr>
            </a:tbl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360040"/>
          </a:xfrm>
        </p:spPr>
        <p:txBody>
          <a:bodyPr>
            <a:noAutofit/>
          </a:bodyPr>
          <a:lstStyle/>
          <a:p>
            <a:r>
              <a:rPr lang="ru-RU" sz="2200" dirty="0" smtClean="0"/>
              <a:t>«ФГОС: преемственность ДО, НОО, ООО на основе со-бытийного подхода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28472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648</Words>
  <Application>Microsoft Office PowerPoint</Application>
  <PresentationFormat>Экран (4:3)</PresentationFormat>
  <Paragraphs>105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Анализ инновационных практик реализации ООП НОО</vt:lpstr>
      <vt:lpstr>О чем будем говорить</vt:lpstr>
      <vt:lpstr>отражение в ООП НОО результатов инновационной деятельности школы</vt:lpstr>
      <vt:lpstr>Зачем отражать ИД школы в ООП НОО?</vt:lpstr>
      <vt:lpstr>Какие могут быть изменения</vt:lpstr>
      <vt:lpstr>Данные по ООП НОО участников конкурса</vt:lpstr>
      <vt:lpstr>Презентация PowerPoint</vt:lpstr>
      <vt:lpstr>Средние значения по школам</vt:lpstr>
      <vt:lpstr>«ФГОС: преемственность ДО, НОО, ООО на основе со-бытийного подхода</vt:lpstr>
      <vt:lpstr>«ФГОС: преемственность ДО, НОО, ООО на основе со-бытийного подхода</vt:lpstr>
      <vt:lpstr>ООП  как  со-бытийная  модель  организации образовательного  процесса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инновационных практик реализации ООП НОО</dc:title>
  <dc:creator>Ольга Вячеславовна Тихомирова</dc:creator>
  <cp:lastModifiedBy>student</cp:lastModifiedBy>
  <cp:revision>21</cp:revision>
  <dcterms:created xsi:type="dcterms:W3CDTF">2016-04-20T06:02:06Z</dcterms:created>
  <dcterms:modified xsi:type="dcterms:W3CDTF">2016-04-21T07:01:51Z</dcterms:modified>
</cp:coreProperties>
</file>