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4"/>
  </p:notesMasterIdLst>
  <p:sldIdLst>
    <p:sldId id="256" r:id="rId2"/>
    <p:sldId id="258" r:id="rId3"/>
    <p:sldId id="259" r:id="rId4"/>
    <p:sldId id="260" r:id="rId5"/>
    <p:sldId id="261" r:id="rId6"/>
    <p:sldId id="263" r:id="rId7"/>
    <p:sldId id="265" r:id="rId8"/>
    <p:sldId id="264" r:id="rId9"/>
    <p:sldId id="262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616DA210-FB5B-4158-B5E0-FEB733F419BA}" styleName="Светлый стиль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4182" autoAdjust="0"/>
  </p:normalViewPr>
  <p:slideViewPr>
    <p:cSldViewPr snapToGrid="0">
      <p:cViewPr varScale="1">
        <p:scale>
          <a:sx n="62" d="100"/>
          <a:sy n="62" d="100"/>
        </p:scale>
        <p:origin x="1032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4F218F9-D55A-4624-A463-072B9CD51935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33C9C7C-2006-4AFE-927A-2C973A2E21A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294205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C9C7C-2006-4AFE-927A-2C973A2E21A9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37256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C9C7C-2006-4AFE-927A-2C973A2E21A9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9839574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C9C7C-2006-4AFE-927A-2C973A2E21A9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07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C9C7C-2006-4AFE-927A-2C973A2E21A9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545792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33C9C7C-2006-4AFE-927A-2C973A2E21A9}" type="slidenum">
              <a:rPr lang="ru-RU" smtClean="0"/>
              <a:t>11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22459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0580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720048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01845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389037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25720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900890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34412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15025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575011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11423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04053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03713-E580-40B6-BE7C-55937A5C8590}" type="datetimeFigureOut">
              <a:rPr lang="ru-RU" smtClean="0"/>
              <a:t>20.06.2016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762E57-C754-4C80-B938-C6E2F2E0D1C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020071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557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Составление индивидуальной программы развития младшего школьника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53345"/>
            <a:ext cx="9144000" cy="1032163"/>
          </a:xfrm>
        </p:spPr>
        <p:txBody>
          <a:bodyPr/>
          <a:lstStyle/>
          <a:p>
            <a:r>
              <a:rPr lang="ru-RU" dirty="0" smtClean="0"/>
              <a:t>©КНО</a:t>
            </a:r>
          </a:p>
          <a:p>
            <a:r>
              <a:rPr lang="ru-RU" dirty="0" smtClean="0"/>
              <a:t>©Тихомирова О.В.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400" y="16451"/>
            <a:ext cx="2260600" cy="1384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555749" cy="15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0336262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48907" y="33381"/>
            <a:ext cx="6789334" cy="773964"/>
          </a:xfrm>
        </p:spPr>
        <p:txBody>
          <a:bodyPr>
            <a:normAutofit/>
          </a:bodyPr>
          <a:lstStyle/>
          <a:p>
            <a:r>
              <a:rPr lang="ru-RU" dirty="0" smtClean="0"/>
              <a:t>Кто должен составлять ИП?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1555748" y="919914"/>
            <a:ext cx="8375652" cy="455758"/>
          </a:xfr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/>
          <a:p>
            <a:pPr marL="0" indent="0" algn="ctr">
              <a:buNone/>
            </a:pPr>
            <a:r>
              <a:rPr lang="ru-RU" dirty="0" smtClean="0"/>
              <a:t>Компетентность педагога в составлении ИП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400" y="16451"/>
            <a:ext cx="2260600" cy="1384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555749" cy="1555749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05795552"/>
              </p:ext>
            </p:extLst>
          </p:nvPr>
        </p:nvGraphicFramePr>
        <p:xfrm>
          <a:off x="1" y="1555748"/>
          <a:ext cx="12191999" cy="5261002"/>
        </p:xfrm>
        <a:graphic>
          <a:graphicData uri="http://schemas.openxmlformats.org/drawingml/2006/table">
            <a:tbl>
              <a:tblPr firstRow="1" bandRow="1">
                <a:tableStyleId>{616DA210-FB5B-4158-B5E0-FEB733F419BA}</a:tableStyleId>
              </a:tblPr>
              <a:tblGrid>
                <a:gridCol w="5067946">
                  <a:extLst>
                    <a:ext uri="{9D8B030D-6E8A-4147-A177-3AD203B41FA5}">
                      <a16:colId xmlns:a16="http://schemas.microsoft.com/office/drawing/2014/main" val="2108079533"/>
                    </a:ext>
                  </a:extLst>
                </a:gridCol>
                <a:gridCol w="7124053">
                  <a:extLst>
                    <a:ext uri="{9D8B030D-6E8A-4147-A177-3AD203B41FA5}">
                      <a16:colId xmlns:a16="http://schemas.microsoft.com/office/drawing/2014/main" val="1740790858"/>
                    </a:ext>
                  </a:extLst>
                </a:gridCol>
              </a:tblGrid>
              <a:tr h="918077">
                <a:tc>
                  <a:txBody>
                    <a:bodyPr/>
                    <a:lstStyle/>
                    <a:p>
                      <a:r>
                        <a:rPr lang="ru-RU" b="0" dirty="0" smtClean="0"/>
                        <a:t>Сбор и анализ данных диагностики, комплексных работ, наблюдений, собеседования с родителями, заключений специалистов 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Владение методами педагогической диагностики,</a:t>
                      </a:r>
                      <a:r>
                        <a:rPr lang="ru-RU" b="0" baseline="0" dirty="0" smtClean="0"/>
                        <a:t> </a:t>
                      </a:r>
                      <a:r>
                        <a:rPr lang="ru-RU" b="0" dirty="0" smtClean="0"/>
                        <a:t>знание закономерностей развития детей дошкольного и младшего школьного возраста, преемственности основных периодов развития личности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48201579"/>
                  </a:ext>
                </a:extLst>
              </a:tr>
              <a:tr h="1177271">
                <a:tc>
                  <a:txBody>
                    <a:bodyPr/>
                    <a:lstStyle/>
                    <a:p>
                      <a:r>
                        <a:rPr lang="ru-RU" b="0" dirty="0" smtClean="0"/>
                        <a:t>Выявление индивидуальных потребностей (трудностей или наоборот) ребенка и возможных причин их возникновения</a:t>
                      </a:r>
                      <a:endParaRPr lang="ru-RU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baseline="0" dirty="0" smtClean="0"/>
                        <a:t>Умение формулировать педагогическую проблему, оформлять ее решение в виде педагогических задач и прогнозировать результат, знание основ психологии семейного воспитания (типы семей, причины конфликтов и их влияние на развитие ребенка) </a:t>
                      </a:r>
                      <a:endParaRPr lang="ru-RU" b="0" dirty="0" smtClean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63078491"/>
                  </a:ext>
                </a:extLst>
              </a:tr>
              <a:tr h="117727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Определение приоритетных(ого) направлений(я) развития, цели индивидуальной программы и задач,</a:t>
                      </a:r>
                      <a:r>
                        <a:rPr lang="ru-RU" b="0" baseline="0" dirty="0" smtClean="0"/>
                        <a:t> п</a:t>
                      </a:r>
                      <a:r>
                        <a:rPr lang="ru-RU" b="0" dirty="0" smtClean="0"/>
                        <a:t>ланирование содержания деятельности,</a:t>
                      </a:r>
                      <a:r>
                        <a:rPr lang="ru-RU" b="0" baseline="0" dirty="0" smtClean="0"/>
                        <a:t> выбор критериев оценки результата ИП</a:t>
                      </a:r>
                      <a:endParaRPr lang="ru-RU" b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Умение ставить педагогические задачи в соответствии с индивидуальными особенностями ребенка и организовывать работу в соответствии с ними,</a:t>
                      </a:r>
                      <a:r>
                        <a:rPr lang="ru-RU" b="0" baseline="0" dirty="0" smtClean="0"/>
                        <a:t> </a:t>
                      </a:r>
                      <a:r>
                        <a:rPr lang="ru-RU" b="0" dirty="0" smtClean="0"/>
                        <a:t>адаптировать методические материалы к реальным образовательным потребностям ребенка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84490247"/>
                  </a:ext>
                </a:extLst>
              </a:tr>
              <a:tr h="90559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Выбор стратегий достижения цели  (образовательные техники и технологии)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Умение работать с содержанием учебного материала, ориентируясь на возрастные и индивидуальные особенности,  владение образовательными технологиями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484490"/>
                  </a:ext>
                </a:extLst>
              </a:tr>
              <a:tr h="63391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Коллегиальное обсуждение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Контактность, корпоративность, принятие ответственности</a:t>
                      </a:r>
                      <a:r>
                        <a:rPr lang="ru-RU" b="0" baseline="0" dirty="0" smtClean="0"/>
                        <a:t> за результат общего дела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21048884"/>
                  </a:ext>
                </a:extLst>
              </a:tr>
              <a:tr h="41100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0" dirty="0" smtClean="0"/>
                        <a:t>Взаимодействие с родителями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b="0" dirty="0" smtClean="0"/>
                        <a:t>Знание  психологических основ работы с взрослыми</a:t>
                      </a:r>
                      <a:endParaRPr lang="ru-RU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485574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27615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48" y="166256"/>
            <a:ext cx="8375652" cy="1234496"/>
          </a:xfrm>
        </p:spPr>
        <p:txBody>
          <a:bodyPr>
            <a:normAutofit/>
          </a:bodyPr>
          <a:lstStyle/>
          <a:p>
            <a:pPr algn="ctr"/>
            <a:r>
              <a:rPr lang="ru-RU" dirty="0" smtClean="0"/>
              <a:t>Есть ли опыт?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915691" y="2340244"/>
            <a:ext cx="10515600" cy="1270861"/>
          </a:xfrm>
        </p:spPr>
        <p:txBody>
          <a:bodyPr>
            <a:normAutofit/>
          </a:bodyPr>
          <a:lstStyle/>
          <a:p>
            <a:r>
              <a:rPr lang="ru-RU" dirty="0" smtClean="0"/>
              <a:t>Опыт Великосельской школы (Гаврилов </a:t>
            </a:r>
            <a:r>
              <a:rPr lang="ru-RU" dirty="0" err="1" smtClean="0"/>
              <a:t>Ямский</a:t>
            </a:r>
            <a:r>
              <a:rPr lang="ru-RU" dirty="0" smtClean="0"/>
              <a:t> МР) по индивидуализации образовательной деятельности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400" y="16451"/>
            <a:ext cx="2260600" cy="1384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555749" cy="15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3685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555749"/>
            <a:ext cx="9144000" cy="2387600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effectLst/>
              </a:rPr>
              <a:t>Составление индивидуальной программы развития младшего школьника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4253346"/>
            <a:ext cx="9144000" cy="2147454"/>
          </a:xfrm>
        </p:spPr>
        <p:txBody>
          <a:bodyPr>
            <a:normAutofit/>
          </a:bodyPr>
          <a:lstStyle/>
          <a:p>
            <a:r>
              <a:rPr lang="ru-RU" sz="3200" b="1" dirty="0" smtClean="0">
                <a:solidFill>
                  <a:srgbClr val="C00000"/>
                </a:solidFill>
              </a:rPr>
              <a:t>Какова должна быть тема следующего </a:t>
            </a:r>
            <a:r>
              <a:rPr lang="ru-RU" sz="3200" b="1" dirty="0" err="1" smtClean="0">
                <a:solidFill>
                  <a:srgbClr val="C00000"/>
                </a:solidFill>
              </a:rPr>
              <a:t>вебинара</a:t>
            </a:r>
            <a:r>
              <a:rPr lang="ru-RU" sz="3200" b="1" dirty="0" smtClean="0">
                <a:solidFill>
                  <a:srgbClr val="C00000"/>
                </a:solidFill>
              </a:rPr>
              <a:t> по данной проблеме?</a:t>
            </a:r>
          </a:p>
          <a:p>
            <a:endParaRPr lang="ru-RU" sz="3200" dirty="0" smtClean="0"/>
          </a:p>
          <a:p>
            <a:r>
              <a:rPr lang="ru-RU" sz="3200" b="1" dirty="0" smtClean="0"/>
              <a:t>Ждем обратной связи</a:t>
            </a: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400" y="16451"/>
            <a:ext cx="2260600" cy="1384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555749" cy="15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30369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365125"/>
            <a:ext cx="7329055" cy="1325563"/>
          </a:xfrm>
        </p:spPr>
        <p:txBody>
          <a:bodyPr>
            <a:normAutofit/>
          </a:bodyPr>
          <a:lstStyle/>
          <a:p>
            <a:r>
              <a:rPr lang="ru-RU" b="1" dirty="0" smtClean="0">
                <a:effectLst/>
              </a:rPr>
              <a:t>Возникающие  вопросы 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38200" y="1856509"/>
            <a:ext cx="10515600" cy="4320453"/>
          </a:xfrm>
        </p:spPr>
        <p:txBody>
          <a:bodyPr/>
          <a:lstStyle/>
          <a:p>
            <a:r>
              <a:rPr lang="ru-RU" dirty="0" smtClean="0"/>
              <a:t>В каких случаях </a:t>
            </a:r>
            <a:r>
              <a:rPr lang="ru-RU" dirty="0" smtClean="0"/>
              <a:t>необходимо составлять индивидуальную программу развития?</a:t>
            </a:r>
          </a:p>
          <a:p>
            <a:r>
              <a:rPr lang="ru-RU" dirty="0" smtClean="0"/>
              <a:t>Как составить </a:t>
            </a:r>
            <a:r>
              <a:rPr lang="ru-RU" dirty="0" smtClean="0"/>
              <a:t>индивидуальную программу развития младшего школьника?</a:t>
            </a:r>
          </a:p>
          <a:p>
            <a:r>
              <a:rPr lang="ru-RU" dirty="0" smtClean="0"/>
              <a:t>Что должна включать </a:t>
            </a:r>
            <a:r>
              <a:rPr lang="ru-RU" dirty="0" smtClean="0"/>
              <a:t>индивидуальная программа развития младшего школьника?</a:t>
            </a:r>
          </a:p>
          <a:p>
            <a:r>
              <a:rPr lang="ru-RU" dirty="0" smtClean="0"/>
              <a:t>Кто должен составлять индивидуальную программу развития младшего школьника?</a:t>
            </a:r>
          </a:p>
          <a:p>
            <a:r>
              <a:rPr lang="ru-RU" dirty="0" smtClean="0"/>
              <a:t>Есть ли опыт?</a:t>
            </a:r>
            <a:endParaRPr lang="ru-RU" dirty="0" smtClean="0"/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400" y="16451"/>
            <a:ext cx="2260600" cy="1384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555749" cy="15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858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48" y="166255"/>
            <a:ext cx="8375652" cy="15244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В каких случаях необходимо составлять индивидуальную программу?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38200" y="1856509"/>
            <a:ext cx="10515600" cy="4320453"/>
          </a:xfrm>
        </p:spPr>
        <p:txBody>
          <a:bodyPr/>
          <a:lstStyle/>
          <a:p>
            <a:r>
              <a:rPr lang="ru-RU" dirty="0" smtClean="0"/>
              <a:t>При переходе с одного уровня образования на другой (из детского сада в школу)</a:t>
            </a:r>
          </a:p>
          <a:p>
            <a:r>
              <a:rPr lang="ru-RU" dirty="0" smtClean="0"/>
              <a:t>В случае, если ребенок испытывает не проходящие трудности (в адаптации к школе, обучении)</a:t>
            </a:r>
          </a:p>
          <a:p>
            <a:r>
              <a:rPr lang="ru-RU" dirty="0" smtClean="0"/>
              <a:t>В случае, если выявлены особые образовательные потребности (ОВЗ, одаренность, не владение русским языком, особый социальный статус, влияющий на особенности обучения) </a:t>
            </a:r>
          </a:p>
          <a:p>
            <a:pPr marL="0" indent="0">
              <a:buNone/>
            </a:pPr>
            <a:endParaRPr lang="ru-RU" dirty="0" smtClean="0"/>
          </a:p>
          <a:p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400" y="16451"/>
            <a:ext cx="2260600" cy="1384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555749" cy="15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85480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48" y="166255"/>
            <a:ext cx="8375652" cy="15244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составить индивидуальную программу развития младшего школьника?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38200" y="1856509"/>
            <a:ext cx="10515600" cy="471054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dirty="0" smtClean="0"/>
              <a:t>1 этап – анализ</a:t>
            </a:r>
          </a:p>
          <a:p>
            <a:r>
              <a:rPr lang="ru-RU" dirty="0" smtClean="0"/>
              <a:t>Сбор и анализ данных диагностики, комплексных работ, наблюдений, собеседования с родителями, заключений специалистов (н-р, ПМПК)</a:t>
            </a:r>
          </a:p>
          <a:p>
            <a:r>
              <a:rPr lang="ru-RU" dirty="0" smtClean="0"/>
              <a:t>Выявление индивидуальных потребностей (</a:t>
            </a:r>
            <a:r>
              <a:rPr lang="ru-RU" dirty="0" smtClean="0"/>
              <a:t>трудностей или наоборот)</a:t>
            </a:r>
            <a:r>
              <a:rPr lang="ru-RU" dirty="0" smtClean="0"/>
              <a:t> ребенка и возможных причин их возникновения</a:t>
            </a:r>
            <a:endParaRPr lang="ru-RU" dirty="0" smtClean="0"/>
          </a:p>
          <a:p>
            <a:pPr marL="0" lv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400" y="16451"/>
            <a:ext cx="2260600" cy="1384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555749" cy="15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50885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48" y="166255"/>
            <a:ext cx="8375652" cy="15244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составить индивидуальную программу развития младшего школьника?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38200" y="1856509"/>
            <a:ext cx="10515600" cy="4710546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ru-RU" dirty="0" smtClean="0"/>
              <a:t>2 этап – составление ИП</a:t>
            </a:r>
          </a:p>
          <a:p>
            <a:r>
              <a:rPr lang="ru-RU" dirty="0" smtClean="0"/>
              <a:t>Определение приоритетных(ого) направлений(я) развития, цели индивидуальной программы и задач</a:t>
            </a:r>
            <a:endParaRPr lang="ru-RU" dirty="0"/>
          </a:p>
          <a:p>
            <a:r>
              <a:rPr lang="ru-RU" dirty="0" smtClean="0"/>
              <a:t>Выбор стратегий достижения цели  (образовательные </a:t>
            </a:r>
            <a:r>
              <a:rPr lang="ru-RU" dirty="0"/>
              <a:t>техники и </a:t>
            </a:r>
            <a:r>
              <a:rPr lang="ru-RU" dirty="0" smtClean="0"/>
              <a:t>технологии) </a:t>
            </a:r>
          </a:p>
          <a:p>
            <a:r>
              <a:rPr lang="ru-RU" dirty="0" smtClean="0"/>
              <a:t>Планирование содержания деятельности </a:t>
            </a:r>
            <a:endParaRPr lang="ru-RU" dirty="0"/>
          </a:p>
          <a:p>
            <a:endParaRPr lang="ru-RU" dirty="0" smtClean="0"/>
          </a:p>
          <a:p>
            <a:endParaRPr lang="ru-RU" dirty="0"/>
          </a:p>
          <a:p>
            <a:endParaRPr lang="ru-RU" dirty="0" smtClean="0"/>
          </a:p>
          <a:p>
            <a:r>
              <a:rPr lang="ru-RU" dirty="0" smtClean="0"/>
              <a:t>Выбор критериев </a:t>
            </a:r>
            <a:r>
              <a:rPr lang="ru-RU" dirty="0"/>
              <a:t>оценивания достигнутых результатов (подбор специальных диагностических методик</a:t>
            </a:r>
            <a:r>
              <a:rPr lang="ru-RU" dirty="0" smtClean="0"/>
              <a:t>)</a:t>
            </a:r>
          </a:p>
          <a:p>
            <a:pPr marL="0" lvl="0" indent="0">
              <a:buNone/>
            </a:pP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400" y="16451"/>
            <a:ext cx="2260600" cy="1384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555749" cy="1555749"/>
          </a:xfrm>
          <a:prstGeom prst="rect">
            <a:avLst/>
          </a:prstGeom>
        </p:spPr>
      </p:pic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34618909"/>
              </p:ext>
            </p:extLst>
          </p:nvPr>
        </p:nvGraphicFramePr>
        <p:xfrm>
          <a:off x="838200" y="4211782"/>
          <a:ext cx="10751128" cy="131149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784009">
                  <a:extLst>
                    <a:ext uri="{9D8B030D-6E8A-4147-A177-3AD203B41FA5}">
                      <a16:colId xmlns:a16="http://schemas.microsoft.com/office/drawing/2014/main" val="1183296590"/>
                    </a:ext>
                  </a:extLst>
                </a:gridCol>
                <a:gridCol w="3670399">
                  <a:extLst>
                    <a:ext uri="{9D8B030D-6E8A-4147-A177-3AD203B41FA5}">
                      <a16:colId xmlns:a16="http://schemas.microsoft.com/office/drawing/2014/main" val="1150150763"/>
                    </a:ext>
                  </a:extLst>
                </a:gridCol>
                <a:gridCol w="3019636">
                  <a:extLst>
                    <a:ext uri="{9D8B030D-6E8A-4147-A177-3AD203B41FA5}">
                      <a16:colId xmlns:a16="http://schemas.microsoft.com/office/drawing/2014/main" val="2617561200"/>
                    </a:ext>
                  </a:extLst>
                </a:gridCol>
                <a:gridCol w="2277084">
                  <a:extLst>
                    <a:ext uri="{9D8B030D-6E8A-4147-A177-3AD203B41FA5}">
                      <a16:colId xmlns:a16="http://schemas.microsoft.com/office/drawing/2014/main" val="2729212240"/>
                    </a:ext>
                  </a:extLst>
                </a:gridCol>
              </a:tblGrid>
              <a:tr h="955963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Задача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Вид деятельности ученика, мероприятие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Место мероприятия в образовательном процессе 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</a:rPr>
                        <a:t>Результат</a:t>
                      </a:r>
                      <a:endParaRPr lang="ru-RU" sz="20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80235650"/>
                  </a:ext>
                </a:extLst>
              </a:tr>
              <a:tr h="35552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 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 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564736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038827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43345" y="101889"/>
            <a:ext cx="3138055" cy="632402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Пример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43345" y="651164"/>
            <a:ext cx="11540837" cy="1745673"/>
          </a:xfrm>
        </p:spPr>
        <p:txBody>
          <a:bodyPr>
            <a:normAutofit lnSpcReduction="10000"/>
          </a:bodyPr>
          <a:lstStyle/>
          <a:p>
            <a:r>
              <a:rPr lang="ru-RU" dirty="0" smtClean="0"/>
              <a:t>Ребенок (10 лет) систематически испытывал трудности с установлением причинно-следственных связей</a:t>
            </a:r>
          </a:p>
          <a:p>
            <a:r>
              <a:rPr lang="ru-RU" dirty="0" smtClean="0"/>
              <a:t>Не мог выделять части текста</a:t>
            </a:r>
          </a:p>
          <a:p>
            <a:r>
              <a:rPr lang="ru-RU" dirty="0" smtClean="0"/>
              <a:t>В проверочной работе допустил следующие ошибки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46049024"/>
              </p:ext>
            </p:extLst>
          </p:nvPr>
        </p:nvGraphicFramePr>
        <p:xfrm>
          <a:off x="123986" y="2396836"/>
          <a:ext cx="12068014" cy="429843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0290875">
                  <a:extLst>
                    <a:ext uri="{9D8B030D-6E8A-4147-A177-3AD203B41FA5}">
                      <a16:colId xmlns:a16="http://schemas.microsoft.com/office/drawing/2014/main" val="1429229409"/>
                    </a:ext>
                  </a:extLst>
                </a:gridCol>
                <a:gridCol w="1777139">
                  <a:extLst>
                    <a:ext uri="{9D8B030D-6E8A-4147-A177-3AD203B41FA5}">
                      <a16:colId xmlns:a16="http://schemas.microsoft.com/office/drawing/2014/main" val="1788261770"/>
                    </a:ext>
                  </a:extLst>
                </a:gridCol>
              </a:tblGrid>
              <a:tr h="66319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Задания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Выполнение задания ребенком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8757401"/>
                  </a:ext>
                </a:extLst>
              </a:tr>
              <a:tr h="83059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Вставь пропущенное число в окошко так, чтобы равенство стало верным.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80:40 =40: ?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Ребенок ответил «2»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Правильный ответ «20»</a:t>
                      </a:r>
                      <a:endParaRPr lang="ru-RU" sz="140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977799917"/>
                  </a:ext>
                </a:extLst>
              </a:tr>
              <a:tr h="211609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Андрей ходит на каток каждое воскресенье, а в другие дни не ходит. Выбери верные утверждения.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Если Андрей ходил сегодня на каток, то сегодня воскресенье.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Если Андрей не ходил сегодня на каток, значит, сегодня четверг.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Если вчера была среда, то Андрей вчера не ходил на каток.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 4) Если сегодня не понедельник, то Андрей сегодня идёт на каток.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 ответе запиши номера выбранных утверждений.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Ответ: 1 3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Ребенок ответил: 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88654069"/>
                  </a:ext>
                </a:extLst>
              </a:tr>
              <a:tr h="68855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Тимур, Карина и Людмила собирают магниты с картинками. У Тимура в 3 раза меньше магнитов, чем у Карины, и в 2 раза меньше, чем у Людмилы. А вместе у них 120 магнитов. Сколько магнитов у каждого из ребят?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Ребенок не смог решить данную задачу.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16218133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1240602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8965366"/>
              </p:ext>
            </p:extLst>
          </p:nvPr>
        </p:nvGraphicFramePr>
        <p:xfrm>
          <a:off x="154983" y="1875296"/>
          <a:ext cx="11887199" cy="486906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44830">
                  <a:extLst>
                    <a:ext uri="{9D8B030D-6E8A-4147-A177-3AD203B41FA5}">
                      <a16:colId xmlns:a16="http://schemas.microsoft.com/office/drawing/2014/main" val="229851064"/>
                    </a:ext>
                  </a:extLst>
                </a:gridCol>
                <a:gridCol w="1942369">
                  <a:extLst>
                    <a:ext uri="{9D8B030D-6E8A-4147-A177-3AD203B41FA5}">
                      <a16:colId xmlns:a16="http://schemas.microsoft.com/office/drawing/2014/main" val="1370238382"/>
                    </a:ext>
                  </a:extLst>
                </a:gridCol>
              </a:tblGrid>
              <a:tr h="238401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Ваня решил помочь маме высадить окоренившиеся черенки комнатного растения традесканции в цветочные горшки. Расставь по порядку номера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действий, которые должен осуществить Ваня.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немного увлажнить место посадки черенка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сделать небольшое углубление в почве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присыпать ямку и слегка утрамбовать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опустить черенок в вырытую ямку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 насыпать в цветочный горшок почву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Номера действий в правильном порядке запиши в таблицу.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Ответ: 5 2 4 3 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Ребенок ответил: 1,2, 5, 3,4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732459926"/>
                  </a:ext>
                </a:extLst>
              </a:tr>
              <a:tr h="248504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Алёша решил выяснить, как быстро растворится чайная ложка поваренной соли в стакане с водой определённой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температуры. Расставь по порядку номера действий, которые должен осуществить мальчик при проведении опыта.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1) заметить время начала опыта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2) зафиксировать время, когда соль растворится в стакане с водой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3) измерить температуру воды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4) налить в мерный стакан 200 мл воды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5) положить в стакан с водой ложку поваренной соли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Номера действий в правильном порядке запиши в таблицу.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Ответ: 4 3 5 1 2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Ребенок ответил: 4,5,3, 2,1</a:t>
                      </a:r>
                      <a:endParaRPr lang="ru-RU" sz="14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65141553"/>
                  </a:ext>
                </a:extLst>
              </a:tr>
            </a:tbl>
          </a:graphicData>
        </a:graphic>
      </p:graphicFrame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8904338"/>
              </p:ext>
            </p:extLst>
          </p:nvPr>
        </p:nvGraphicFramePr>
        <p:xfrm>
          <a:off x="154983" y="278970"/>
          <a:ext cx="11887199" cy="1596326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934414">
                  <a:extLst>
                    <a:ext uri="{9D8B030D-6E8A-4147-A177-3AD203B41FA5}">
                      <a16:colId xmlns:a16="http://schemas.microsoft.com/office/drawing/2014/main" val="1391102022"/>
                    </a:ext>
                  </a:extLst>
                </a:gridCol>
                <a:gridCol w="1952785">
                  <a:extLst>
                    <a:ext uri="{9D8B030D-6E8A-4147-A177-3AD203B41FA5}">
                      <a16:colId xmlns:a16="http://schemas.microsoft.com/office/drawing/2014/main" val="1142704039"/>
                    </a:ext>
                  </a:extLst>
                </a:gridCol>
              </a:tblGrid>
              <a:tr h="1596326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На уроке физкультуры учитель попросил всех мальчиков, чья фамилия начинается на букву «П», выйти из строя, чтобы составить футбольную команду. Выбери верные утверждения.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1) Васе Петрову нужно выйти из строя.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2) Паше Иванову нужно выйти из строя.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3) Полине Панкратовой не нужно выходить из строя.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4) Серёже Павлову не нужно выходить из строя.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В ответе запиши номера выбранных утверждений. 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Ответ: 1 3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</a:rPr>
                        <a:t>Ребенок ответил: 1,4</a:t>
                      </a:r>
                      <a:endParaRPr lang="ru-RU" sz="1200" dirty="0"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0758134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119737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34291"/>
            <a:ext cx="10515600" cy="5832764"/>
          </a:xfrm>
        </p:spPr>
        <p:txBody>
          <a:bodyPr/>
          <a:lstStyle/>
          <a:p>
            <a:r>
              <a:rPr lang="ru-RU" dirty="0" smtClean="0"/>
              <a:t>Педагоги в качестве причин возникающих трудностей выделили  недостаточную </a:t>
            </a:r>
            <a:r>
              <a:rPr lang="ru-RU" dirty="0" err="1" smtClean="0"/>
              <a:t>сформированность</a:t>
            </a:r>
            <a:r>
              <a:rPr lang="ru-RU" dirty="0" smtClean="0"/>
              <a:t> логического мышления</a:t>
            </a:r>
          </a:p>
          <a:p>
            <a:r>
              <a:rPr lang="ru-RU" dirty="0" smtClean="0"/>
              <a:t>Приоритетное направление: развитие логического мышления</a:t>
            </a:r>
          </a:p>
          <a:p>
            <a:r>
              <a:rPr lang="ru-RU" dirty="0" smtClean="0"/>
              <a:t>Цель: обеспечение условий для развития </a:t>
            </a:r>
            <a:r>
              <a:rPr lang="ru-RU" dirty="0" smtClean="0"/>
              <a:t>логического мышления </a:t>
            </a:r>
            <a:r>
              <a:rPr lang="ru-RU" dirty="0" smtClean="0"/>
              <a:t>посредством системы дифференцированных заданий на уроке и ТРИЗ-технологий во внеурочной деятельности</a:t>
            </a:r>
          </a:p>
          <a:p>
            <a:r>
              <a:rPr lang="ru-RU" dirty="0" smtClean="0"/>
              <a:t>Задачи: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Разработать систему дифференцированных заданий (поурочно) по природоведению и математике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Составить программу внеурочной деятельности «Эх, </a:t>
            </a:r>
            <a:r>
              <a:rPr lang="ru-RU" dirty="0" err="1" smtClean="0"/>
              <a:t>ТРИЗнем</a:t>
            </a:r>
            <a:r>
              <a:rPr lang="ru-RU" dirty="0" smtClean="0"/>
              <a:t>!» для учащихся со схожими проблемами </a:t>
            </a:r>
          </a:p>
          <a:p>
            <a:pPr marL="514350" indent="-514350">
              <a:buFont typeface="+mj-lt"/>
              <a:buAutoNum type="arabicPeriod"/>
            </a:pPr>
            <a:r>
              <a:rPr lang="ru-RU" dirty="0" smtClean="0"/>
              <a:t>Обучить родителей техникам ТРИЗ</a:t>
            </a:r>
            <a:endParaRPr lang="ru-RU" dirty="0"/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443345" y="101889"/>
            <a:ext cx="3138055" cy="6324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Пример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1750965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55748" y="166255"/>
            <a:ext cx="8375652" cy="1524433"/>
          </a:xfrm>
        </p:spPr>
        <p:txBody>
          <a:bodyPr>
            <a:normAutofit fontScale="90000"/>
          </a:bodyPr>
          <a:lstStyle/>
          <a:p>
            <a:pPr algn="ctr"/>
            <a:r>
              <a:rPr lang="ru-RU" dirty="0" smtClean="0"/>
              <a:t>Как составить индивидуальную программу развития младшего школьника?</a:t>
            </a:r>
            <a:endParaRPr lang="ru-RU" dirty="0" smtClean="0"/>
          </a:p>
        </p:txBody>
      </p:sp>
      <p:sp>
        <p:nvSpPr>
          <p:cNvPr id="3" name="Подзаголовок 2"/>
          <p:cNvSpPr>
            <a:spLocks noGrp="1"/>
          </p:cNvSpPr>
          <p:nvPr>
            <p:ph idx="1"/>
          </p:nvPr>
        </p:nvSpPr>
        <p:spPr>
          <a:xfrm>
            <a:off x="838200" y="2185261"/>
            <a:ext cx="10515600" cy="4381794"/>
          </a:xfrm>
        </p:spPr>
        <p:txBody>
          <a:bodyPr>
            <a:normAutofit/>
          </a:bodyPr>
          <a:lstStyle/>
          <a:p>
            <a:r>
              <a:rPr lang="ru-RU" dirty="0" smtClean="0"/>
              <a:t>3 этап – обсуждение проекта ИП с родителями </a:t>
            </a:r>
          </a:p>
          <a:p>
            <a:r>
              <a:rPr lang="ru-RU" dirty="0" smtClean="0"/>
              <a:t>Знакомство с результатами диагностики и их коллегиального обсуждения</a:t>
            </a:r>
          </a:p>
          <a:p>
            <a:r>
              <a:rPr lang="ru-RU" dirty="0" smtClean="0"/>
              <a:t>Обсуждение приоритетных направлений и содержания деятельности</a:t>
            </a:r>
          </a:p>
          <a:p>
            <a:r>
              <a:rPr lang="ru-RU" dirty="0" smtClean="0"/>
              <a:t>Распределение полномочий и ответственности между педагогами и родителями</a:t>
            </a:r>
            <a:endParaRPr lang="ru-RU" dirty="0"/>
          </a:p>
          <a:p>
            <a:pPr marL="0" indent="0">
              <a:buNone/>
            </a:pPr>
            <a:endParaRPr lang="ru-RU" dirty="0" smtClean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31400" y="16451"/>
            <a:ext cx="2260600" cy="1384300"/>
          </a:xfrm>
          <a:prstGeom prst="rect">
            <a:avLst/>
          </a:prstGeom>
        </p:spPr>
      </p:pic>
      <p:pic>
        <p:nvPicPr>
          <p:cNvPr id="6" name="Рисунок 5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555749" cy="15557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3385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94</TotalTime>
  <Words>1027</Words>
  <Application>Microsoft Office PowerPoint</Application>
  <PresentationFormat>Широкоэкранный</PresentationFormat>
  <Paragraphs>120</Paragraphs>
  <Slides>12</Slides>
  <Notes>5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7" baseType="lpstr">
      <vt:lpstr>Arial</vt:lpstr>
      <vt:lpstr>Calibri</vt:lpstr>
      <vt:lpstr>Calibri Light</vt:lpstr>
      <vt:lpstr>Times New Roman</vt:lpstr>
      <vt:lpstr>Тема Office</vt:lpstr>
      <vt:lpstr>Составление индивидуальной программы развития младшего школьника</vt:lpstr>
      <vt:lpstr>Возникающие  вопросы </vt:lpstr>
      <vt:lpstr>В каких случаях необходимо составлять индивидуальную программу?</vt:lpstr>
      <vt:lpstr>Как составить индивидуальную программу развития младшего школьника?</vt:lpstr>
      <vt:lpstr>Как составить индивидуальную программу развития младшего школьника?</vt:lpstr>
      <vt:lpstr>Пример</vt:lpstr>
      <vt:lpstr>Презентация PowerPoint</vt:lpstr>
      <vt:lpstr>Презентация PowerPoint</vt:lpstr>
      <vt:lpstr>Как составить индивидуальную программу развития младшего школьника?</vt:lpstr>
      <vt:lpstr>Кто должен составлять ИП?</vt:lpstr>
      <vt:lpstr>Есть ли опыт?</vt:lpstr>
      <vt:lpstr>Составление индивидуальной программы развития младшего школьника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student</dc:creator>
  <cp:lastModifiedBy>student</cp:lastModifiedBy>
  <cp:revision>13</cp:revision>
  <dcterms:created xsi:type="dcterms:W3CDTF">2016-06-20T16:13:57Z</dcterms:created>
  <dcterms:modified xsi:type="dcterms:W3CDTF">2016-06-20T17:48:53Z</dcterms:modified>
</cp:coreProperties>
</file>