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2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82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218F9-D55A-4624-A463-072B9CD51935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9C7C-2006-4AFE-927A-2C973A2E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9C7C-2006-4AFE-927A-2C973A2E21A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2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9C7C-2006-4AFE-927A-2C973A2E21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9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9C7C-2006-4AFE-927A-2C973A2E21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9C7C-2006-4AFE-927A-2C973A2E21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7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9C7C-2006-4AFE-927A-2C973A2E21A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4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0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8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9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8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4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0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0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4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0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3713-E580-40B6-BE7C-55937A5C8590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2E57-C754-4C80-B938-C6E2F2E0D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0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557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Составление индивидуальной программы развития младшего 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53345"/>
            <a:ext cx="9144000" cy="1032163"/>
          </a:xfrm>
        </p:spPr>
        <p:txBody>
          <a:bodyPr/>
          <a:lstStyle/>
          <a:p>
            <a:r>
              <a:rPr lang="ru-RU" dirty="0" smtClean="0"/>
              <a:t>©КНО</a:t>
            </a:r>
          </a:p>
          <a:p>
            <a:r>
              <a:rPr lang="ru-RU" dirty="0" smtClean="0"/>
              <a:t>©Тихомирова О.В.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6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8907" y="33381"/>
            <a:ext cx="6789334" cy="773964"/>
          </a:xfrm>
        </p:spPr>
        <p:txBody>
          <a:bodyPr>
            <a:normAutofit/>
          </a:bodyPr>
          <a:lstStyle/>
          <a:p>
            <a:r>
              <a:rPr lang="ru-RU" dirty="0" smtClean="0"/>
              <a:t>Кто должен составлять ИП?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555748" y="919914"/>
            <a:ext cx="8375652" cy="45575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Компетентность педагога в составлении ИП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95552"/>
              </p:ext>
            </p:extLst>
          </p:nvPr>
        </p:nvGraphicFramePr>
        <p:xfrm>
          <a:off x="1" y="1555748"/>
          <a:ext cx="12191999" cy="52610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67946">
                  <a:extLst>
                    <a:ext uri="{9D8B030D-6E8A-4147-A177-3AD203B41FA5}">
                      <a16:colId xmlns:a16="http://schemas.microsoft.com/office/drawing/2014/main" val="2108079533"/>
                    </a:ext>
                  </a:extLst>
                </a:gridCol>
                <a:gridCol w="7124053">
                  <a:extLst>
                    <a:ext uri="{9D8B030D-6E8A-4147-A177-3AD203B41FA5}">
                      <a16:colId xmlns:a16="http://schemas.microsoft.com/office/drawing/2014/main" val="1740790858"/>
                    </a:ext>
                  </a:extLst>
                </a:gridCol>
              </a:tblGrid>
              <a:tr h="918077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Сбор и анализ данных диагностики, комплексных работ, наблюдений, собеседования с родителями, заключений специалистов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Владение методами педагогической диагностики,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smtClean="0"/>
                        <a:t>знание закономерностей развития детей дошкольного и младшего школьного возраста, преемственности основных периодов развития личности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01579"/>
                  </a:ext>
                </a:extLst>
              </a:tr>
              <a:tr h="1177271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Выявление индивидуальных потребностей (трудностей или наоборот) ребенка и возможных причин их возникновения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/>
                        <a:t>Умение формулировать педагогическую проблему, оформлять ее решение в виде педагогических задач и прогнозировать результат, знание основ психологии семейного воспитания (типы семей, причины конфликтов и их влияние на развитие ребенка) </a:t>
                      </a:r>
                      <a:endParaRPr lang="ru-RU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78491"/>
                  </a:ext>
                </a:extLst>
              </a:tr>
              <a:tr h="1177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Определение приоритетных(ого) направлений(я) развития, цели индивидуальной программы и задач,</a:t>
                      </a:r>
                      <a:r>
                        <a:rPr lang="ru-RU" b="0" baseline="0" dirty="0" smtClean="0"/>
                        <a:t> п</a:t>
                      </a:r>
                      <a:r>
                        <a:rPr lang="ru-RU" b="0" dirty="0" smtClean="0"/>
                        <a:t>ланирование содержания деятельности,</a:t>
                      </a:r>
                      <a:r>
                        <a:rPr lang="ru-RU" b="0" baseline="0" dirty="0" smtClean="0"/>
                        <a:t> выбор критериев оценки результата ИП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Умение ставить педагогические задачи в соответствии с индивидуальными особенностями ребенка и организовывать работу в соответствии с ними,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smtClean="0"/>
                        <a:t>адаптировать методические материалы к реальным образовательным потребностям ребенка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490247"/>
                  </a:ext>
                </a:extLst>
              </a:tr>
              <a:tr h="90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Выбор стратегий достижения цели  (образовательные техники и технологии)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Умение работать с содержанием учебного материала, ориентируясь на возрастные и индивидуальные особенности,  владение образовательными технологиями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84490"/>
                  </a:ext>
                </a:extLst>
              </a:tr>
              <a:tr h="63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Коллегиальное обсуждение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Контактность, корпоративность, принятие ответственности</a:t>
                      </a:r>
                      <a:r>
                        <a:rPr lang="ru-RU" b="0" baseline="0" dirty="0" smtClean="0"/>
                        <a:t> за результат общего дела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048884"/>
                  </a:ext>
                </a:extLst>
              </a:tr>
              <a:tr h="411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Взаимодействие с родителями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Знание  психологических основ работы с взрослыми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5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6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8" y="166256"/>
            <a:ext cx="8375652" cy="12344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Есть ли опыт?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915691" y="2340244"/>
            <a:ext cx="10515600" cy="1270861"/>
          </a:xfrm>
        </p:spPr>
        <p:txBody>
          <a:bodyPr>
            <a:normAutofit/>
          </a:bodyPr>
          <a:lstStyle/>
          <a:p>
            <a:r>
              <a:rPr lang="ru-RU" dirty="0" smtClean="0"/>
              <a:t>Опыт Великосельской школы (Гаврилов </a:t>
            </a:r>
            <a:r>
              <a:rPr lang="ru-RU" dirty="0" err="1" smtClean="0"/>
              <a:t>Ямский</a:t>
            </a:r>
            <a:r>
              <a:rPr lang="ru-RU" dirty="0" smtClean="0"/>
              <a:t> МР) по индивидуализации образовательной деятельности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6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557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Составление индивидуальной программы развития младшего 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53346"/>
            <a:ext cx="9144000" cy="21474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Какова должна быть тема следующего </a:t>
            </a:r>
            <a:r>
              <a:rPr lang="ru-RU" sz="3200" b="1" dirty="0" err="1" smtClean="0">
                <a:solidFill>
                  <a:srgbClr val="C00000"/>
                </a:solidFill>
              </a:rPr>
              <a:t>вебинара</a:t>
            </a:r>
            <a:r>
              <a:rPr lang="ru-RU" sz="3200" b="1" dirty="0" smtClean="0">
                <a:solidFill>
                  <a:srgbClr val="C00000"/>
                </a:solidFill>
              </a:rPr>
              <a:t> по данной проблеме?</a:t>
            </a:r>
          </a:p>
          <a:p>
            <a:endParaRPr lang="ru-RU" sz="3200" dirty="0" smtClean="0"/>
          </a:p>
          <a:p>
            <a:r>
              <a:rPr lang="ru-RU" sz="3200" b="1" dirty="0" smtClean="0"/>
              <a:t>Ждем обратной связи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5125"/>
            <a:ext cx="7329055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Возникающие  вопросы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320453"/>
          </a:xfrm>
        </p:spPr>
        <p:txBody>
          <a:bodyPr/>
          <a:lstStyle/>
          <a:p>
            <a:r>
              <a:rPr lang="ru-RU" dirty="0" smtClean="0"/>
              <a:t>В каких случаях </a:t>
            </a:r>
            <a:r>
              <a:rPr lang="ru-RU" dirty="0" smtClean="0"/>
              <a:t>необходимо составлять индивидуальную программу развития?</a:t>
            </a:r>
          </a:p>
          <a:p>
            <a:r>
              <a:rPr lang="ru-RU" dirty="0" smtClean="0"/>
              <a:t>Как составить </a:t>
            </a:r>
            <a:r>
              <a:rPr lang="ru-RU" dirty="0" smtClean="0"/>
              <a:t>индивидуальную программу развития младшего школьника?</a:t>
            </a:r>
          </a:p>
          <a:p>
            <a:r>
              <a:rPr lang="ru-RU" dirty="0" smtClean="0"/>
              <a:t>Что должна включать </a:t>
            </a:r>
            <a:r>
              <a:rPr lang="ru-RU" dirty="0" smtClean="0"/>
              <a:t>индивидуальная программа развития младшего школьника?</a:t>
            </a:r>
          </a:p>
          <a:p>
            <a:r>
              <a:rPr lang="ru-RU" dirty="0" smtClean="0"/>
              <a:t>Кто должен составлять индивидуальную программу развития младшего школьника?</a:t>
            </a:r>
          </a:p>
          <a:p>
            <a:r>
              <a:rPr lang="ru-RU" dirty="0" smtClean="0"/>
              <a:t>Есть ли опыт?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58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8" y="166255"/>
            <a:ext cx="8375652" cy="15244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каких случаях необходимо составлять индивидуальную программу?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320453"/>
          </a:xfrm>
        </p:spPr>
        <p:txBody>
          <a:bodyPr/>
          <a:lstStyle/>
          <a:p>
            <a:r>
              <a:rPr lang="ru-RU" dirty="0" smtClean="0"/>
              <a:t>При переходе с одного уровня образования на другой (из детского сада в школу)</a:t>
            </a:r>
          </a:p>
          <a:p>
            <a:r>
              <a:rPr lang="ru-RU" dirty="0" smtClean="0"/>
              <a:t>В случае, если ребенок испытывает не проходящие трудности (в адаптации к школе, обучении)</a:t>
            </a:r>
          </a:p>
          <a:p>
            <a:r>
              <a:rPr lang="ru-RU" dirty="0" smtClean="0"/>
              <a:t>В случае, если выявлены особые образовательные потребности (ОВЗ, одаренность, не владение русским языком, особый социальный статус, влияющий на особенности обучения)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8" y="166255"/>
            <a:ext cx="8375652" cy="15244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составить индивидуальную программу развития младшего школьника?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710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 этап – анализ</a:t>
            </a:r>
          </a:p>
          <a:p>
            <a:r>
              <a:rPr lang="ru-RU" dirty="0" smtClean="0"/>
              <a:t>Сбор и анализ данных диагностики, комплексных работ, наблюдений, собеседования с родителями, заключений специалистов (н-р, ПМПК)</a:t>
            </a:r>
          </a:p>
          <a:p>
            <a:r>
              <a:rPr lang="ru-RU" dirty="0" smtClean="0"/>
              <a:t>Выявление индивидуальных потребностей (</a:t>
            </a:r>
            <a:r>
              <a:rPr lang="ru-RU" dirty="0" smtClean="0"/>
              <a:t>трудностей или наоборот)</a:t>
            </a:r>
            <a:r>
              <a:rPr lang="ru-RU" dirty="0" smtClean="0"/>
              <a:t> ребенка и возможных причин их возникновения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8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8" y="166255"/>
            <a:ext cx="8375652" cy="15244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составить индивидуальную программу развития младшего школьника?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7105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 этап – составление ИП</a:t>
            </a:r>
          </a:p>
          <a:p>
            <a:r>
              <a:rPr lang="ru-RU" dirty="0" smtClean="0"/>
              <a:t>Определение приоритетных(ого) направлений(я) развития, цели индивидуальной программы и задач</a:t>
            </a:r>
            <a:endParaRPr lang="ru-RU" dirty="0"/>
          </a:p>
          <a:p>
            <a:r>
              <a:rPr lang="ru-RU" dirty="0" smtClean="0"/>
              <a:t>Выбор стратегий достижения цели  (образовательные </a:t>
            </a:r>
            <a:r>
              <a:rPr lang="ru-RU" dirty="0"/>
              <a:t>техники и </a:t>
            </a:r>
            <a:r>
              <a:rPr lang="ru-RU" dirty="0" smtClean="0"/>
              <a:t>технологии) </a:t>
            </a:r>
          </a:p>
          <a:p>
            <a:r>
              <a:rPr lang="ru-RU" dirty="0" smtClean="0"/>
              <a:t>Планирование содержания деятельности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Выбор критериев </a:t>
            </a:r>
            <a:r>
              <a:rPr lang="ru-RU" dirty="0"/>
              <a:t>оценивания достигнутых результатов (подбор специальных диагностических методик</a:t>
            </a:r>
            <a:r>
              <a:rPr lang="ru-RU" dirty="0" smtClean="0"/>
              <a:t>)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18909"/>
              </p:ext>
            </p:extLst>
          </p:nvPr>
        </p:nvGraphicFramePr>
        <p:xfrm>
          <a:off x="838200" y="4211782"/>
          <a:ext cx="10751128" cy="1311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4009">
                  <a:extLst>
                    <a:ext uri="{9D8B030D-6E8A-4147-A177-3AD203B41FA5}">
                      <a16:colId xmlns:a16="http://schemas.microsoft.com/office/drawing/2014/main" val="1183296590"/>
                    </a:ext>
                  </a:extLst>
                </a:gridCol>
                <a:gridCol w="3670399">
                  <a:extLst>
                    <a:ext uri="{9D8B030D-6E8A-4147-A177-3AD203B41FA5}">
                      <a16:colId xmlns:a16="http://schemas.microsoft.com/office/drawing/2014/main" val="1150150763"/>
                    </a:ext>
                  </a:extLst>
                </a:gridCol>
                <a:gridCol w="3019636">
                  <a:extLst>
                    <a:ext uri="{9D8B030D-6E8A-4147-A177-3AD203B41FA5}">
                      <a16:colId xmlns:a16="http://schemas.microsoft.com/office/drawing/2014/main" val="2617561200"/>
                    </a:ext>
                  </a:extLst>
                </a:gridCol>
                <a:gridCol w="2277084">
                  <a:extLst>
                    <a:ext uri="{9D8B030D-6E8A-4147-A177-3AD203B41FA5}">
                      <a16:colId xmlns:a16="http://schemas.microsoft.com/office/drawing/2014/main" val="2729212240"/>
                    </a:ext>
                  </a:extLst>
                </a:gridCol>
              </a:tblGrid>
              <a:tr h="955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деятельности ученика, мероприятие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Место мероприятия в образовательном процессе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235650"/>
                  </a:ext>
                </a:extLst>
              </a:tr>
              <a:tr h="355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6473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38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101889"/>
            <a:ext cx="3138055" cy="6324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651164"/>
            <a:ext cx="11540837" cy="174567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Ребенок (10 лет) систематически испытывал трудности с установлением причинно-следственных связей</a:t>
            </a:r>
          </a:p>
          <a:p>
            <a:r>
              <a:rPr lang="ru-RU" dirty="0" smtClean="0"/>
              <a:t>Не мог выделять части текста</a:t>
            </a:r>
          </a:p>
          <a:p>
            <a:r>
              <a:rPr lang="ru-RU" dirty="0" smtClean="0"/>
              <a:t>В проверочной работе допустил следующие ошибки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49024"/>
              </p:ext>
            </p:extLst>
          </p:nvPr>
        </p:nvGraphicFramePr>
        <p:xfrm>
          <a:off x="123986" y="2396836"/>
          <a:ext cx="12068014" cy="429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0875">
                  <a:extLst>
                    <a:ext uri="{9D8B030D-6E8A-4147-A177-3AD203B41FA5}">
                      <a16:colId xmlns:a16="http://schemas.microsoft.com/office/drawing/2014/main" val="1429229409"/>
                    </a:ext>
                  </a:extLst>
                </a:gridCol>
                <a:gridCol w="1777139">
                  <a:extLst>
                    <a:ext uri="{9D8B030D-6E8A-4147-A177-3AD203B41FA5}">
                      <a16:colId xmlns:a16="http://schemas.microsoft.com/office/drawing/2014/main" val="1788261770"/>
                    </a:ext>
                  </a:extLst>
                </a:gridCol>
              </a:tblGrid>
              <a:tr h="663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Выполнение задания ребенком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8757401"/>
                  </a:ext>
                </a:extLst>
              </a:tr>
              <a:tr h="830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Вставь пропущенное число в окошко так, чтобы равенство стало верным.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80:40 =40: 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Ребенок ответил «2»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Правильный ответ «20»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799917"/>
                  </a:ext>
                </a:extLst>
              </a:tr>
              <a:tr h="211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Андрей ходит на каток каждое воскресенье, а в другие дни не ходит. Выбери верные утверждения.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Если Андрей ходил сегодня на каток, то сегодня воскресенье.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Если Андрей не ходил сегодня на каток, значит, сегодня четверг.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Если вчера была среда, то Андрей вчера не ходил на каток.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4) Если сегодня не понедельник, то Андрей сегодня идёт на каток.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ответе запиши номера выбранных утверждений.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Ответ: 1 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Ребенок ответил: 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654069"/>
                  </a:ext>
                </a:extLst>
              </a:tr>
              <a:tr h="688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Тимур, Карина и Людмила собирают магниты с картинками. У Тимура в 3 раза меньше магнитов, чем у Карины, и в 2 раза меньше, чем у Людмилы. А вместе у них 120 магнитов. Сколько магнитов у каждого из ребят?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Ребенок не смог решить данную задачу.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18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0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65366"/>
              </p:ext>
            </p:extLst>
          </p:nvPr>
        </p:nvGraphicFramePr>
        <p:xfrm>
          <a:off x="154983" y="1875296"/>
          <a:ext cx="11887199" cy="4869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44830">
                  <a:extLst>
                    <a:ext uri="{9D8B030D-6E8A-4147-A177-3AD203B41FA5}">
                      <a16:colId xmlns:a16="http://schemas.microsoft.com/office/drawing/2014/main" val="229851064"/>
                    </a:ext>
                  </a:extLst>
                </a:gridCol>
                <a:gridCol w="1942369">
                  <a:extLst>
                    <a:ext uri="{9D8B030D-6E8A-4147-A177-3AD203B41FA5}">
                      <a16:colId xmlns:a16="http://schemas.microsoft.com/office/drawing/2014/main" val="1370238382"/>
                    </a:ext>
                  </a:extLst>
                </a:gridCol>
              </a:tblGrid>
              <a:tr h="2384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Ваня решил помочь маме высадить окоренившиеся черенки комнатного растения традесканции в цветочные горшки. Расставь по порядку номера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действий, которые должен осуществить Ваня.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немного увлажнить место посадки черенка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сделать небольшое углубление в почве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присыпать ямку и слегка утрамбовать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опустить черенок в вырытую ямку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насыпать в цветочный горшок почву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Номера действий в правильном порядке запиши в таблицу.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Ответ: 5 2 4 3 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Ребенок ответил: 1,2, 5, 3,4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459926"/>
                  </a:ext>
                </a:extLst>
              </a:tr>
              <a:tr h="2485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Алёша решил выяснить, как быстро растворится чайная ложка поваренной соли в стакане с водой определённой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температуры. Расставь по порядку номера действий, которые должен осуществить мальчик при проведении опыта.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заметить время начала опыта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зафиксировать время, когда соль растворится в стакане с водой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измерить температуру воды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налить в мерный стакан 200 мл воды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положить в стакан с водой ложку поваренной соли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Номера действий в правильном порядке запиши в таблицу.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Ответ: 4 3 5 1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Ребенок ответил: 4,5,3, 2,1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514155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04338"/>
              </p:ext>
            </p:extLst>
          </p:nvPr>
        </p:nvGraphicFramePr>
        <p:xfrm>
          <a:off x="154983" y="278970"/>
          <a:ext cx="11887199" cy="1596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4414">
                  <a:extLst>
                    <a:ext uri="{9D8B030D-6E8A-4147-A177-3AD203B41FA5}">
                      <a16:colId xmlns:a16="http://schemas.microsoft.com/office/drawing/2014/main" val="1391102022"/>
                    </a:ext>
                  </a:extLst>
                </a:gridCol>
                <a:gridCol w="1952785">
                  <a:extLst>
                    <a:ext uri="{9D8B030D-6E8A-4147-A177-3AD203B41FA5}">
                      <a16:colId xmlns:a16="http://schemas.microsoft.com/office/drawing/2014/main" val="1142704039"/>
                    </a:ext>
                  </a:extLst>
                </a:gridCol>
              </a:tblGrid>
              <a:tr h="159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уроке физкультуры учитель попросил всех мальчиков, чья фамилия начинается на букву «П», выйти из строя, чтобы составить футбольную команду. Выбери верные утверждения.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 Васе Петрову нужно выйти из строя.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 Паше Иванову нужно выйти из строя.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 Полине Панкратовой не нужно выходить из строя.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4) Серёже Павлову не нужно выходить из строя.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ответе запиши номера выбранных утверждений.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Ответ: 1 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Ребенок ответил: 1,4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58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7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832764"/>
          </a:xfrm>
        </p:spPr>
        <p:txBody>
          <a:bodyPr/>
          <a:lstStyle/>
          <a:p>
            <a:r>
              <a:rPr lang="ru-RU" dirty="0" smtClean="0"/>
              <a:t>Педагоги в качестве причин возникающих трудностей выделили  недостаточную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логического мышления</a:t>
            </a:r>
          </a:p>
          <a:p>
            <a:r>
              <a:rPr lang="ru-RU" dirty="0" smtClean="0"/>
              <a:t>Приоритетное направление: развитие логического мышления</a:t>
            </a:r>
          </a:p>
          <a:p>
            <a:r>
              <a:rPr lang="ru-RU" dirty="0" smtClean="0"/>
              <a:t>Цель: обеспечение условий для развития </a:t>
            </a:r>
            <a:r>
              <a:rPr lang="ru-RU" dirty="0" smtClean="0"/>
              <a:t>логического мышления </a:t>
            </a:r>
            <a:r>
              <a:rPr lang="ru-RU" dirty="0" smtClean="0"/>
              <a:t>посредством системы дифференцированных заданий на уроке и ТРИЗ-технологий во внеурочной деятельности</a:t>
            </a:r>
          </a:p>
          <a:p>
            <a:r>
              <a:rPr lang="ru-RU" dirty="0" smtClean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систему дифференцированных заданий (поурочно) по природоведению и математике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Составить программу внеурочной деятельности «Эх, </a:t>
            </a:r>
            <a:r>
              <a:rPr lang="ru-RU" dirty="0" err="1" smtClean="0"/>
              <a:t>ТРИЗнем</a:t>
            </a:r>
            <a:r>
              <a:rPr lang="ru-RU" dirty="0" smtClean="0"/>
              <a:t>!» для учащихся со схожими проблемами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Обучить родителей техникам ТРИЗ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3345" y="101889"/>
            <a:ext cx="3138055" cy="632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50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8" y="166255"/>
            <a:ext cx="8375652" cy="15244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составить индивидуальную программу развития младшего школьника?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2185261"/>
            <a:ext cx="10515600" cy="4381794"/>
          </a:xfrm>
        </p:spPr>
        <p:txBody>
          <a:bodyPr>
            <a:normAutofit/>
          </a:bodyPr>
          <a:lstStyle/>
          <a:p>
            <a:r>
              <a:rPr lang="ru-RU" dirty="0" smtClean="0"/>
              <a:t>3 этап – обсуждение проекта ИП с родителями </a:t>
            </a:r>
          </a:p>
          <a:p>
            <a:r>
              <a:rPr lang="ru-RU" dirty="0" smtClean="0"/>
              <a:t>Знакомство с результатами диагностики и их коллегиального обсуждения</a:t>
            </a:r>
          </a:p>
          <a:p>
            <a:r>
              <a:rPr lang="ru-RU" dirty="0" smtClean="0"/>
              <a:t>Обсуждение приоритетных направлений и содержания деятельности</a:t>
            </a:r>
          </a:p>
          <a:p>
            <a:r>
              <a:rPr lang="ru-RU" dirty="0" smtClean="0"/>
              <a:t>Распределение полномочий и ответственности между педагогами и родителями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0" y="16451"/>
            <a:ext cx="2260600" cy="1384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555749" cy="15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1027</Words>
  <Application>Microsoft Office PowerPoint</Application>
  <PresentationFormat>Широкоэкранный</PresentationFormat>
  <Paragraphs>120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Составление индивидуальной программы развития младшего школьника</vt:lpstr>
      <vt:lpstr>Возникающие  вопросы </vt:lpstr>
      <vt:lpstr>В каких случаях необходимо составлять индивидуальную программу?</vt:lpstr>
      <vt:lpstr>Как составить индивидуальную программу развития младшего школьника?</vt:lpstr>
      <vt:lpstr>Как составить индивидуальную программу развития младшего школьника?</vt:lpstr>
      <vt:lpstr>Пример</vt:lpstr>
      <vt:lpstr>Презентация PowerPoint</vt:lpstr>
      <vt:lpstr>Презентация PowerPoint</vt:lpstr>
      <vt:lpstr>Как составить индивидуальную программу развития младшего школьника?</vt:lpstr>
      <vt:lpstr>Кто должен составлять ИП?</vt:lpstr>
      <vt:lpstr>Есть ли опыт?</vt:lpstr>
      <vt:lpstr>Составление индивидуальной программы развития младшего школьника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13</cp:revision>
  <dcterms:created xsi:type="dcterms:W3CDTF">2016-06-20T16:13:57Z</dcterms:created>
  <dcterms:modified xsi:type="dcterms:W3CDTF">2016-06-20T17:48:53Z</dcterms:modified>
</cp:coreProperties>
</file>