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25"/>
  </p:notesMasterIdLst>
  <p:handoutMasterIdLst>
    <p:handoutMasterId r:id="rId26"/>
  </p:handoutMasterIdLst>
  <p:sldIdLst>
    <p:sldId id="330" r:id="rId2"/>
    <p:sldId id="374" r:id="rId3"/>
    <p:sldId id="382" r:id="rId4"/>
    <p:sldId id="375" r:id="rId5"/>
    <p:sldId id="376" r:id="rId6"/>
    <p:sldId id="400" r:id="rId7"/>
    <p:sldId id="378" r:id="rId8"/>
    <p:sldId id="379" r:id="rId9"/>
    <p:sldId id="380" r:id="rId10"/>
    <p:sldId id="381" r:id="rId11"/>
    <p:sldId id="383" r:id="rId12"/>
    <p:sldId id="384" r:id="rId13"/>
    <p:sldId id="385" r:id="rId14"/>
    <p:sldId id="386" r:id="rId15"/>
    <p:sldId id="390" r:id="rId16"/>
    <p:sldId id="391" r:id="rId17"/>
    <p:sldId id="399" r:id="rId18"/>
    <p:sldId id="392" r:id="rId19"/>
    <p:sldId id="393" r:id="rId20"/>
    <p:sldId id="389" r:id="rId21"/>
    <p:sldId id="388" r:id="rId22"/>
    <p:sldId id="402" r:id="rId23"/>
    <p:sldId id="38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66"/>
    <a:srgbClr val="660066"/>
    <a:srgbClr val="99CC00"/>
    <a:srgbClr val="6EC91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570" autoAdjust="0"/>
  </p:normalViewPr>
  <p:slideViewPr>
    <p:cSldViewPr>
      <p:cViewPr varScale="1">
        <p:scale>
          <a:sx n="69" d="100"/>
          <a:sy n="69" d="100"/>
        </p:scale>
        <p:origin x="60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49E86-DED7-4C18-B42A-111A51FD8EA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245962-8516-4A6C-B56E-7AFE1C7EC6A5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FF0000"/>
              </a:solidFill>
            </a:rPr>
            <a:t>взаимодействие</a:t>
          </a:r>
        </a:p>
      </dgm:t>
    </dgm:pt>
    <dgm:pt modelId="{1322225E-2D8B-4B19-A045-5CBB771BECC1}" type="parTrans" cxnId="{2D6C76E1-DA5A-421A-A814-81F3C228414B}">
      <dgm:prSet/>
      <dgm:spPr/>
      <dgm:t>
        <a:bodyPr/>
        <a:lstStyle/>
        <a:p>
          <a:endParaRPr lang="ru-RU"/>
        </a:p>
      </dgm:t>
    </dgm:pt>
    <dgm:pt modelId="{9A34C132-E6FE-4597-B66E-887915E46EDD}" type="sibTrans" cxnId="{2D6C76E1-DA5A-421A-A814-81F3C228414B}">
      <dgm:prSet/>
      <dgm:spPr/>
      <dgm:t>
        <a:bodyPr/>
        <a:lstStyle/>
        <a:p>
          <a:endParaRPr lang="ru-RU"/>
        </a:p>
      </dgm:t>
    </dgm:pt>
    <dgm:pt modelId="{2F94B874-B313-49F3-BB77-30390F5B7D7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диагностика и изучение семьи</a:t>
          </a:r>
          <a:endParaRPr lang="ru-RU" sz="2400" dirty="0">
            <a:solidFill>
              <a:schemeClr val="tx1"/>
            </a:solidFill>
          </a:endParaRPr>
        </a:p>
      </dgm:t>
    </dgm:pt>
    <dgm:pt modelId="{3C7AE914-4B6A-4303-9EB6-550206E63F67}" type="parTrans" cxnId="{4FF88958-C3CC-49A3-A514-0651EE6EE3D3}">
      <dgm:prSet/>
      <dgm:spPr/>
      <dgm:t>
        <a:bodyPr/>
        <a:lstStyle/>
        <a:p>
          <a:endParaRPr lang="ru-RU"/>
        </a:p>
      </dgm:t>
    </dgm:pt>
    <dgm:pt modelId="{79A2D5B2-7720-4EA1-BB77-3089CD5DB63D}" type="sibTrans" cxnId="{4FF88958-C3CC-49A3-A514-0651EE6EE3D3}">
      <dgm:prSet/>
      <dgm:spPr/>
      <dgm:t>
        <a:bodyPr/>
        <a:lstStyle/>
        <a:p>
          <a:endParaRPr lang="ru-RU"/>
        </a:p>
      </dgm:t>
    </dgm:pt>
    <dgm:pt modelId="{3A8FEA77-B4F9-498D-9AA4-9B0DF0A9B689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просветительская работа, обучение родителей</a:t>
          </a:r>
          <a:endParaRPr lang="ru-RU" sz="2400" dirty="0">
            <a:solidFill>
              <a:schemeClr val="tx1"/>
            </a:solidFill>
          </a:endParaRPr>
        </a:p>
      </dgm:t>
    </dgm:pt>
    <dgm:pt modelId="{0D8BB8C5-6BDE-49E8-A68A-29420FF43DE5}" type="parTrans" cxnId="{9DA45921-2432-45AC-9BE7-5F2CA4C319AB}">
      <dgm:prSet/>
      <dgm:spPr/>
      <dgm:t>
        <a:bodyPr/>
        <a:lstStyle/>
        <a:p>
          <a:endParaRPr lang="ru-RU"/>
        </a:p>
      </dgm:t>
    </dgm:pt>
    <dgm:pt modelId="{459B446A-7815-4A8C-A122-13AEAA42D644}" type="sibTrans" cxnId="{9DA45921-2432-45AC-9BE7-5F2CA4C319AB}">
      <dgm:prSet/>
      <dgm:spPr/>
      <dgm:t>
        <a:bodyPr/>
        <a:lstStyle/>
        <a:p>
          <a:endParaRPr lang="ru-RU"/>
        </a:p>
      </dgm:t>
    </dgm:pt>
    <dgm:pt modelId="{92294665-13E2-4974-BF1D-176CC4F5B324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деятельность родительского актива</a:t>
          </a:r>
        </a:p>
      </dgm:t>
    </dgm:pt>
    <dgm:pt modelId="{F6175778-EB50-40CB-B2F2-9A83518F28BA}" type="parTrans" cxnId="{4502E9EE-B6DC-4A39-AD84-87994338FA48}">
      <dgm:prSet/>
      <dgm:spPr/>
      <dgm:t>
        <a:bodyPr/>
        <a:lstStyle/>
        <a:p>
          <a:endParaRPr lang="ru-RU"/>
        </a:p>
      </dgm:t>
    </dgm:pt>
    <dgm:pt modelId="{8C959CB8-6240-4CBB-AD4B-ED5E08FC5A1B}" type="sibTrans" cxnId="{4502E9EE-B6DC-4A39-AD84-87994338FA48}">
      <dgm:prSet/>
      <dgm:spPr/>
      <dgm:t>
        <a:bodyPr/>
        <a:lstStyle/>
        <a:p>
          <a:endParaRPr lang="ru-RU"/>
        </a:p>
      </dgm:t>
    </dgm:pt>
    <dgm:pt modelId="{594C48B5-3A5C-4CF1-8AF0-197A3FB2348F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включение родителей в образовательный процесс</a:t>
          </a:r>
        </a:p>
      </dgm:t>
    </dgm:pt>
    <dgm:pt modelId="{2ED5EC59-1C34-4587-8A9E-851BD48B6395}" type="parTrans" cxnId="{4AE6C827-3C33-44A5-B07F-8108CC841B92}">
      <dgm:prSet/>
      <dgm:spPr/>
      <dgm:t>
        <a:bodyPr/>
        <a:lstStyle/>
        <a:p>
          <a:endParaRPr lang="ru-RU"/>
        </a:p>
      </dgm:t>
    </dgm:pt>
    <dgm:pt modelId="{74985B91-A1EF-4B80-82F9-B677A3128AF6}" type="sibTrans" cxnId="{4AE6C827-3C33-44A5-B07F-8108CC841B92}">
      <dgm:prSet/>
      <dgm:spPr/>
      <dgm:t>
        <a:bodyPr/>
        <a:lstStyle/>
        <a:p>
          <a:endParaRPr lang="ru-RU"/>
        </a:p>
      </dgm:t>
    </dgm:pt>
    <dgm:pt modelId="{BABB82C4-AFF6-4BF5-9F32-BE4B32BEC45A}" type="pres">
      <dgm:prSet presAssocID="{35249E86-DED7-4C18-B42A-111A51FD8EA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400451-5756-40DD-AC04-7217898A6DCD}" type="pres">
      <dgm:prSet presAssocID="{99245962-8516-4A6C-B56E-7AFE1C7EC6A5}" presName="centerShape" presStyleLbl="node0" presStyleIdx="0" presStyleCnt="1" custScaleX="122518" custLinFactNeighborX="939" custLinFactNeighborY="-824"/>
      <dgm:spPr/>
      <dgm:t>
        <a:bodyPr/>
        <a:lstStyle/>
        <a:p>
          <a:endParaRPr lang="ru-RU"/>
        </a:p>
      </dgm:t>
    </dgm:pt>
    <dgm:pt modelId="{CECC243E-32F8-49DC-A966-1103770AF5C5}" type="pres">
      <dgm:prSet presAssocID="{2F94B874-B313-49F3-BB77-30390F5B7D72}" presName="node" presStyleLbl="node1" presStyleIdx="0" presStyleCnt="4" custScaleX="148296" custScaleY="138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9FB05-E87C-415F-82F5-8E9F782E56E2}" type="pres">
      <dgm:prSet presAssocID="{2F94B874-B313-49F3-BB77-30390F5B7D72}" presName="dummy" presStyleCnt="0"/>
      <dgm:spPr/>
    </dgm:pt>
    <dgm:pt modelId="{38EE47E0-D427-44AD-992C-26F34F8A695F}" type="pres">
      <dgm:prSet presAssocID="{79A2D5B2-7720-4EA1-BB77-3089CD5DB63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0D94D8F0-BD61-46CA-B179-AAB45AEF5662}" type="pres">
      <dgm:prSet presAssocID="{3A8FEA77-B4F9-498D-9AA4-9B0DF0A9B689}" presName="node" presStyleLbl="node1" presStyleIdx="1" presStyleCnt="4" custScaleX="139833" custScaleY="138997" custRadScaleRad="125975" custRadScaleInc="-2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7F9B7-2522-4155-A5C9-626EA7546E2A}" type="pres">
      <dgm:prSet presAssocID="{3A8FEA77-B4F9-498D-9AA4-9B0DF0A9B689}" presName="dummy" presStyleCnt="0"/>
      <dgm:spPr/>
    </dgm:pt>
    <dgm:pt modelId="{B5B722C0-6674-4809-B435-423C2FDDF6B5}" type="pres">
      <dgm:prSet presAssocID="{459B446A-7815-4A8C-A122-13AEAA42D644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A0C0C6D-7912-4ACE-A0FB-AABD1906F443}" type="pres">
      <dgm:prSet presAssocID="{92294665-13E2-4974-BF1D-176CC4F5B324}" presName="node" presStyleLbl="node1" presStyleIdx="2" presStyleCnt="4" custScaleX="156428" custScaleY="138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24B03-BB4F-49F5-8A61-91F25F8ADBBC}" type="pres">
      <dgm:prSet presAssocID="{92294665-13E2-4974-BF1D-176CC4F5B324}" presName="dummy" presStyleCnt="0"/>
      <dgm:spPr/>
    </dgm:pt>
    <dgm:pt modelId="{674C4D4D-555C-41E5-8803-4891701B5899}" type="pres">
      <dgm:prSet presAssocID="{8C959CB8-6240-4CBB-AD4B-ED5E08FC5A1B}" presName="sibTrans" presStyleLbl="sibTrans2D1" presStyleIdx="2" presStyleCnt="4"/>
      <dgm:spPr/>
      <dgm:t>
        <a:bodyPr/>
        <a:lstStyle/>
        <a:p>
          <a:endParaRPr lang="ru-RU"/>
        </a:p>
      </dgm:t>
    </dgm:pt>
    <dgm:pt modelId="{5D2E0688-E5AE-4A13-8BE5-80CD13E279C5}" type="pres">
      <dgm:prSet presAssocID="{594C48B5-3A5C-4CF1-8AF0-197A3FB2348F}" presName="node" presStyleLbl="node1" presStyleIdx="3" presStyleCnt="4" custScaleX="143985" custScaleY="144660" custRadScaleRad="125727" custRadScaleInc="4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C0FFAA-0DE9-48B0-8EEA-C3FE13732644}" type="pres">
      <dgm:prSet presAssocID="{594C48B5-3A5C-4CF1-8AF0-197A3FB2348F}" presName="dummy" presStyleCnt="0"/>
      <dgm:spPr/>
    </dgm:pt>
    <dgm:pt modelId="{1C0022F2-7E60-4F2E-981C-F81603433F9F}" type="pres">
      <dgm:prSet presAssocID="{74985B91-A1EF-4B80-82F9-B677A3128AF6}" presName="sibTrans" presStyleLbl="sibTrans2D1" presStyleIdx="3" presStyleCnt="4" custScaleX="119104" custScaleY="102208" custLinFactNeighborX="11234" custLinFactNeighborY="1010"/>
      <dgm:spPr/>
      <dgm:t>
        <a:bodyPr/>
        <a:lstStyle/>
        <a:p>
          <a:endParaRPr lang="ru-RU"/>
        </a:p>
      </dgm:t>
    </dgm:pt>
  </dgm:ptLst>
  <dgm:cxnLst>
    <dgm:cxn modelId="{4502E9EE-B6DC-4A39-AD84-87994338FA48}" srcId="{99245962-8516-4A6C-B56E-7AFE1C7EC6A5}" destId="{92294665-13E2-4974-BF1D-176CC4F5B324}" srcOrd="2" destOrd="0" parTransId="{F6175778-EB50-40CB-B2F2-9A83518F28BA}" sibTransId="{8C959CB8-6240-4CBB-AD4B-ED5E08FC5A1B}"/>
    <dgm:cxn modelId="{4FF88958-C3CC-49A3-A514-0651EE6EE3D3}" srcId="{99245962-8516-4A6C-B56E-7AFE1C7EC6A5}" destId="{2F94B874-B313-49F3-BB77-30390F5B7D72}" srcOrd="0" destOrd="0" parTransId="{3C7AE914-4B6A-4303-9EB6-550206E63F67}" sibTransId="{79A2D5B2-7720-4EA1-BB77-3089CD5DB63D}"/>
    <dgm:cxn modelId="{839BA3F2-CF6E-47E2-AFC6-6A6000B09CD4}" type="presOf" srcId="{2F94B874-B313-49F3-BB77-30390F5B7D72}" destId="{CECC243E-32F8-49DC-A966-1103770AF5C5}" srcOrd="0" destOrd="0" presId="urn:microsoft.com/office/officeart/2005/8/layout/radial6"/>
    <dgm:cxn modelId="{FBDB9818-0444-4E8E-8DA2-BFA97C78AA09}" type="presOf" srcId="{3A8FEA77-B4F9-498D-9AA4-9B0DF0A9B689}" destId="{0D94D8F0-BD61-46CA-B179-AAB45AEF5662}" srcOrd="0" destOrd="0" presId="urn:microsoft.com/office/officeart/2005/8/layout/radial6"/>
    <dgm:cxn modelId="{1C86FD4A-6947-4A39-9E5E-574D7F9C1176}" type="presOf" srcId="{79A2D5B2-7720-4EA1-BB77-3089CD5DB63D}" destId="{38EE47E0-D427-44AD-992C-26F34F8A695F}" srcOrd="0" destOrd="0" presId="urn:microsoft.com/office/officeart/2005/8/layout/radial6"/>
    <dgm:cxn modelId="{4AE6C827-3C33-44A5-B07F-8108CC841B92}" srcId="{99245962-8516-4A6C-B56E-7AFE1C7EC6A5}" destId="{594C48B5-3A5C-4CF1-8AF0-197A3FB2348F}" srcOrd="3" destOrd="0" parTransId="{2ED5EC59-1C34-4587-8A9E-851BD48B6395}" sibTransId="{74985B91-A1EF-4B80-82F9-B677A3128AF6}"/>
    <dgm:cxn modelId="{81CDE14A-C351-4891-99E2-FEA5BAD59CF6}" type="presOf" srcId="{8C959CB8-6240-4CBB-AD4B-ED5E08FC5A1B}" destId="{674C4D4D-555C-41E5-8803-4891701B5899}" srcOrd="0" destOrd="0" presId="urn:microsoft.com/office/officeart/2005/8/layout/radial6"/>
    <dgm:cxn modelId="{2D6C76E1-DA5A-421A-A814-81F3C228414B}" srcId="{35249E86-DED7-4C18-B42A-111A51FD8EAB}" destId="{99245962-8516-4A6C-B56E-7AFE1C7EC6A5}" srcOrd="0" destOrd="0" parTransId="{1322225E-2D8B-4B19-A045-5CBB771BECC1}" sibTransId="{9A34C132-E6FE-4597-B66E-887915E46EDD}"/>
    <dgm:cxn modelId="{15C07380-4C94-4779-806E-D151B53224CC}" type="presOf" srcId="{92294665-13E2-4974-BF1D-176CC4F5B324}" destId="{5A0C0C6D-7912-4ACE-A0FB-AABD1906F443}" srcOrd="0" destOrd="0" presId="urn:microsoft.com/office/officeart/2005/8/layout/radial6"/>
    <dgm:cxn modelId="{9DA45921-2432-45AC-9BE7-5F2CA4C319AB}" srcId="{99245962-8516-4A6C-B56E-7AFE1C7EC6A5}" destId="{3A8FEA77-B4F9-498D-9AA4-9B0DF0A9B689}" srcOrd="1" destOrd="0" parTransId="{0D8BB8C5-6BDE-49E8-A68A-29420FF43DE5}" sibTransId="{459B446A-7815-4A8C-A122-13AEAA42D644}"/>
    <dgm:cxn modelId="{BA8E5E3F-1C89-49FF-8400-06A553A17A14}" type="presOf" srcId="{459B446A-7815-4A8C-A122-13AEAA42D644}" destId="{B5B722C0-6674-4809-B435-423C2FDDF6B5}" srcOrd="0" destOrd="0" presId="urn:microsoft.com/office/officeart/2005/8/layout/radial6"/>
    <dgm:cxn modelId="{CDCE7D6D-C60A-4599-97D3-954621B39013}" type="presOf" srcId="{594C48B5-3A5C-4CF1-8AF0-197A3FB2348F}" destId="{5D2E0688-E5AE-4A13-8BE5-80CD13E279C5}" srcOrd="0" destOrd="0" presId="urn:microsoft.com/office/officeart/2005/8/layout/radial6"/>
    <dgm:cxn modelId="{93C3B189-D4F5-466A-B655-BAC34C4D71B9}" type="presOf" srcId="{99245962-8516-4A6C-B56E-7AFE1C7EC6A5}" destId="{F6400451-5756-40DD-AC04-7217898A6DCD}" srcOrd="0" destOrd="0" presId="urn:microsoft.com/office/officeart/2005/8/layout/radial6"/>
    <dgm:cxn modelId="{1A8E130C-5016-4915-812F-CD09B53CD646}" type="presOf" srcId="{74985B91-A1EF-4B80-82F9-B677A3128AF6}" destId="{1C0022F2-7E60-4F2E-981C-F81603433F9F}" srcOrd="0" destOrd="0" presId="urn:microsoft.com/office/officeart/2005/8/layout/radial6"/>
    <dgm:cxn modelId="{FAB758BF-DCE2-42F7-B8E9-D1DD15FA1D59}" type="presOf" srcId="{35249E86-DED7-4C18-B42A-111A51FD8EAB}" destId="{BABB82C4-AFF6-4BF5-9F32-BE4B32BEC45A}" srcOrd="0" destOrd="0" presId="urn:microsoft.com/office/officeart/2005/8/layout/radial6"/>
    <dgm:cxn modelId="{3B9C2AE3-655E-4E5F-9176-0EBC275AC843}" type="presParOf" srcId="{BABB82C4-AFF6-4BF5-9F32-BE4B32BEC45A}" destId="{F6400451-5756-40DD-AC04-7217898A6DCD}" srcOrd="0" destOrd="0" presId="urn:microsoft.com/office/officeart/2005/8/layout/radial6"/>
    <dgm:cxn modelId="{D931E79F-DE11-4AD9-B613-AC072C9C6F9B}" type="presParOf" srcId="{BABB82C4-AFF6-4BF5-9F32-BE4B32BEC45A}" destId="{CECC243E-32F8-49DC-A966-1103770AF5C5}" srcOrd="1" destOrd="0" presId="urn:microsoft.com/office/officeart/2005/8/layout/radial6"/>
    <dgm:cxn modelId="{5248FE82-66D5-4263-AA9E-9D051DE575D4}" type="presParOf" srcId="{BABB82C4-AFF6-4BF5-9F32-BE4B32BEC45A}" destId="{4949FB05-E87C-415F-82F5-8E9F782E56E2}" srcOrd="2" destOrd="0" presId="urn:microsoft.com/office/officeart/2005/8/layout/radial6"/>
    <dgm:cxn modelId="{E45B1428-1E18-4338-8B3F-05FE7136B91F}" type="presParOf" srcId="{BABB82C4-AFF6-4BF5-9F32-BE4B32BEC45A}" destId="{38EE47E0-D427-44AD-992C-26F34F8A695F}" srcOrd="3" destOrd="0" presId="urn:microsoft.com/office/officeart/2005/8/layout/radial6"/>
    <dgm:cxn modelId="{5092E986-3B6D-4C61-9B0E-08FDB22B628A}" type="presParOf" srcId="{BABB82C4-AFF6-4BF5-9F32-BE4B32BEC45A}" destId="{0D94D8F0-BD61-46CA-B179-AAB45AEF5662}" srcOrd="4" destOrd="0" presId="urn:microsoft.com/office/officeart/2005/8/layout/radial6"/>
    <dgm:cxn modelId="{35E28DC8-84A9-4F4B-B6AC-3313EC76E06C}" type="presParOf" srcId="{BABB82C4-AFF6-4BF5-9F32-BE4B32BEC45A}" destId="{9DC7F9B7-2522-4155-A5C9-626EA7546E2A}" srcOrd="5" destOrd="0" presId="urn:microsoft.com/office/officeart/2005/8/layout/radial6"/>
    <dgm:cxn modelId="{194039FD-0DFC-43D7-BC15-84DAB43164BF}" type="presParOf" srcId="{BABB82C4-AFF6-4BF5-9F32-BE4B32BEC45A}" destId="{B5B722C0-6674-4809-B435-423C2FDDF6B5}" srcOrd="6" destOrd="0" presId="urn:microsoft.com/office/officeart/2005/8/layout/radial6"/>
    <dgm:cxn modelId="{EF2C1EBF-6461-469D-9FB9-CC2BD3C5BE67}" type="presParOf" srcId="{BABB82C4-AFF6-4BF5-9F32-BE4B32BEC45A}" destId="{5A0C0C6D-7912-4ACE-A0FB-AABD1906F443}" srcOrd="7" destOrd="0" presId="urn:microsoft.com/office/officeart/2005/8/layout/radial6"/>
    <dgm:cxn modelId="{9AAD0DDF-D369-4A29-B56A-EC30913E08D3}" type="presParOf" srcId="{BABB82C4-AFF6-4BF5-9F32-BE4B32BEC45A}" destId="{B5E24B03-BB4F-49F5-8A61-91F25F8ADBBC}" srcOrd="8" destOrd="0" presId="urn:microsoft.com/office/officeart/2005/8/layout/radial6"/>
    <dgm:cxn modelId="{9F515968-19E5-479B-B70E-ED5A5D39553A}" type="presParOf" srcId="{BABB82C4-AFF6-4BF5-9F32-BE4B32BEC45A}" destId="{674C4D4D-555C-41E5-8803-4891701B5899}" srcOrd="9" destOrd="0" presId="urn:microsoft.com/office/officeart/2005/8/layout/radial6"/>
    <dgm:cxn modelId="{11BA9A10-8BF9-457E-8B05-3271B0A0BB55}" type="presParOf" srcId="{BABB82C4-AFF6-4BF5-9F32-BE4B32BEC45A}" destId="{5D2E0688-E5AE-4A13-8BE5-80CD13E279C5}" srcOrd="10" destOrd="0" presId="urn:microsoft.com/office/officeart/2005/8/layout/radial6"/>
    <dgm:cxn modelId="{A4129977-8CA7-4321-B7F3-34BCFD2F9F93}" type="presParOf" srcId="{BABB82C4-AFF6-4BF5-9F32-BE4B32BEC45A}" destId="{8EC0FFAA-0DE9-48B0-8EEA-C3FE13732644}" srcOrd="11" destOrd="0" presId="urn:microsoft.com/office/officeart/2005/8/layout/radial6"/>
    <dgm:cxn modelId="{CE658FA8-6EBD-4C9B-AAA6-40105F9CB304}" type="presParOf" srcId="{BABB82C4-AFF6-4BF5-9F32-BE4B32BEC45A}" destId="{1C0022F2-7E60-4F2E-981C-F81603433F9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022F2-7E60-4F2E-981C-F81603433F9F}">
      <dsp:nvSpPr>
        <dsp:cNvPr id="0" name=""/>
        <dsp:cNvSpPr/>
      </dsp:nvSpPr>
      <dsp:spPr>
        <a:xfrm>
          <a:off x="1359016" y="640651"/>
          <a:ext cx="5722642" cy="4910832"/>
        </a:xfrm>
        <a:prstGeom prst="blockArc">
          <a:avLst>
            <a:gd name="adj1" fmla="val 10797637"/>
            <a:gd name="adj2" fmla="val 17092961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C4D4D-555C-41E5-8803-4891701B5899}">
      <dsp:nvSpPr>
        <dsp:cNvPr id="0" name=""/>
        <dsp:cNvSpPr/>
      </dsp:nvSpPr>
      <dsp:spPr>
        <a:xfrm>
          <a:off x="1272927" y="804015"/>
          <a:ext cx="4804744" cy="4804744"/>
        </a:xfrm>
        <a:prstGeom prst="blockArc">
          <a:avLst>
            <a:gd name="adj1" fmla="val 4499043"/>
            <a:gd name="adj2" fmla="val 11030519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722C0-6674-4809-B435-423C2FDDF6B5}">
      <dsp:nvSpPr>
        <dsp:cNvPr id="0" name=""/>
        <dsp:cNvSpPr/>
      </dsp:nvSpPr>
      <dsp:spPr>
        <a:xfrm>
          <a:off x="2493455" y="805247"/>
          <a:ext cx="4804744" cy="4804744"/>
        </a:xfrm>
        <a:prstGeom prst="blockArc">
          <a:avLst>
            <a:gd name="adj1" fmla="val 21416486"/>
            <a:gd name="adj2" fmla="val 6307892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E47E0-D427-44AD-992C-26F34F8A695F}">
      <dsp:nvSpPr>
        <dsp:cNvPr id="0" name=""/>
        <dsp:cNvSpPr/>
      </dsp:nvSpPr>
      <dsp:spPr>
        <a:xfrm>
          <a:off x="2490399" y="643353"/>
          <a:ext cx="4804744" cy="4804744"/>
        </a:xfrm>
        <a:prstGeom prst="blockArc">
          <a:avLst>
            <a:gd name="adj1" fmla="val 15296745"/>
            <a:gd name="adj2" fmla="val 53747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00451-5756-40DD-AC04-7217898A6DCD}">
      <dsp:nvSpPr>
        <dsp:cNvPr id="0" name=""/>
        <dsp:cNvSpPr/>
      </dsp:nvSpPr>
      <dsp:spPr>
        <a:xfrm>
          <a:off x="2971822" y="1981199"/>
          <a:ext cx="2711049" cy="22127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FF0000"/>
              </a:solidFill>
            </a:rPr>
            <a:t>взаимодействие</a:t>
          </a:r>
        </a:p>
      </dsp:txBody>
      <dsp:txXfrm>
        <a:off x="3368846" y="2305253"/>
        <a:ext cx="1917001" cy="1564668"/>
      </dsp:txXfrm>
    </dsp:sp>
    <dsp:sp modelId="{CECC243E-32F8-49DC-A966-1103770AF5C5}">
      <dsp:nvSpPr>
        <dsp:cNvPr id="0" name=""/>
        <dsp:cNvSpPr/>
      </dsp:nvSpPr>
      <dsp:spPr>
        <a:xfrm>
          <a:off x="3134767" y="-294906"/>
          <a:ext cx="2297021" cy="21491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диагностика и изучение семьи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471158" y="19824"/>
        <a:ext cx="1624239" cy="1519652"/>
      </dsp:txXfrm>
    </dsp:sp>
    <dsp:sp modelId="{0D94D8F0-BD61-46CA-B179-AAB45AEF5662}">
      <dsp:nvSpPr>
        <dsp:cNvPr id="0" name=""/>
        <dsp:cNvSpPr/>
      </dsp:nvSpPr>
      <dsp:spPr>
        <a:xfrm>
          <a:off x="6156127" y="2005919"/>
          <a:ext cx="2165934" cy="2152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просветительская работа, обучение родителей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6473321" y="2321216"/>
        <a:ext cx="1531546" cy="1522391"/>
      </dsp:txXfrm>
    </dsp:sp>
    <dsp:sp modelId="{5A0C0C6D-7912-4ACE-A0FB-AABD1906F443}">
      <dsp:nvSpPr>
        <dsp:cNvPr id="0" name=""/>
        <dsp:cNvSpPr/>
      </dsp:nvSpPr>
      <dsp:spPr>
        <a:xfrm>
          <a:off x="3071787" y="4402434"/>
          <a:ext cx="2422981" cy="2140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деятельность родительского актива</a:t>
          </a:r>
        </a:p>
      </dsp:txBody>
      <dsp:txXfrm>
        <a:off x="3426624" y="4715957"/>
        <a:ext cx="1713307" cy="1513826"/>
      </dsp:txXfrm>
    </dsp:sp>
    <dsp:sp modelId="{5D2E0688-E5AE-4A13-8BE5-80CD13E279C5}">
      <dsp:nvSpPr>
        <dsp:cNvPr id="0" name=""/>
        <dsp:cNvSpPr/>
      </dsp:nvSpPr>
      <dsp:spPr>
        <a:xfrm>
          <a:off x="218840" y="1928802"/>
          <a:ext cx="2230246" cy="2240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включение родителей в образовательный процесс</a:t>
          </a:r>
        </a:p>
      </dsp:txBody>
      <dsp:txXfrm>
        <a:off x="545452" y="2256945"/>
        <a:ext cx="1577022" cy="1584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D50E2A87-FF51-43E1-B556-4BE9881CAD5D}" type="datetimeFigureOut">
              <a:rPr lang="ru-RU"/>
              <a:pPr>
                <a:defRPr/>
              </a:pPr>
              <a:t>05.04.2016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943C71-C958-4964-A251-EEAC4436FB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639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15C36DB-09E2-4AD5-BACF-DA66FEB23E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5131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EC0B4C-A95A-4559-ABDC-9F3273A94670}" type="slidenum">
              <a:rPr lang="ru-RU" altLang="ru-RU">
                <a:latin typeface="Arial" panose="020B0604020202020204" pitchFamily="34" charset="0"/>
              </a:rPr>
              <a:pPr eaLnBrk="1" hangingPunct="1"/>
              <a:t>22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	Такими мы хотим видеть учащихся и выпускников начальной школы. Поэтому основную задачу начальной школы можно сформулировать следующим образом: </a:t>
            </a:r>
            <a:r>
              <a:rPr lang="ru-RU" altLang="ru-RU" sz="1400" b="1" smtClean="0">
                <a:latin typeface="Arial" panose="020B0604020202020204" pitchFamily="34" charset="0"/>
                <a:cs typeface="Arial" panose="020B0604020202020204" pitchFamily="34" charset="0"/>
              </a:rPr>
              <a:t>поддерживать и развивать</a:t>
            </a:r>
            <a:r>
              <a:rPr lang="ru-RU" alt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 основные достижения дошкольного периода развития, не прерывая и не подавляя ни одну из линий, </a:t>
            </a:r>
            <a:r>
              <a:rPr lang="ru-RU" altLang="ru-RU" sz="1400" b="1" smtClean="0">
                <a:latin typeface="Arial" panose="020B0604020202020204" pitchFamily="34" charset="0"/>
                <a:cs typeface="Arial" panose="020B0604020202020204" pitchFamily="34" charset="0"/>
              </a:rPr>
              <a:t>формировать на этой основе учебную самостоятельность младших школьников</a:t>
            </a:r>
            <a:r>
              <a:rPr lang="ru-RU" alt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. Достижение этой задачи будет способствовать и успешному учению на следующей ступени. Это возможно, если учебный процесс нацелен на становление </a:t>
            </a:r>
            <a:r>
              <a:rPr lang="ru-RU" altLang="ru-RU" sz="1400" b="1" smtClean="0">
                <a:latin typeface="Arial" panose="020B0604020202020204" pitchFamily="34" charset="0"/>
                <a:cs typeface="Arial" panose="020B0604020202020204" pitchFamily="34" charset="0"/>
              </a:rPr>
              <a:t>ученического сообщества</a:t>
            </a:r>
            <a:r>
              <a:rPr lang="ru-RU" alt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 – групп детей, объединяемых и объединяющихся для совместной учебной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12215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86273-B568-48A8-B130-1AB82D9751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955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93958-DD3B-436A-9947-252EA29652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930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5ED89-8E84-40F3-AFB2-72DC934D55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231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6043-C20A-4449-9D4A-02E221614B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80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72CD7-99F3-4FD7-BDB8-EABED4D32B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667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84E07B0-0A03-4542-9150-45251F9C8B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32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6D89-FF89-49A8-8620-8BE7BD1B7F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829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88378-21D6-49BC-B591-04B87547AE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214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C1112-5811-4E5F-9D06-3904E447C7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42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CD97A-2398-4FD9-89CA-3F147105D5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212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78665-521B-485E-83B7-7D8D99DDC4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304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3EB5559-B1DA-4881-A4C8-51CB18349AC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86" r:id="rId2"/>
    <p:sldLayoutId id="2147484392" r:id="rId3"/>
    <p:sldLayoutId id="2147484387" r:id="rId4"/>
    <p:sldLayoutId id="2147484388" r:id="rId5"/>
    <p:sldLayoutId id="2147484389" r:id="rId6"/>
    <p:sldLayoutId id="2147484393" r:id="rId7"/>
    <p:sldLayoutId id="2147484394" r:id="rId8"/>
    <p:sldLayoutId id="2147484395" r:id="rId9"/>
    <p:sldLayoutId id="2147484390" r:id="rId10"/>
    <p:sldLayoutId id="21474843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763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FF0066"/>
                </a:solidFill>
              </a:rPr>
              <a:t/>
            </a:r>
            <a:br>
              <a:rPr lang="ru-RU" sz="2400" b="1" dirty="0" smtClean="0">
                <a:solidFill>
                  <a:srgbClr val="FF0066"/>
                </a:solidFill>
              </a:rPr>
            </a:br>
            <a:r>
              <a:rPr lang="ru-RU" sz="2400" b="1" dirty="0" smtClean="0">
                <a:solidFill>
                  <a:srgbClr val="FF0066"/>
                </a:solidFill>
              </a:rPr>
              <a:t/>
            </a:r>
            <a:br>
              <a:rPr lang="ru-RU" sz="2400" b="1" dirty="0" smtClean="0">
                <a:solidFill>
                  <a:srgbClr val="FF0066"/>
                </a:solidFill>
              </a:rPr>
            </a:br>
            <a:r>
              <a:rPr lang="ru-RU" sz="2400" b="1" dirty="0" smtClean="0">
                <a:solidFill>
                  <a:srgbClr val="FF0066"/>
                </a:solidFill>
              </a:rPr>
              <a:t/>
            </a:r>
            <a:br>
              <a:rPr lang="ru-RU" sz="2400" b="1" dirty="0" smtClean="0">
                <a:solidFill>
                  <a:srgbClr val="FF0066"/>
                </a:solidFill>
              </a:rPr>
            </a:br>
            <a:r>
              <a:rPr lang="ru-RU" sz="2400" b="1" dirty="0" smtClean="0">
                <a:solidFill>
                  <a:srgbClr val="FF0066"/>
                </a:solidFill>
              </a:rPr>
              <a:t/>
            </a:r>
            <a:br>
              <a:rPr lang="ru-RU" sz="2400" b="1" dirty="0" smtClean="0">
                <a:solidFill>
                  <a:srgbClr val="FF0066"/>
                </a:solidFill>
              </a:rPr>
            </a:br>
            <a:r>
              <a:rPr lang="ru-RU" sz="2800" b="1" dirty="0" smtClean="0">
                <a:solidFill>
                  <a:srgbClr val="FF0066"/>
                </a:solidFill>
              </a:rPr>
              <a:t>«</a:t>
            </a:r>
            <a:r>
              <a:rPr lang="ru-RU" alt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Организация эффективного взаимодействия школы и семьи  в учебной и внеурочной деятельности при реализации ФГОС»</a:t>
            </a:r>
            <a:r>
              <a:rPr lang="ru-RU" sz="2800" b="1" dirty="0" smtClean="0">
                <a:solidFill>
                  <a:srgbClr val="FF0066"/>
                </a:solidFill>
                <a:cs typeface="Aharoni" pitchFamily="2" charset="-79"/>
              </a:rPr>
              <a:t/>
            </a:r>
            <a:br>
              <a:rPr lang="ru-RU" sz="2800" b="1" dirty="0" smtClean="0">
                <a:solidFill>
                  <a:srgbClr val="FF0066"/>
                </a:solidFill>
                <a:cs typeface="Aharoni" pitchFamily="2" charset="-79"/>
              </a:rPr>
            </a:br>
            <a:r>
              <a:rPr lang="ru-RU" sz="2800" b="1" dirty="0" smtClean="0">
                <a:solidFill>
                  <a:srgbClr val="FF0066"/>
                </a:solidFill>
                <a:cs typeface="Aharoni" pitchFamily="2" charset="-79"/>
              </a:rPr>
              <a:t/>
            </a:r>
            <a:br>
              <a:rPr lang="ru-RU" sz="2800" b="1" dirty="0" smtClean="0">
                <a:solidFill>
                  <a:srgbClr val="FF0066"/>
                </a:solidFill>
                <a:cs typeface="Aharoni" pitchFamily="2" charset="-79"/>
              </a:rPr>
            </a:br>
            <a:endParaRPr lang="ru-RU" sz="2400" b="1" dirty="0" smtClean="0">
              <a:solidFill>
                <a:srgbClr val="FF0066"/>
              </a:solidFill>
              <a:cs typeface="Aharoni" pitchFamily="2" charset="-79"/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99060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66"/>
                </a:solidFill>
              </a:rPr>
              <a:t>Заместитель директора по УВР Колобкова Ж.В.</a:t>
            </a:r>
          </a:p>
        </p:txBody>
      </p:sp>
      <p:pic>
        <p:nvPicPr>
          <p:cNvPr id="8196" name="Picture 6" descr="Прием детей в первые классы в Самаре начнется 9 мар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242888"/>
            <a:ext cx="34290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Роль отца в воспитании ребенка Мама, папа и малыш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4025" y="242888"/>
            <a:ext cx="3208338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678363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1. </a:t>
            </a:r>
            <a:r>
              <a:rPr lang="ru-RU" sz="2800" b="1" dirty="0" smtClean="0">
                <a:solidFill>
                  <a:schemeClr val="tx1"/>
                </a:solidFill>
              </a:rPr>
              <a:t> Скрытое привлечение, когда педагог включает родителей в образовательную работу, опираясь на интересы и потребности родителей, их личностные качества, профессиональную компетентность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2.Открытое привлечение, когда педагог не только высказывает свое желание сотрудничать с родителями ребенка, но и излагает цель и содержание данной работы 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</a:rPr>
              <a:t>3.Использование комбинированного способа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17411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576262"/>
          </a:xfrm>
        </p:spPr>
        <p:txBody>
          <a:bodyPr/>
          <a:lstStyle/>
          <a:p>
            <a:r>
              <a:rPr lang="ru-RU" altLang="ru-RU" sz="3200" b="1" smtClean="0">
                <a:solidFill>
                  <a:srgbClr val="FF0066"/>
                </a:solidFill>
              </a:rPr>
              <a:t>Как  заинтересовать и привлечь родителей:</a:t>
            </a:r>
            <a:endParaRPr lang="ru-RU" alt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3203575" y="2492375"/>
            <a:ext cx="2808288" cy="1800225"/>
          </a:xfrm>
          <a:prstGeom prst="ellipse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000099"/>
                </a:solidFill>
              </a:rPr>
              <a:t>МЕТОДЫ</a:t>
            </a:r>
          </a:p>
          <a:p>
            <a:pPr algn="ctr" eaLnBrk="1" hangingPunct="1"/>
            <a:r>
              <a:rPr lang="ru-RU" altLang="ru-RU" sz="2400" b="1">
                <a:solidFill>
                  <a:srgbClr val="000099"/>
                </a:solidFill>
              </a:rPr>
              <a:t>РАБОТЫ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57188" y="4429125"/>
            <a:ext cx="2663825" cy="1951038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ИССЛЕДОВАНИЕ И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ДИАГНОСТИКА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203575" y="4786313"/>
            <a:ext cx="2663825" cy="1928812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ОБМЕН ОПЫТОМ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084888" y="4500563"/>
            <a:ext cx="2663825" cy="1879600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СОВМЕСТНАЯ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ДЕЯТЕЛЬНОСТЬ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50825" y="692150"/>
            <a:ext cx="2663825" cy="1879600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ПОСЕЩЕНИЕ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УРОКОВ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И ПРАЗДНИКОВ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РОДИТЕЛЯМИ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84888" y="692150"/>
            <a:ext cx="2879725" cy="1808163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ПОСЕЩЕНИЕ СЕМЕЙ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643438" y="4365625"/>
            <a:ext cx="0" cy="10080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1403350" y="4365625"/>
            <a:ext cx="3240088" cy="10080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643438" y="4365625"/>
            <a:ext cx="2881312" cy="10080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3203575" y="285750"/>
            <a:ext cx="2663825" cy="2071688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ИНФОРМИРОВАНИЕ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И ПРОСВЕЩЕНИЕ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4643438" y="1700213"/>
            <a:ext cx="0" cy="720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4643438" y="1700213"/>
            <a:ext cx="3168650" cy="720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 flipV="1">
            <a:off x="1476375" y="1700213"/>
            <a:ext cx="3167063" cy="720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246063"/>
            <a:ext cx="771525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kern="0" dirty="0">
              <a:solidFill>
                <a:prstClr val="black"/>
              </a:solidFill>
              <a:latin typeface="Comic Sans MS" panose="030F0702030302020204" pitchFamily="66" charset="0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Основные направления сотрудничества </a:t>
            </a:r>
            <a:br>
              <a:rPr lang="ru-RU" altLang="ru-RU" sz="32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</a:br>
            <a:r>
              <a:rPr lang="ru-RU" altLang="ru-RU" sz="3200" b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в учебной и внеурочной деятельности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0825" y="2590800"/>
            <a:ext cx="2449513" cy="3933825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Психолого-педагогическое просвещение </a:t>
            </a: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>родителей</a:t>
            </a:r>
            <a:endParaRPr lang="ru-RU" sz="20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916238" y="2590800"/>
            <a:ext cx="2879725" cy="3933825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prstClr val="black"/>
                </a:solidFill>
                <a:ea typeface="+mn-ea"/>
                <a:cs typeface="+mn-cs"/>
              </a:rPr>
              <a:t>Совместное проектирование образовательных событий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11863" y="2590800"/>
            <a:ext cx="2808287" cy="3933825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prstClr val="black"/>
                </a:solidFill>
                <a:ea typeface="+mn-ea"/>
                <a:cs typeface="+mn-cs"/>
              </a:rPr>
              <a:t>Совместная</a:t>
            </a:r>
            <a:endParaRPr lang="ru-RU" sz="2200" b="1" dirty="0">
              <a:solidFill>
                <a:prstClr val="black"/>
              </a:solidFill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prstClr val="black"/>
                </a:solidFill>
                <a:ea typeface="+mn-ea"/>
                <a:cs typeface="+mn-cs"/>
              </a:rPr>
              <a:t> реализация образовательных событий</a:t>
            </a:r>
            <a:endParaRPr lang="ru-RU" sz="2200" b="1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295400" y="1752600"/>
            <a:ext cx="431800" cy="434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93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3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0" y="1752600"/>
            <a:ext cx="493712" cy="4635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000000"/>
                </a:solidFill>
              </a:rPr>
              <a:t/>
            </a:r>
            <a:br>
              <a:rPr lang="ru-RU" altLang="ru-RU" b="1" smtClean="0">
                <a:solidFill>
                  <a:srgbClr val="000000"/>
                </a:solidFill>
              </a:rPr>
            </a:br>
            <a:r>
              <a:rPr lang="ru-RU" altLang="ru-RU" sz="3200" b="1" smtClean="0">
                <a:solidFill>
                  <a:srgbClr val="FF0066"/>
                </a:solidFill>
              </a:rPr>
              <a:t>Совместное проектирование образовательных событий</a:t>
            </a:r>
            <a:r>
              <a:rPr lang="ru-RU" altLang="ru-RU" b="1" smtClean="0">
                <a:solidFill>
                  <a:srgbClr val="000000"/>
                </a:solidFill>
              </a:rPr>
              <a:t/>
            </a:r>
            <a:br>
              <a:rPr lang="ru-RU" altLang="ru-RU" b="1" smtClean="0">
                <a:solidFill>
                  <a:srgbClr val="000000"/>
                </a:solidFill>
              </a:rPr>
            </a:br>
            <a:endParaRPr lang="ru-RU" altLang="ru-RU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221163"/>
          </a:xfrm>
        </p:spPr>
        <p:txBody>
          <a:bodyPr/>
          <a:lstStyle/>
          <a:p>
            <a:r>
              <a:rPr lang="ru-RU" altLang="ru-RU" sz="2800" b="1" smtClean="0"/>
              <a:t>Планирование и организация проектной и исследовательской деятельности;</a:t>
            </a:r>
          </a:p>
          <a:p>
            <a:r>
              <a:rPr lang="ru-RU" altLang="ru-RU" sz="2800" b="1" smtClean="0"/>
              <a:t>Проектирование творческих заданий;</a:t>
            </a:r>
          </a:p>
          <a:p>
            <a:r>
              <a:rPr lang="ru-RU" altLang="ru-RU" sz="2800" b="1" smtClean="0"/>
              <a:t>проектирование образовательных событий;</a:t>
            </a:r>
          </a:p>
          <a:p>
            <a:r>
              <a:rPr lang="ru-RU" altLang="ru-RU" sz="2800" b="1" smtClean="0"/>
              <a:t>практикумы;</a:t>
            </a:r>
          </a:p>
          <a:p>
            <a:r>
              <a:rPr lang="ru-RU" altLang="ru-RU" sz="2800" b="1" smtClean="0"/>
              <a:t>мастер-классы;</a:t>
            </a:r>
          </a:p>
          <a:p>
            <a:r>
              <a:rPr lang="ru-RU" altLang="ru-RU" sz="2800" b="1" smtClean="0"/>
              <a:t>презентации познавательного опыта;</a:t>
            </a:r>
          </a:p>
          <a:p>
            <a:r>
              <a:rPr lang="ru-RU" altLang="ru-RU" sz="2800" b="1" smtClean="0"/>
              <a:t>вечера вопросов и ответов и т.д.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876800"/>
          </a:xfrm>
        </p:spPr>
        <p:txBody>
          <a:bodyPr/>
          <a:lstStyle/>
          <a:p>
            <a:r>
              <a:rPr lang="ru-RU" altLang="ru-RU" sz="2800" b="1" smtClean="0"/>
              <a:t>выполнение домашних заданий различных видов;</a:t>
            </a:r>
          </a:p>
          <a:p>
            <a:r>
              <a:rPr lang="ru-RU" altLang="ru-RU" sz="2800" b="1" smtClean="0"/>
              <a:t> организация кружковой работы;</a:t>
            </a:r>
          </a:p>
          <a:p>
            <a:r>
              <a:rPr lang="ru-RU" altLang="ru-RU" sz="2800" b="1" smtClean="0"/>
              <a:t>дни творчества детей и их родителей;</a:t>
            </a:r>
          </a:p>
          <a:p>
            <a:r>
              <a:rPr lang="ru-RU" altLang="ru-RU" sz="2800" b="1" smtClean="0"/>
              <a:t>открытые уроки и внеурочные занятия;</a:t>
            </a:r>
          </a:p>
          <a:p>
            <a:r>
              <a:rPr lang="ru-RU" altLang="ru-RU" sz="2800" b="1" smtClean="0"/>
              <a:t>помощь в организации и проведении внеклассных дел ;</a:t>
            </a:r>
          </a:p>
          <a:p>
            <a:r>
              <a:rPr lang="ru-RU" altLang="ru-RU" sz="2800" b="1" smtClean="0"/>
              <a:t>экскурсионная работа;</a:t>
            </a:r>
          </a:p>
          <a:p>
            <a:r>
              <a:rPr lang="ru-RU" altLang="ru-RU" sz="2800" b="1" smtClean="0"/>
              <a:t>организация выставок и т.д.</a:t>
            </a:r>
          </a:p>
          <a:p>
            <a:endParaRPr lang="ru-RU" altLang="ru-RU" smtClean="0"/>
          </a:p>
        </p:txBody>
      </p:sp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500062"/>
          </a:xfrm>
        </p:spPr>
        <p:txBody>
          <a:bodyPr/>
          <a:lstStyle/>
          <a:p>
            <a:r>
              <a:rPr lang="ru-RU" altLang="ru-RU" b="1" smtClean="0">
                <a:solidFill>
                  <a:srgbClr val="000000"/>
                </a:solidFill>
              </a:rPr>
              <a:t/>
            </a:r>
            <a:br>
              <a:rPr lang="ru-RU" altLang="ru-RU" b="1" smtClean="0">
                <a:solidFill>
                  <a:srgbClr val="000000"/>
                </a:solidFill>
              </a:rPr>
            </a:br>
            <a:r>
              <a:rPr lang="ru-RU" altLang="ru-RU" b="1" smtClean="0">
                <a:solidFill>
                  <a:srgbClr val="000000"/>
                </a:solidFill>
              </a:rPr>
              <a:t/>
            </a:r>
            <a:br>
              <a:rPr lang="ru-RU" altLang="ru-RU" b="1" smtClean="0">
                <a:solidFill>
                  <a:srgbClr val="000000"/>
                </a:solidFill>
              </a:rPr>
            </a:br>
            <a:r>
              <a:rPr lang="ru-RU" altLang="ru-RU" sz="3600" b="1" smtClean="0">
                <a:solidFill>
                  <a:srgbClr val="FF0066"/>
                </a:solidFill>
              </a:rPr>
              <a:t>Совместная</a:t>
            </a:r>
            <a:br>
              <a:rPr lang="ru-RU" altLang="ru-RU" sz="3600" b="1" smtClean="0">
                <a:solidFill>
                  <a:srgbClr val="FF0066"/>
                </a:solidFill>
              </a:rPr>
            </a:br>
            <a:r>
              <a:rPr lang="ru-RU" altLang="ru-RU" sz="3600" b="1" smtClean="0">
                <a:solidFill>
                  <a:srgbClr val="FF0066"/>
                </a:solidFill>
              </a:rPr>
              <a:t> реализация образовательных событий</a:t>
            </a:r>
            <a:r>
              <a:rPr lang="ru-RU" altLang="ru-RU" b="1" smtClean="0">
                <a:solidFill>
                  <a:srgbClr val="000000"/>
                </a:solidFill>
              </a:rPr>
              <a:t/>
            </a:r>
            <a:br>
              <a:rPr lang="ru-RU" altLang="ru-RU" b="1" smtClean="0">
                <a:solidFill>
                  <a:srgbClr val="000000"/>
                </a:solidFill>
              </a:rPr>
            </a:b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253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22532" name="Picture 2" descr="http://v.900igr.net:10/datas/pedagogika/Dukhovno-nravstvennoe-razvitie/0043-043-Sem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smtClean="0">
                <a:solidFill>
                  <a:srgbClr val="FF0066"/>
                </a:solidFill>
              </a:rPr>
              <a:t>Открытые уроки</a:t>
            </a:r>
          </a:p>
        </p:txBody>
      </p:sp>
      <p:pic>
        <p:nvPicPr>
          <p:cNvPr id="23555" name="Picture 2" descr="C:\Новый том\Из старого компьютера\Мои документы\Жанна\свой класс\открытый урок 29.09.15\DSC_075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4343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2" descr="C:\Новый том\Из старого компьютера\Мои документы\Жанна\метод.работа\семинар 18.02 Система оценки\семинар 18.02.13\IMG_570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76800" y="1219200"/>
            <a:ext cx="4038600" cy="3043238"/>
          </a:xfrm>
          <a:noFill/>
        </p:spPr>
      </p:pic>
      <p:pic>
        <p:nvPicPr>
          <p:cNvPr id="23557" name="Picture 2" descr="C:\Новый том\Из старого компьютера\Мои документы\Жанна\метод.работа\семинар 18.02 Система оценки\семинар 18.02.13\IMG_571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000" y="3733800"/>
            <a:ext cx="46863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Заголовок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033463"/>
          </a:xfrm>
        </p:spPr>
        <p:txBody>
          <a:bodyPr/>
          <a:lstStyle/>
          <a:p>
            <a:r>
              <a:rPr lang="ru-RU" altLang="ru-RU" sz="4000" b="1" smtClean="0">
                <a:solidFill>
                  <a:srgbClr val="FF0000"/>
                </a:solidFill>
              </a:rPr>
              <a:t>Консультации по выполнению домашних заданий разных видов</a:t>
            </a:r>
          </a:p>
        </p:txBody>
      </p:sp>
      <p:pic>
        <p:nvPicPr>
          <p:cNvPr id="24580" name="Picture 2" descr="C:\Новый том\Из старого компьютера\Мои документы\Жанна\метод.работа\семинар 18.02 Система оценки\семинар 18.02.13\IMG_573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8001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smtClean="0">
                <a:solidFill>
                  <a:srgbClr val="FF0066"/>
                </a:solidFill>
              </a:rPr>
              <a:t>Домашние задания</a:t>
            </a:r>
          </a:p>
        </p:txBody>
      </p:sp>
      <p:pic>
        <p:nvPicPr>
          <p:cNvPr id="25603" name="Picture 2" descr="C:\Новый том\Из старого компьютера\Мои документы\Жанна\свой класс\науч.конференция\SN85103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4084638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P101003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lum bright="6000" contras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19400" y="1143000"/>
            <a:ext cx="3484563" cy="2514600"/>
          </a:xfrm>
        </p:spPr>
      </p:pic>
      <p:pic>
        <p:nvPicPr>
          <p:cNvPr id="25605" name="Picture 2" descr="C:\Новый том\Из старого компьютера\Мои документы\Жанна\метод.работа\семинар 18.02 Система оценки\фото система оценки 2\IMG_548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4400" y="3733800"/>
            <a:ext cx="414813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662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smtClean="0">
                <a:solidFill>
                  <a:srgbClr val="FF0066"/>
                </a:solidFill>
              </a:rPr>
              <a:t>Проведение массовых мероприятий</a:t>
            </a:r>
          </a:p>
        </p:txBody>
      </p:sp>
      <p:pic>
        <p:nvPicPr>
          <p:cNvPr id="26628" name="Picture 2" descr="C:\Новый том\Из старого компьютера\Мои документы\Жанна\свой класс\воспитательные мероприятия\красные шапки фото\P101002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4648200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2" descr="C:\Новый том\Из старого компьютера\Мои документы\Жанна\свой класс\воспитательные мероприятия\природа\SN8503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3400" y="3352800"/>
            <a:ext cx="46196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1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876800"/>
          </a:xfrm>
        </p:spPr>
        <p:txBody>
          <a:bodyPr/>
          <a:lstStyle/>
          <a:p>
            <a:r>
              <a:rPr lang="ru-RU" altLang="ru-RU" smtClean="0"/>
              <a:t> </a:t>
            </a:r>
            <a:r>
              <a:rPr lang="ru-RU" altLang="ru-RU" sz="2800" smtClean="0"/>
              <a:t>Заключение о договора о предоставлении общего образования между самим общеобразовательным учреждением и родителями (законными представителями) обучающихся;</a:t>
            </a:r>
          </a:p>
          <a:p>
            <a:r>
              <a:rPr lang="ru-RU" altLang="ru-RU" sz="2800" smtClean="0"/>
              <a:t> Локальные акты образовательного учреждения, обеспечивающие государственно-общественный характер управления школой;</a:t>
            </a:r>
          </a:p>
          <a:p>
            <a:r>
              <a:rPr lang="ru-RU" altLang="ru-RU" sz="2800" smtClean="0"/>
              <a:t>Иные договоры, соглашения и т.д., необходимые для жизнедеятельности учреждения</a:t>
            </a:r>
          </a:p>
        </p:txBody>
      </p:sp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33475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alt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ормативное закрепление роли родителей: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305800" cy="4516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86808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Учебная деятельность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T="45716" marB="457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Внеурочная деятельность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T="45716" marB="457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Досуговая</a:t>
                      </a:r>
                      <a:r>
                        <a:rPr lang="ru-RU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деятельность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T="45716" marB="45716">
                    <a:solidFill>
                      <a:schemeClr val="bg2"/>
                    </a:solidFill>
                  </a:tcPr>
                </a:tc>
              </a:tr>
              <a:tr h="124012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Психолого-педагогическое просвещение</a:t>
                      </a:r>
                      <a:endParaRPr lang="ru-RU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16809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Проектирование образовательного </a:t>
                      </a:r>
                      <a:r>
                        <a:rPr lang="ru-RU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события</a:t>
                      </a:r>
                      <a:endParaRPr lang="ru-RU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rgbClr val="FFFF00"/>
                    </a:solidFill>
                  </a:tcPr>
                </a:tc>
              </a:tr>
              <a:tr h="124012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Реализация образовательного события</a:t>
                      </a:r>
                      <a:endParaRPr lang="ru-RU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767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smtClean="0">
                <a:solidFill>
                  <a:srgbClr val="FF0066"/>
                </a:solidFill>
              </a:rPr>
              <a:t>Практическая часть семинара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11763"/>
          </a:xfrm>
        </p:spPr>
        <p:txBody>
          <a:bodyPr/>
          <a:lstStyle/>
          <a:p>
            <a:pPr>
              <a:buFont typeface="Symbol" panose="05050102010706020507" pitchFamily="18" charset="2"/>
              <a:buNone/>
            </a:pPr>
            <a:r>
              <a:rPr lang="ru-RU" altLang="ru-RU" b="1" smtClean="0"/>
              <a:t>    - </a:t>
            </a:r>
            <a:r>
              <a:rPr lang="ru-RU" altLang="ru-RU" sz="2500" b="1" smtClean="0"/>
              <a:t>Повышение педагогической культуры родителей, раскрытие творческого потенциала родителей. </a:t>
            </a:r>
            <a:br>
              <a:rPr lang="ru-RU" altLang="ru-RU" sz="2500" b="1" smtClean="0"/>
            </a:br>
            <a:r>
              <a:rPr lang="ru-RU" altLang="ru-RU" sz="2500" b="1" smtClean="0"/>
              <a:t>- Создание системы массовых мероприятий с родителями, работы по организации совместной общественно значимой деятельности позитивного опыта.</a:t>
            </a:r>
            <a:br>
              <a:rPr lang="ru-RU" altLang="ru-RU" sz="2500" b="1" smtClean="0"/>
            </a:br>
            <a:r>
              <a:rPr lang="ru-RU" altLang="ru-RU" sz="2500" b="1" smtClean="0"/>
              <a:t>- Создание открытой социально-педагогической системы в образовательном учреждении, стремящейся к диалогу, межличностному общению, широкому социальному взаимодействию с родителями и общественностью.</a:t>
            </a:r>
            <a:br>
              <a:rPr lang="ru-RU" altLang="ru-RU" sz="2500" b="1" smtClean="0"/>
            </a:br>
            <a:r>
              <a:rPr lang="ru-RU" altLang="ru-RU" sz="2500" b="1" smtClean="0"/>
              <a:t>- Усиление роли семьи в воспитании детей.</a:t>
            </a:r>
            <a:br>
              <a:rPr lang="ru-RU" altLang="ru-RU" sz="2500" b="1" smtClean="0"/>
            </a:br>
            <a:r>
              <a:rPr lang="ru-RU" altLang="ru-RU" sz="2500" b="1" smtClean="0"/>
              <a:t>- Создание в образовательном учреждении  информационного пространства для родителей и общественности.</a:t>
            </a:r>
          </a:p>
          <a:p>
            <a:endParaRPr lang="ru-RU" altLang="ru-RU" smtClean="0"/>
          </a:p>
        </p:txBody>
      </p:sp>
      <p:sp>
        <p:nvSpPr>
          <p:cNvPr id="28675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728662"/>
          </a:xfrm>
        </p:spPr>
        <p:txBody>
          <a:bodyPr/>
          <a:lstStyle/>
          <a:p>
            <a:r>
              <a:rPr lang="ru-RU" altLang="ru-RU" sz="3600" b="1" smtClean="0">
                <a:solidFill>
                  <a:srgbClr val="FF0066"/>
                </a:solidFill>
              </a:rPr>
              <a:t>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gray">
          <a:xfrm>
            <a:off x="179388" y="152400"/>
            <a:ext cx="8964612" cy="1189038"/>
          </a:xfrm>
          <a:prstGeom prst="roundRect">
            <a:avLst>
              <a:gd name="adj" fmla="val 49106"/>
            </a:avLst>
          </a:prstGeom>
          <a:solidFill>
            <a:srgbClr val="99CCFF"/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Портрет выпускника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начальная школа</a:t>
            </a:r>
          </a:p>
        </p:txBody>
      </p:sp>
      <p:pic>
        <p:nvPicPr>
          <p:cNvPr id="29699" name="Picture 4" descr="Картинка 29 из 13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4638" y="2636838"/>
            <a:ext cx="15875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5" descr="ad2dbe1d251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484313"/>
            <a:ext cx="1547813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Text Box 12"/>
          <p:cNvSpPr txBox="1">
            <a:spLocks noChangeArrowheads="1"/>
          </p:cNvSpPr>
          <p:nvPr/>
        </p:nvSpPr>
        <p:spPr bwMode="auto">
          <a:xfrm>
            <a:off x="762000" y="2971800"/>
            <a:ext cx="41910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b="1"/>
              <a:t>коммуникативность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838200" y="5486400"/>
            <a:ext cx="6335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b="1"/>
              <a:t>навыки самоорганизации и здорового образа жизни</a:t>
            </a:r>
          </a:p>
        </p:txBody>
      </p:sp>
      <p:sp>
        <p:nvSpPr>
          <p:cNvPr id="29703" name="Text Box 14"/>
          <p:cNvSpPr txBox="1">
            <a:spLocks noChangeArrowheads="1"/>
          </p:cNvSpPr>
          <p:nvPr/>
        </p:nvSpPr>
        <p:spPr bwMode="auto">
          <a:xfrm>
            <a:off x="762000" y="2362200"/>
            <a:ext cx="43703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b="1"/>
              <a:t>исследовательский интерес</a:t>
            </a:r>
          </a:p>
        </p:txBody>
      </p:sp>
      <p:sp>
        <p:nvSpPr>
          <p:cNvPr id="29704" name="Text Box 15"/>
          <p:cNvSpPr txBox="1">
            <a:spLocks noChangeArrowheads="1"/>
          </p:cNvSpPr>
          <p:nvPr/>
        </p:nvSpPr>
        <p:spPr bwMode="auto">
          <a:xfrm>
            <a:off x="838200" y="4114800"/>
            <a:ext cx="2514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b="1"/>
              <a:t>саморегуляция</a:t>
            </a:r>
          </a:p>
        </p:txBody>
      </p:sp>
      <p:sp>
        <p:nvSpPr>
          <p:cNvPr id="29705" name="Text Box 16"/>
          <p:cNvSpPr txBox="1">
            <a:spLocks noChangeArrowheads="1"/>
          </p:cNvSpPr>
          <p:nvPr/>
        </p:nvSpPr>
        <p:spPr bwMode="auto">
          <a:xfrm>
            <a:off x="762000" y="3581400"/>
            <a:ext cx="2971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b="1"/>
              <a:t>ответственность</a:t>
            </a:r>
          </a:p>
        </p:txBody>
      </p:sp>
      <p:sp>
        <p:nvSpPr>
          <p:cNvPr id="29706" name="Text Box 18"/>
          <p:cNvSpPr txBox="1">
            <a:spLocks noChangeArrowheads="1"/>
          </p:cNvSpPr>
          <p:nvPr/>
        </p:nvSpPr>
        <p:spPr bwMode="auto">
          <a:xfrm>
            <a:off x="838200" y="4724400"/>
            <a:ext cx="761365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b="1"/>
              <a:t>уважительное отношение к окружающим, </a:t>
            </a:r>
          </a:p>
          <a:p>
            <a:r>
              <a:rPr lang="ru-RU" altLang="ru-RU" b="1"/>
              <a:t> к иной точке зрения</a:t>
            </a: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400" b="1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УЧЕБНАЯ САМОСТОЯТЕЛЬНОСТЬ ≡ УМЕНИЕ УЧИТЬСЯ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1"/>
          <p:cNvSpPr>
            <a:spLocks noGrp="1"/>
          </p:cNvSpPr>
          <p:nvPr>
            <p:ph idx="1"/>
          </p:nvPr>
        </p:nvSpPr>
        <p:spPr>
          <a:xfrm>
            <a:off x="533400" y="1066800"/>
            <a:ext cx="7747000" cy="5059363"/>
          </a:xfrm>
        </p:spPr>
        <p:txBody>
          <a:bodyPr/>
          <a:lstStyle/>
          <a:p>
            <a:r>
              <a:rPr lang="ru-RU" altLang="ru-RU" sz="3200" b="1" smtClean="0"/>
              <a:t>Если люди сами не умеют летать, пусть научат летать своих детей. Притом летать высоко, стремительно, далеко, красиво. И настанет срок, когда дети раскроют крылья и взлетят. Пусть взрослые просто последуют за детьми, чтобы уберечь их от падения. И тогда обнаружат, что, оказывается, они тоже летят...»</a:t>
            </a:r>
            <a:endParaRPr lang="ru-RU" altLang="ru-RU" sz="3200" smtClean="0"/>
          </a:p>
          <a:p>
            <a:pPr>
              <a:buFont typeface="Symbol" panose="05050102010706020507" pitchFamily="18" charset="2"/>
              <a:buNone/>
            </a:pPr>
            <a:r>
              <a:rPr lang="ru-RU" altLang="ru-RU" b="1" smtClean="0"/>
              <a:t>                                                    Шалва Амонашвили</a:t>
            </a:r>
            <a:endParaRPr lang="ru-RU" altLang="ru-RU" smtClean="0"/>
          </a:p>
          <a:p>
            <a:endParaRPr lang="ru-RU" altLang="ru-RU" smtClean="0"/>
          </a:p>
        </p:txBody>
      </p:sp>
      <p:sp>
        <p:nvSpPr>
          <p:cNvPr id="30723" name="Заголовок 2"/>
          <p:cNvSpPr>
            <a:spLocks noGrp="1"/>
          </p:cNvSpPr>
          <p:nvPr>
            <p:ph type="title"/>
          </p:nvPr>
        </p:nvSpPr>
        <p:spPr>
          <a:xfrm>
            <a:off x="1524000" y="338138"/>
            <a:ext cx="7162800" cy="347662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3203575" y="2492375"/>
            <a:ext cx="2808288" cy="1800225"/>
          </a:xfrm>
          <a:prstGeom prst="ellipse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000099"/>
                </a:solidFill>
              </a:rPr>
              <a:t>НАПРАВЛЕНИЯ</a:t>
            </a:r>
          </a:p>
          <a:p>
            <a:pPr algn="ctr" eaLnBrk="1" hangingPunct="1"/>
            <a:r>
              <a:rPr lang="ru-RU" altLang="ru-RU" sz="2400" b="1">
                <a:solidFill>
                  <a:srgbClr val="000099"/>
                </a:solidFill>
              </a:rPr>
              <a:t>РАБОТЫ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188" y="4429125"/>
            <a:ext cx="2663825" cy="1951038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повышение </a:t>
            </a:r>
          </a:p>
          <a:p>
            <a:pPr algn="ctr" eaLnBrk="1" hangingPunct="1"/>
            <a:endParaRPr lang="ru-RU" altLang="ru-RU" sz="2000" b="1">
              <a:solidFill>
                <a:srgbClr val="CC0000"/>
              </a:solidFill>
            </a:endParaRP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культуры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203575" y="4786313"/>
            <a:ext cx="2663825" cy="1928812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организация</a:t>
            </a:r>
            <a:r>
              <a:rPr lang="ru-RU" altLang="ru-RU" sz="2000"/>
              <a:t>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родительского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всеобуча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084888" y="4500563"/>
            <a:ext cx="2663825" cy="1879600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формирование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единого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информационного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пространства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0825" y="692150"/>
            <a:ext cx="2663825" cy="1879600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изучение семей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учащихся,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потребности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и запросы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084888" y="692150"/>
            <a:ext cx="2879725" cy="1808163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создание условий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для включения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родителей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в деятельность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643438" y="4365625"/>
            <a:ext cx="0" cy="10080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1403350" y="4365625"/>
            <a:ext cx="3240088" cy="10080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643438" y="4365625"/>
            <a:ext cx="2881312" cy="10080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03575" y="285750"/>
            <a:ext cx="2663825" cy="2071688"/>
          </a:xfrm>
          <a:prstGeom prst="rect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использование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различных форм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взаимодействия,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наполнение 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современным</a:t>
            </a:r>
          </a:p>
          <a:p>
            <a:pPr algn="ctr" eaLnBrk="1" hangingPunct="1"/>
            <a:r>
              <a:rPr lang="ru-RU" altLang="ru-RU" sz="2000" b="1">
                <a:solidFill>
                  <a:srgbClr val="CC0000"/>
                </a:solidFill>
              </a:rPr>
              <a:t> содержанием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4643438" y="1700213"/>
            <a:ext cx="0" cy="720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4643438" y="1700213"/>
            <a:ext cx="3168650" cy="720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 flipV="1">
            <a:off x="1476375" y="1700213"/>
            <a:ext cx="3167063" cy="7207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534400" cy="41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518117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Этапы</a:t>
                      </a:r>
                      <a:endParaRPr lang="ru-RU" sz="2800" dirty="0">
                        <a:solidFill>
                          <a:schemeClr val="tx2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sz="2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4" marB="45714"/>
                </a:tc>
              </a:tr>
              <a:tr h="1310541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Первый этап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знакомство, на котором определяются 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общие цели, общие ценности и ресурсная база сторон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Желание родителей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к осуществлению совместной с учреждением деятельности.</a:t>
                      </a:r>
                    </a:p>
                    <a:p>
                      <a:endParaRPr lang="ru-RU" sz="2000" dirty="0"/>
                    </a:p>
                  </a:txBody>
                  <a:tcPr marT="45714" marB="45714"/>
                </a:tc>
              </a:tr>
              <a:tr h="1615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Второй этап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совместная деятельность по проектированию конкретной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совместной работы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родителей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участвовать в совместной деятельности, т.е. их определенная </a:t>
                      </a: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компетентность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основанная на 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доверии 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учреждению. </a:t>
                      </a:r>
                      <a:endParaRPr lang="ru-RU" sz="2000" dirty="0"/>
                    </a:p>
                  </a:txBody>
                  <a:tcPr marT="45714" marB="45714"/>
                </a:tc>
              </a:tr>
              <a:tr h="70098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Третий этап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непосредственно 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взаимодействие.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Активное взаимодействие </a:t>
                      </a:r>
                      <a:r>
                        <a:rPr lang="ru-RU" sz="2000" dirty="0" smtClean="0"/>
                        <a:t>в совместной деятельности</a:t>
                      </a:r>
                      <a:endParaRPr lang="ru-RU" sz="2000" dirty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2307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alt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Основные этапы построения системы взаимодействия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458200" cy="5284880"/>
        </p:xfrm>
        <a:graphic>
          <a:graphicData uri="http://schemas.openxmlformats.org/drawingml/2006/table">
            <a:tbl>
              <a:tblPr/>
              <a:tblGrid>
                <a:gridCol w="4191000"/>
                <a:gridCol w="4267200"/>
              </a:tblGrid>
              <a:tr h="490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28023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Обсуждение стратегии и тактики образовательного процесса</a:t>
                      </a:r>
                      <a:endParaRPr kumimoji="0" lang="ru-RU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модели, концепции, ресурсы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1188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Проектирование образовательного процесса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ООП НОО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1188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образовательного процесса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1188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Взаимоподдержка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психологический комфорт партнеров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sp>
        <p:nvSpPr>
          <p:cNvPr id="13334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804862"/>
          </a:xfrm>
        </p:spPr>
        <p:txBody>
          <a:bodyPr/>
          <a:lstStyle/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Основные виды совместной деятельности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534400" cy="41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518117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Этапы</a:t>
                      </a:r>
                      <a:endParaRPr lang="ru-RU" sz="2800" dirty="0">
                        <a:solidFill>
                          <a:schemeClr val="tx2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sz="2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4" marB="45714"/>
                </a:tc>
              </a:tr>
              <a:tr h="1310541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Первый этап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знакомство, на котором определяются 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общие цели, общие ценности и ресурсная база сторон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Желание родителей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к осуществлению совместной с учреждением деятельности.</a:t>
                      </a:r>
                    </a:p>
                    <a:p>
                      <a:endParaRPr lang="ru-RU" sz="2000" dirty="0"/>
                    </a:p>
                  </a:txBody>
                  <a:tcPr marT="45714" marB="45714"/>
                </a:tc>
              </a:tr>
              <a:tr h="1615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Второй этап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совместная деятельность по проектированию конкретной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совместной работы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родителей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участвовать в совместной деятельности, т.е. их определенная </a:t>
                      </a: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компетентность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основанная на 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доверии 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учреждению. </a:t>
                      </a:r>
                      <a:endParaRPr lang="ru-RU" sz="2000" dirty="0"/>
                    </a:p>
                  </a:txBody>
                  <a:tcPr marT="45714" marB="45714"/>
                </a:tc>
              </a:tr>
              <a:tr h="70098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Третий этап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непосредственно 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взаимодействие.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Активное взаимодействие </a:t>
                      </a:r>
                      <a:r>
                        <a:rPr lang="ru-RU" sz="2000" dirty="0" smtClean="0"/>
                        <a:t>в совместной деятельности</a:t>
                      </a:r>
                      <a:endParaRPr lang="ru-RU" sz="2000" dirty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2307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alt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Основные этапы построения системы взаимодействия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534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92100"/>
            <a:ext cx="8229600" cy="46038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8763000" cy="5895975"/>
        </p:xfrm>
        <a:graphic>
          <a:graphicData uri="http://schemas.openxmlformats.org/drawingml/2006/table">
            <a:tbl>
              <a:tblPr/>
              <a:tblGrid>
                <a:gridCol w="869950"/>
                <a:gridCol w="1577975"/>
                <a:gridCol w="1579563"/>
                <a:gridCol w="1577975"/>
                <a:gridCol w="1579562"/>
                <a:gridCol w="1577975"/>
              </a:tblGrid>
              <a:tr h="8413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работы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Дни открытых дверей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Родительский университет, конференции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Родительские собрания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Средствами наглядной агитации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Индивидуальные консультации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82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Ознакомление с работой учреждения общего среднего образования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Психолого-педагогическое просвещение родителей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просвещение родителей, решение организационных вопросов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просвещение родителей, наглядное отображение сотрудничества семьи и школы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педагогических задач по проблемам  образования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37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Формы, методы работы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Экскурсии по школе;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родителями уроков, занятий;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концерты, творческие отчеты 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диагностических материалов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Лекции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встречи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Памятки-рекомендации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Беседы, деловые игры, тренинги, семинары, практикумы,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дискуссии и т.п.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Стенды: «Для вас, родители»,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«Информация»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Система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NetSchool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Сайт школы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Индивидуальные встречи с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Администрацией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специалистами в соответствии с запросами родителей 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sp>
        <p:nvSpPr>
          <p:cNvPr id="15392" name="Заголовок 2"/>
          <p:cNvSpPr>
            <a:spLocks noGrp="1"/>
          </p:cNvSpPr>
          <p:nvPr>
            <p:ph type="title"/>
          </p:nvPr>
        </p:nvSpPr>
        <p:spPr>
          <a:xfrm>
            <a:off x="762000" y="338138"/>
            <a:ext cx="7924800" cy="652462"/>
          </a:xfrm>
        </p:spPr>
        <p:txBody>
          <a:bodyPr/>
          <a:lstStyle/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 Формы  информационной и просветительской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449763"/>
          </a:xfrm>
        </p:spPr>
        <p:txBody>
          <a:bodyPr/>
          <a:lstStyle/>
          <a:p>
            <a:r>
              <a:rPr lang="ru-RU" altLang="ru-RU" b="1" smtClean="0"/>
              <a:t>Заинтересованность родителей в совместной жизнедеятельности с ребенком, перенесение сотрудничества по учебной работе в сферу семейных отношений;</a:t>
            </a:r>
          </a:p>
          <a:p>
            <a:r>
              <a:rPr lang="ru-RU" altLang="ru-RU" b="1" smtClean="0"/>
              <a:t>2.    Заинтересованность родителей внеурочной работой с учащимися с целью передачи своих знаний и опыта подрастающему поколению;</a:t>
            </a:r>
          </a:p>
          <a:p>
            <a:r>
              <a:rPr lang="ru-RU" altLang="ru-RU" b="1" smtClean="0"/>
              <a:t>3.    Стремление помочь учителю в эффективной организации занятий, проводимых в школе и вне школы;</a:t>
            </a:r>
          </a:p>
          <a:p>
            <a:r>
              <a:rPr lang="ru-RU" altLang="ru-RU" b="1" smtClean="0"/>
              <a:t>4.    Потребность родителей в совместном выполнении учебно-познавательных и других видов заданий в домашних условиях;</a:t>
            </a:r>
          </a:p>
          <a:p>
            <a:endParaRPr lang="ru-RU" altLang="ru-RU" smtClean="0"/>
          </a:p>
        </p:txBody>
      </p:sp>
      <p:sp>
        <p:nvSpPr>
          <p:cNvPr id="1638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Средства включения родителей в образовательный процесс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2844</TotalTime>
  <Words>563</Words>
  <Application>Microsoft Office PowerPoint</Application>
  <PresentationFormat>Экран (4:3)</PresentationFormat>
  <Paragraphs>172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Verdana</vt:lpstr>
      <vt:lpstr>Arial</vt:lpstr>
      <vt:lpstr>Candara</vt:lpstr>
      <vt:lpstr>Symbol</vt:lpstr>
      <vt:lpstr>Aharoni</vt:lpstr>
      <vt:lpstr>Times New Roman</vt:lpstr>
      <vt:lpstr>Calibri</vt:lpstr>
      <vt:lpstr>Comic Sans MS</vt:lpstr>
      <vt:lpstr>Волна</vt:lpstr>
      <vt:lpstr>    «Организация эффективного взаимодействия школы и семьи  в учебной и внеурочной деятельности при реализации ФГОС»  </vt:lpstr>
      <vt:lpstr>  Нормативное закрепление роли родителей: </vt:lpstr>
      <vt:lpstr>Презентация PowerPoint</vt:lpstr>
      <vt:lpstr> Основные этапы построения системы взаимодействия </vt:lpstr>
      <vt:lpstr>Основные виды совместной деятельности </vt:lpstr>
      <vt:lpstr> Основные этапы построения системы взаимодействия </vt:lpstr>
      <vt:lpstr>Презентация PowerPoint</vt:lpstr>
      <vt:lpstr> Формы  информационной и просветительской работы</vt:lpstr>
      <vt:lpstr>Средства включения родителей в образовательный процесс</vt:lpstr>
      <vt:lpstr>Как  заинтересовать и привлечь родителей:</vt:lpstr>
      <vt:lpstr>Презентация PowerPoint</vt:lpstr>
      <vt:lpstr>Презентация PowerPoint</vt:lpstr>
      <vt:lpstr> Совместное проектирование образовательных событий </vt:lpstr>
      <vt:lpstr>  Совместная  реализация образовательных событий </vt:lpstr>
      <vt:lpstr>Презентация PowerPoint</vt:lpstr>
      <vt:lpstr>Открытые уроки</vt:lpstr>
      <vt:lpstr>Консультации по выполнению домашних заданий разных видов</vt:lpstr>
      <vt:lpstr>Домашние задания</vt:lpstr>
      <vt:lpstr>Проведение массовых мероприятий</vt:lpstr>
      <vt:lpstr>Практическая часть семинара</vt:lpstr>
      <vt:lpstr>Результаты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Ирина Николаевна Чижова</dc:creator>
  <cp:lastModifiedBy>Светлана Юрьевна Белянчева</cp:lastModifiedBy>
  <cp:revision>167</cp:revision>
  <cp:lastPrinted>1601-01-01T00:00:00Z</cp:lastPrinted>
  <dcterms:created xsi:type="dcterms:W3CDTF">1601-01-01T00:00:00Z</dcterms:created>
  <dcterms:modified xsi:type="dcterms:W3CDTF">2016-04-05T07:34:40Z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