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68" r:id="rId8"/>
    <p:sldId id="269" r:id="rId9"/>
    <p:sldId id="270" r:id="rId10"/>
    <p:sldId id="272" r:id="rId11"/>
    <p:sldId id="273" r:id="rId12"/>
    <p:sldId id="274" r:id="rId13"/>
    <p:sldId id="275" r:id="rId14"/>
    <p:sldId id="276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7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Представление рабочих материалов по итогам КПК детей с </a:t>
            </a:r>
            <a:r>
              <a:rPr lang="ru-RU" b="1" dirty="0" smtClean="0"/>
              <a:t>ОВЗ (гр. №2)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4000504"/>
            <a:ext cx="6400800" cy="2214578"/>
          </a:xfrm>
        </p:spPr>
        <p:txBody>
          <a:bodyPr>
            <a:normAutofit/>
          </a:bodyPr>
          <a:lstStyle/>
          <a:p>
            <a:pPr algn="r"/>
            <a:r>
              <a:rPr lang="ru-RU" sz="1800" b="1" u="sng" dirty="0" smtClean="0">
                <a:solidFill>
                  <a:schemeClr val="tx1"/>
                </a:solidFill>
              </a:rPr>
              <a:t>Материалы подготовили</a:t>
            </a:r>
            <a:r>
              <a:rPr lang="ru-RU" sz="1800" b="1" dirty="0" smtClean="0">
                <a:solidFill>
                  <a:schemeClr val="tx1"/>
                </a:solidFill>
              </a:rPr>
              <a:t>: Андреева Наталья Фёдоровна, зам. директора по УВР  МОУ посёлка Заволжье,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Иванова  Галина Борисовна, учитель начальных классов МОУ </a:t>
            </a:r>
            <a:r>
              <a:rPr lang="ru-RU" sz="1800" b="1" dirty="0" err="1" smtClean="0">
                <a:solidFill>
                  <a:schemeClr val="tx1"/>
                </a:solidFill>
              </a:rPr>
              <a:t>Леснополянской</a:t>
            </a:r>
            <a:r>
              <a:rPr lang="ru-RU" sz="1800" b="1" dirty="0" smtClean="0">
                <a:solidFill>
                  <a:schemeClr val="tx1"/>
                </a:solidFill>
              </a:rPr>
              <a:t> НШ им. К.Д.Ушинского, 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Суслова Лариса Николаевна, учитель начальных классов МОУ </a:t>
            </a:r>
            <a:r>
              <a:rPr lang="ru-RU" sz="1800" b="1" dirty="0" err="1" smtClean="0">
                <a:solidFill>
                  <a:schemeClr val="tx1"/>
                </a:solidFill>
              </a:rPr>
              <a:t>Леснополянской</a:t>
            </a:r>
            <a:r>
              <a:rPr lang="ru-RU" sz="1800" b="1" dirty="0" smtClean="0">
                <a:solidFill>
                  <a:schemeClr val="tx1"/>
                </a:solidFill>
              </a:rPr>
              <a:t> НШ им. К.Д.Ушинского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39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Пример поурочного  планирования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6811376"/>
              </p:ext>
            </p:extLst>
          </p:nvPr>
        </p:nvGraphicFramePr>
        <p:xfrm>
          <a:off x="571472" y="1357298"/>
          <a:ext cx="7929618" cy="4837176"/>
        </p:xfrm>
        <a:graphic>
          <a:graphicData uri="http://schemas.openxmlformats.org/drawingml/2006/table">
            <a:tbl>
              <a:tblPr firstRow="1" firstCol="1" bandRow="1"/>
              <a:tblGrid>
                <a:gridCol w="1506011"/>
                <a:gridCol w="1780137"/>
                <a:gridCol w="1231885"/>
                <a:gridCol w="1768511"/>
                <a:gridCol w="1643074"/>
              </a:tblGrid>
              <a:tr h="4161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Тема урока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Образовательные результаты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Продукт учебной деятельности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Используемые методы и приемы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8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Дикие животные. Различие животных по внешним характеристикам.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Приводит примеры диких животных, отвечает на вопросы по заданной теме.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Выражает позитивное отношение к живой природе.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Иллюстрированная схема «Дикие животные»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Наглядный, словесный, частично-поисковый,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(беседа),использование ИКТ, групповая работа, похвала учителя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картинки животных, словарь Ожегова, интерактивные пособия, таблички с понятиями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Звери - млекопитающие. Характерные особенности. Классификация: дикие, домашние.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Находит млекопитающих по иллюстрации. Называет характерные особенности зверей-млекопитающих. Проявляет ценностное отношение к природе.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Заполнение таблицы «Домашние и дикие животные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Дидактическая игра, групповая работа, словесные и наглядные методы, использование ИКТ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Раздаточные картинки, таблицы, аудиозапись, презентация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Мы и птицы. Перелетные, зимующие.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Знает общие признаки птиц, узнает птиц на рисунке. Классифицирует птиц на группы с помощью учителя.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Картинная галерея «Зимующие и перелетные птицы»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Наглядный, игровой, словесный, групповая работа, использование ИКТ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Карточки, картинки птиц, аудиозапись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064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754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/>
          <a:lstStyle/>
          <a:p>
            <a:r>
              <a:rPr lang="ru-RU" b="1" dirty="0" smtClean="0"/>
              <a:t>Проект инклюзивного урока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2214554"/>
            <a:ext cx="72762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Тема урока</a:t>
            </a:r>
            <a:r>
              <a:rPr lang="ru-RU" sz="2400" b="1" dirty="0" smtClean="0"/>
              <a:t>: Дикие животные. Различие животных по внешним характеристикам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r>
              <a:rPr lang="ru-RU" sz="2400" b="1" dirty="0" smtClean="0"/>
              <a:t>УМК: Начальная школа </a:t>
            </a:r>
            <a:r>
              <a:rPr lang="en-US" sz="2400" b="1" dirty="0" smtClean="0"/>
              <a:t>XXI </a:t>
            </a:r>
            <a:r>
              <a:rPr lang="ru-RU" sz="2400" b="1" dirty="0" smtClean="0"/>
              <a:t>века.</a:t>
            </a:r>
          </a:p>
          <a:p>
            <a:pPr algn="ctr"/>
            <a:endParaRPr lang="ru-RU" sz="2400" b="1" dirty="0"/>
          </a:p>
          <a:p>
            <a:pPr algn="ctr"/>
            <a:r>
              <a:rPr lang="ru-RU" sz="2400" b="1" dirty="0" smtClean="0"/>
              <a:t>1-ый класс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4058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Предполагаемые результаты</a:t>
            </a:r>
            <a:endParaRPr lang="ru-RU" sz="3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2973467"/>
              </p:ext>
            </p:extLst>
          </p:nvPr>
        </p:nvGraphicFramePr>
        <p:xfrm>
          <a:off x="395536" y="980727"/>
          <a:ext cx="8352928" cy="57542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6464"/>
                <a:gridCol w="4176464"/>
              </a:tblGrid>
              <a:tr h="43204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 с нормой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Дети с ОВЗ</a:t>
                      </a:r>
                      <a:endParaRPr lang="ru-RU" dirty="0"/>
                    </a:p>
                  </a:txBody>
                  <a:tcPr/>
                </a:tc>
              </a:tr>
              <a:tr h="48967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Личностные: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10862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Высказывается, выражая позитивное отношение к природе.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Высказывается, выражая позитивное отношение к природе, через участие в диалоге, работу в группе.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10269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err="1" smtClean="0"/>
                        <a:t>Метапредметные</a:t>
                      </a:r>
                      <a:r>
                        <a:rPr lang="ru-RU" b="1" dirty="0" smtClean="0"/>
                        <a:t>: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8356">
                <a:tc>
                  <a:txBody>
                    <a:bodyPr/>
                    <a:lstStyle/>
                    <a:p>
                      <a:r>
                        <a:rPr lang="ru-RU" dirty="0" smtClean="0"/>
                        <a:t>Находит отличительные</a:t>
                      </a:r>
                      <a:r>
                        <a:rPr lang="ru-RU" baseline="0" dirty="0" smtClean="0"/>
                        <a:t> признаки диких животных, ставит вопросы, строит высказывание.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Находит отличительные признаки диких животных с опорой на иллюстрации, отвечает на вопросы одноклассников.</a:t>
                      </a:r>
                      <a:endParaRPr lang="ru-RU" dirty="0"/>
                    </a:p>
                  </a:txBody>
                  <a:tcPr/>
                </a:tc>
              </a:tr>
              <a:tr h="489675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Предметные: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1336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Приводит примеры диких животных,           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Приводит примеры диких животных,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характеризует   жив-х разных                          характеризует     животных   разных          классов                                                                   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классов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с опорой на   вопросы .                                                                                                 </a:t>
                      </a:r>
                    </a:p>
                    <a:p>
                      <a:pPr algn="l"/>
                      <a:endParaRPr lang="ru-RU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0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Цель 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/>
              <a:t>у</a:t>
            </a:r>
            <a:r>
              <a:rPr lang="ru-RU" dirty="0" smtClean="0"/>
              <a:t>точнение и расширение представлений о диких животных через умение находить отличительные признаки разных групп, создание иллюстрированной схемы «Дикие животные»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8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048672" cy="57606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Организация учебной деятельности</a:t>
            </a:r>
            <a:endParaRPr lang="ru-RU" sz="2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6985669"/>
              </p:ext>
            </p:extLst>
          </p:nvPr>
        </p:nvGraphicFramePr>
        <p:xfrm>
          <a:off x="395536" y="764704"/>
          <a:ext cx="8424938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3452395"/>
                <a:gridCol w="3748407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Этапы деятельности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Методы и приемы для </a:t>
                      </a:r>
                      <a:r>
                        <a:rPr lang="ru-RU" sz="1400" b="1" baseline="0" dirty="0" smtClean="0"/>
                        <a:t> </a:t>
                      </a:r>
                      <a:r>
                        <a:rPr lang="ru-RU" sz="1400" b="1" dirty="0" smtClean="0"/>
                        <a:t>детей с нормой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Методы и приемы для  детей с ЗПР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Формирование потребности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Беседа о диких животных с использованием загадок и вопросов. Обращение к личному опыту. Игра «Письмо</a:t>
                      </a:r>
                      <a:r>
                        <a:rPr lang="ru-RU" sz="1200" baseline="0" dirty="0" smtClean="0"/>
                        <a:t> от ?»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Участие в беседе на основе зрительных образов диких животных.  (картинки)</a:t>
                      </a:r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Образ желаемого результата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Беседа «Как помочь авторам письма?» Иллюстрированная схема «Дикие животные» . Согласование с детьми образца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Беседа «Как помочь авторам письма?» </a:t>
                      </a:r>
                      <a:r>
                        <a:rPr lang="ru-RU" sz="1200" dirty="0" smtClean="0"/>
                        <a:t>Иллюстрированная схема «Дикие животные»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Согласование с детьми образца, использование наглядности.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Мотив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200" dirty="0" smtClean="0"/>
                        <a:t>Фронтальная беседа, актуализация знаний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помощь животным, написавших письмо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Фронтальная беседа, актуализация знаний</a:t>
                      </a:r>
                    </a:p>
                    <a:p>
                      <a:r>
                        <a:rPr lang="ru-RU" sz="1200" dirty="0" smtClean="0"/>
                        <a:t>при помощи наглядности, создание ситуации успеха,</a:t>
                      </a:r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Целеполагание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Постановка цели с помощью вопросов и фиксация их на доске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Участие в оформлении цели на доске из ранее заготовленных карточек</a:t>
                      </a:r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Планирование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Составление плана деятельности (фиксация этапов работы на переносной доске)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Подбирают иллюстрации к каждому пункту плана из ряда предложенных.</a:t>
                      </a:r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Учебное исследование через работу в группах. Самостоятельная работа с взаимопроверкой по эталону ( на </a:t>
                      </a:r>
                      <a:r>
                        <a:rPr lang="ru-RU" sz="1200" dirty="0" err="1" smtClean="0"/>
                        <a:t>интер</a:t>
                      </a:r>
                      <a:r>
                        <a:rPr lang="ru-RU" sz="1200" dirty="0" smtClean="0"/>
                        <a:t>. доске)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Работа в группах, использование наглядности, помощь и похвала учителя.</a:t>
                      </a:r>
                      <a:endParaRPr lang="ru-RU" sz="1200" dirty="0"/>
                    </a:p>
                  </a:txBody>
                  <a:tcPr/>
                </a:tc>
              </a:tr>
              <a:tr h="35920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Анализ результатов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Соотносят цель и результаты, степень их соответствия. Отвечают на вопросы авторов письма. Намечают перспективу последующей работы. Самооценка.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Отвечают на вопросы при помощи учителя.</a:t>
                      </a:r>
                    </a:p>
                    <a:p>
                      <a:r>
                        <a:rPr lang="ru-RU" sz="1200" dirty="0" smtClean="0"/>
                        <a:t>Самооценка</a:t>
                      </a:r>
                      <a:r>
                        <a:rPr lang="ru-RU" sz="1200" baseline="0" dirty="0" smtClean="0"/>
                        <a:t> по карточке-подсказке. Дифференцированное домашнее задание.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189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85728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Желаем удачи</a:t>
            </a:r>
            <a:r>
              <a:rPr lang="ru-RU" sz="4400" dirty="0" smtClean="0"/>
              <a:t>!</a:t>
            </a:r>
            <a:endParaRPr lang="ru-RU" sz="4400" dirty="0"/>
          </a:p>
        </p:txBody>
      </p:sp>
      <p:pic>
        <p:nvPicPr>
          <p:cNvPr id="18436" name="Picture 4" descr="http://egrishakova1.ru/wp-content/uploads/2013/02/307_02_1000x6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62597"/>
            <a:ext cx="7929618" cy="52735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3748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3714776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Предполагаемые результаты обучения детей с ОВЗ</a:t>
            </a:r>
            <a:endParaRPr lang="ru-RU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21328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16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b="1" dirty="0" smtClean="0"/>
              <a:t>Личностные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071546"/>
          <a:ext cx="8572560" cy="5425440"/>
        </p:xfrm>
        <a:graphic>
          <a:graphicData uri="http://schemas.openxmlformats.org/drawingml/2006/table">
            <a:tbl>
              <a:tblPr/>
              <a:tblGrid>
                <a:gridCol w="1493846"/>
                <a:gridCol w="1586912"/>
                <a:gridCol w="1637091"/>
                <a:gridCol w="1979482"/>
                <a:gridCol w="1875229"/>
              </a:tblGrid>
              <a:tr h="721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latin typeface="Times New Roman"/>
                          <a:ea typeface="MS Mincho"/>
                          <a:cs typeface="Times New Roman"/>
                        </a:rPr>
                        <a:t>Личностные</a:t>
                      </a: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 результаты, требуемые ФГОС НОО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1 кл.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2 кл.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</a:t>
                      </a:r>
                      <a:r>
                        <a:rPr lang="ru-RU" sz="1200" dirty="0" err="1" smtClean="0">
                          <a:latin typeface="Times New Roman"/>
                          <a:ea typeface="MS Mincho"/>
                          <a:cs typeface="Times New Roman"/>
                        </a:rPr>
                        <a:t>резъльтатов</a:t>
                      </a:r>
                      <a:r>
                        <a:rPr lang="ru-RU" sz="1200" dirty="0" smtClean="0"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на конец 3 </a:t>
                      </a:r>
                      <a:r>
                        <a:rPr lang="ru-RU" sz="1200" dirty="0" err="1">
                          <a:latin typeface="Times New Roman"/>
                          <a:ea typeface="MS Mincho"/>
                          <a:cs typeface="Times New Roman"/>
                        </a:rPr>
                        <a:t>кл</a:t>
                      </a: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4 </a:t>
                      </a:r>
                      <a:r>
                        <a:rPr lang="ru-RU" sz="1200" dirty="0" err="1">
                          <a:latin typeface="Times New Roman"/>
                          <a:ea typeface="MS Mincho"/>
                          <a:cs typeface="Times New Roman"/>
                        </a:rPr>
                        <a:t>кл</a:t>
                      </a: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4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MS Mincho"/>
                          <a:cs typeface="Times New Roman"/>
                        </a:rPr>
                        <a:t>овладение начальными навыками адаптации в динамично изменяющемся и развивающемся мире;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MS Mincho"/>
                          <a:cs typeface="Times New Roman"/>
                        </a:rPr>
                        <a:t>Соблюдают правила поведения в школе (школьный режим дня) под руководством учителя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Рассказывает об особенностях отношений в различных социальных сферах (школа, семья, социум) с опорой на наглядность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Принимает посильное участие в мероприятиях, класса, школы, секциях. Проявляет желание к дальнейшему совершенствованию в этих сферах.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Делится  по плану социальным опытом со сверстниками.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7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принятие и освоение социальной роли обучающегося, развитие мотивов учебной деятельности и формирование личностного смысла учения;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MS Mincho"/>
                          <a:cs typeface="Times New Roman"/>
                        </a:rPr>
                        <a:t>Выполняет  основные правила  школьной жизни под руководством педагога или одноклассников.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MS Mincho"/>
                          <a:cs typeface="Times New Roman"/>
                        </a:rPr>
                        <a:t>Использует возможности предметно-пространственной среды, рабочего места, дома при помощи учителя, родителя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Учитывает мнение взрослого при выполнении домашнего задания.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Совместная разработка правил школьной жизни совместно с учителем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Самостоятельное выполнение общешкольных правил при упоминании учителем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Самостоятельное выполнение дифференцированного домашнего задания с последующей проверкой взрослого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Совместное участие со старшими классами в общешкольной жизни 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Самостоятельное выполнение домашнего задания с последующей проверкой взрослого.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Помогает учителю к подготовке урока.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Отдает предпочтение отдельным урокам.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MS Mincho"/>
                          <a:cs typeface="Times New Roman"/>
                        </a:rPr>
                        <a:t>Оказывает помощь младшим школьникам для освоения правил школьной жизни. </a:t>
                      </a:r>
                    </a:p>
                  </a:txBody>
                  <a:tcPr marL="42610" marR="42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Метапредметные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642919"/>
          <a:ext cx="8548725" cy="5772152"/>
        </p:xfrm>
        <a:graphic>
          <a:graphicData uri="http://schemas.openxmlformats.org/drawingml/2006/table">
            <a:tbl>
              <a:tblPr/>
              <a:tblGrid>
                <a:gridCol w="1762761"/>
                <a:gridCol w="1512595"/>
                <a:gridCol w="1653968"/>
                <a:gridCol w="1727417"/>
                <a:gridCol w="1891984"/>
              </a:tblGrid>
              <a:tr h="1017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Метапредметныерезультаты, требуемые ФГОС НОО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1 кл.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2 кл.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3 кл.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Показатели достижения результатов на конец 4 кл.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формирование умения понимать причины успеха/неуспеха учебной деятельности и способности конструктивно действовать даже в ситуациях неуспеха;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Выявляют причины успеха/неуспеха в коллективных работах с помощью учителя с опорой на образец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Высказывание  по алгоритму собственного мнения о причинах успеха/неуспеха в коллективных работах 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Выявляют  и устраняет причины неуспеха с помощью учителя  в индивидуальных работах 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Самостоятельно выявляют причины успеха/неуспеха  с опорой на алгоритм, памятку, схему в индивидуальных и коллективных работах и устраняют их 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использование знаково-символических средств представления информации для создания моделей изучаемых объектов и процессов, схем решения учебных и практических задач;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Называют различные виды знаково-символических средств и моделей с помощью учителя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Подбирают знаково-символические средства и модели с помощью учителя для решения  стандартной учебной задачи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 Используют знаково-символические средства и модели для решения учебной задачи с помощью учителя, сравнивают с эталоном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Создают знаково-символические средства и модели для решения простейших задач  с помощью учителя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активное использование речевых средств и средств информационных и коммуникационных технологий (далее - ИКТ) для решения  коммуникативных и познавательных задач;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Проявляют желание  в коммуникации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Поддерживают беседу, разговор из личного опыта с опорой на вопросы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MS Mincho"/>
                          <a:cs typeface="Times New Roman"/>
                        </a:rPr>
                        <a:t>Высказывают свое мнение в беседе по наводящим вопросам  на основе личного опыта и других источников информации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MS Mincho"/>
                          <a:cs typeface="Times New Roman"/>
                        </a:rPr>
                        <a:t>Принимают мнение окружающих  в беседе на основе личного опыта и других источников информации</a:t>
                      </a:r>
                    </a:p>
                  </a:txBody>
                  <a:tcPr marL="42530" marR="425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Предметные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19" y="857232"/>
          <a:ext cx="8715437" cy="5879214"/>
        </p:xfrm>
        <a:graphic>
          <a:graphicData uri="http://schemas.openxmlformats.org/drawingml/2006/table">
            <a:tbl>
              <a:tblPr/>
              <a:tblGrid>
                <a:gridCol w="3214711"/>
                <a:gridCol w="2786082"/>
                <a:gridCol w="2714644"/>
              </a:tblGrid>
              <a:tr h="386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Предметные результаты,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требуемыен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ФГОС  НОО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Показатели достижения на конец1 класса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Показатели достижения на конец 2 класса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  <a:cs typeface="Times New Roman"/>
                        </a:rPr>
                        <a:t>понимание особой роли России в мировой истории, воспитание чувства гордости за национальные свершения, открытия, победы</a:t>
                      </a: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Называет свою страну, столицу;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Узнает символы своего государства;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Рассказывает о родном крае по вопросам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Рассказывает о символах государства;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Знает Гимн и исполняет его вместе со взрослыми;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Составляет рассказ о родном крае по схеме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сформированность уважительного отношения к России, родному краю, своей семье, истории, культуре, природе нашей страны, ее современной жизни;</a:t>
                      </a: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Воспроизводит своё полное имя, домашний адрес;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Различает понятия «живая» и «неживая» природа с опорой на наглядность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Знает некоторые традиции своего народа и соблюдает их совместно со взрослыми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Рассказывает об истории своей семьи с опорой на генеалогическое древо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осознание целостности окружающего мира, освоение основ экологической грамотности, элементарных правил нравственного поведения в мире природы и людей, норм здоровьесберегающего поведения в природной и социальной среде</a:t>
                      </a: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Различает дорожные знаки и выполняет правила поведения на улице под контролем взрослого;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Соблюдает режим дня под руководством взрослого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Знает и соблюдает основы безопасного поведения дома, на улице, в общественных местах вместе со взрослыми;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Соблюдает нормы питания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31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освоение доступных способов изучения природы и общества (наблюдение, запись, измерение, опыт, сравнение, классификация и другими, с получением информации из семейных архивов, от окружающих людей, в открытом информационном пространстве);</a:t>
                      </a: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Различает особенности деятельности людей в различных учреждениях культуры и быт а с опорой на наглядность;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Приводит примеры названий различных профессий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Знает профессии своих родителей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Умеет фиксировать состояние погоды с использованием условных значков;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Знает свойства воздуха, воды, полезных ископаемых с опорой на схему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  <a:cs typeface="Times New Roman"/>
                        </a:rPr>
                        <a:t>развитие навыков устанавливать и выявлять причинно-следственные связи в окружающем мире.</a:t>
                      </a: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Определяет последовательность времен года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Устанавливает зависимость между живой и неживой природой с помощью взрослого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Устанавливает причины смены дня и ночи, времен года на основе наглядного материала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503" marR="43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728"/>
            <a:ext cx="8229600" cy="928694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Тематическое планирование   по предмету </a:t>
            </a:r>
            <a:r>
              <a:rPr lang="ru-RU" sz="3600" b="1" dirty="0"/>
              <a:t> </a:t>
            </a:r>
            <a:r>
              <a:rPr lang="ru-RU" sz="3600" b="1" dirty="0" smtClean="0"/>
              <a:t>«Окружающий мир» </a:t>
            </a:r>
            <a:endParaRPr lang="ru-RU" sz="3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00100" y="1357298"/>
          <a:ext cx="7572428" cy="5143511"/>
        </p:xfrm>
        <a:graphic>
          <a:graphicData uri="http://schemas.openxmlformats.org/drawingml/2006/table">
            <a:tbl>
              <a:tblPr/>
              <a:tblGrid>
                <a:gridCol w="1370372"/>
                <a:gridCol w="861432"/>
                <a:gridCol w="979394"/>
                <a:gridCol w="2360966"/>
                <a:gridCol w="2000264"/>
              </a:tblGrid>
              <a:tr h="652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Тема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Объём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(часы)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Объём на обучение в классе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Объём на обучение со специалистами /темы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Примечание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Введение. Этот удивительный мир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Мы - школьники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7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Родная природа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2ч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./ Урок №19 «Твои помощники – органы чувств»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Урок №24 «Дикие животные. Различие животных по внешним признакам»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 (практическая работа)  Логопед (рассказ от лица зверя)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Семья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Труд людей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9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Наша страна – Россия. Родной край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/ Урок №40 «Разнообразие и богатство природы России»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Урок №42 «Народное творчество: сказки, песни, танцы..»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 (урок-мультимедиа) Логопед (скороговорки)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Твоё здоровье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05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Я и другие люди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/Урок №34 «Идём в гости. Правила поведения в гостях»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Педагог-психолог (письмо заболевшему другу)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97" marR="354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7698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60" y="500042"/>
          <a:ext cx="8501119" cy="5935548"/>
        </p:xfrm>
        <a:graphic>
          <a:graphicData uri="http://schemas.openxmlformats.org/drawingml/2006/table">
            <a:tbl>
              <a:tblPr/>
              <a:tblGrid>
                <a:gridCol w="588812"/>
                <a:gridCol w="525640"/>
                <a:gridCol w="346657"/>
                <a:gridCol w="996232"/>
                <a:gridCol w="863401"/>
                <a:gridCol w="1859633"/>
                <a:gridCol w="3320744"/>
              </a:tblGrid>
              <a:tr h="3619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b="0" dirty="0">
                          <a:latin typeface="Calibri"/>
                          <a:ea typeface="Calibri"/>
                          <a:cs typeface="Times New Roman"/>
                        </a:rPr>
                        <a:t>Название раздела (темы)</a:t>
                      </a:r>
                    </a:p>
                  </a:txBody>
                  <a:tcPr marL="16231" marR="16231" marT="8566" marB="85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Объём</a:t>
                      </a:r>
                      <a:endParaRPr lang="ru-RU" sz="7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(часы)</a:t>
                      </a:r>
                      <a:endParaRPr lang="ru-RU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Объём на обучение в классе</a:t>
                      </a:r>
                      <a:endParaRPr lang="ru-RU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Объём на обучение со специалистами /темы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Примечание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b="1" dirty="0">
                          <a:latin typeface="Calibri"/>
                          <a:ea typeface="Calibri"/>
                          <a:cs typeface="Times New Roman"/>
                        </a:rPr>
                        <a:t>Программное содержание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b="1" dirty="0">
                          <a:latin typeface="Calibri"/>
                          <a:ea typeface="Calibri"/>
                          <a:cs typeface="Times New Roman"/>
                        </a:rPr>
                        <a:t>Характеристика деятельности детей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700" b="1" dirty="0">
                          <a:latin typeface="Calibri"/>
                          <a:ea typeface="Calibri"/>
                          <a:cs typeface="Times New Roman"/>
                        </a:rPr>
                        <a:t>(универсальные учебные действия)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Введение. Этот удивительный мир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Что такое окружающий мир. Как можно объединить разные предметы и объекты окружающего мира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Речевая разминка. «Закончи предложение». Работа с иллюстративным материалом и беседа «Что нас окружает» (фото природных явлений, знаменитых архитектурных сооружений (шедевров мировой архитектуры), портретов великих людей). Задания на классификацию «Объединим предметы в 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91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Мы — школьники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Знакомимся с одноклассниками. Рассказываем о себе: кто я (он, она), чем я (он, она) люблю (любит) заниматься, чем особенно интересуюсь (интересуется). Развитие речи: составление описательного рассказа по картинкам. Какие помещения есть в школе? Для чего они предназначаются? Первоклассник должен знать и соблюдать правила поведения в школе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Речевая разминка. «Назови, кто (что) где находится».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Рисование «Варежки». Рассказывание «Расскажу вам о себе». Работа с иллюстративным материалом: «Придумаем детям имена», «Кто чем занимается». Логическое упражнение на сравнение: «Сравним портреты двух девочек».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Речевая разминка. Игра «Кто быстрее назовёт школьные помещения». Рассказывание: «Познакомимся: расскажу вам о себе». Работа с текстом стихотворения «Первоклассник». Упражнения: как правильно вставать и садиться в классе, как вести себя в столовой, раздевалке. Работа с текстом стихотворения «Первый урок»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Родная природа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31ч.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latin typeface="Times New Roman"/>
                          <a:ea typeface="Calibri"/>
                          <a:cs typeface="Times New Roman"/>
                        </a:rPr>
                        <a:t>2ч</a:t>
                      </a: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./ Урок №19 «Твои помощники – органы чувств»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Урок №24 «Дикие животные. Различие животных по внешним признакам»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Педагог-психолог (практическая работа)  Логопед (рассказ от лица зверя)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Сентябрь. Октябрь. Ноябрь. Декабрь. Январь. Февраль. Март. Апрель. Май. Сад. Огород. Сезонные изменения в природе. Растения и животные вокруг нас. Птицы и звери  в разные сезоны. Ты пешеход. Красная книга России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Наблюдения: характеристика основных признаков времени года. Установление зависимости между изменениями в неживой и живой природе. Описание растений пришкольного участка (уголка природы): название, особенности внешнего вида. Опыты по установлению условий жизни растения (свет, тепло, вода, уход). Характеристика животных разных классов: название, особенности внешнего вида. Различение: домашние, дикие животные. Моделирование ситуаций безопасного обращения с растениями и животными, правил ухода за ними. Трудовая деятельность в классном уголке природы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Семья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2ч.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Что такое семья? Моя семья: её члены, их труд, семейные обязанности. Чем любят заниматься члены семьи в свободное время. Досуг. Хозяйственный труд в семье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Описание особенностей жизни семьи: члены семьи, труд и отдых в семье. Речевая разминка. Рассказывание: «Семья Миши» (по рисункам) и «Моя семья». «Люблю ли я кукольный театр?». Работа с текстом стихотворений «Простое слово», «Бабушка». Дидактическая игра «Узнай сказку по иллюстрации». Ролевая игра (на выбранную детьми тему). Дифференцированная работа: чтение и обсуждение текста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Труд людей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6ч.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Хлеб — главное богатство людей. Домашние и дикие животные. Как заботиться о домашних животных. Труд людей родного города (села). Профессии людей. Сезонные работы. Различные виды транспорта. Россия — страна, которая открыла миру космос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Наблюдения общественных событий и труда людей родного города (села). Характеристика профессий людей, занятых на производстве, в сельском хозяйстве, учреждениях культуры и быта. Речевая разминка. Описание натуральных объектов. Дидактическая игра с иллюстративным материалом. Словесная дидактическая игра «Угадай, кто я». Создание плаката «Транспорт», практическая работа «Огород на окне», «Цветник нашего класса»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6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Наша страна — Россия.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Родной край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15ч.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/ Урок №40 «Разнообразие и богатство природы России»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Урок №42 «Народное творчество: сказки, песни, танцы..»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Педагог-психолог (урок-мультимедиа) Логопед (скороговорки) 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Родной город (село). Россия, Москва. Символика России: гимн, флаг, герб. Разнообразие и богатство природы России. Описание зданий разных функциональных назначений: учреждение, жилой дом городского и сельского типа. Какие правила нужно знать, чтобы по дороге в школу не попасть в беду? Права и обязанности граждан России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Моделирование воображаемых ситуаций: прогулки по Москве. Моделирование «Улица города».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Игра с </a:t>
                      </a:r>
                      <a:r>
                        <a:rPr lang="ru-RU" sz="500" dirty="0" err="1">
                          <a:latin typeface="Calibri"/>
                          <a:ea typeface="Calibri"/>
                          <a:cs typeface="Times New Roman"/>
                        </a:rPr>
                        <a:t>пазлами</a:t>
                      </a: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 «Знаки дорожного движения».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Игра «Мой адрес». Ориентирование по карте. Ролевая игра «Магазин „Российский сувенир“». Знакомство со столицей России. Путешествие по карте России. Речевая разминка. Беседы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Твоё здоровье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Твои помощники — органы чувств. Правила гигиены. О режиме дня. Правила закаливания. Какая пища полезна. Как правильно питаться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dirty="0">
                          <a:latin typeface="Calibri"/>
                          <a:ea typeface="Calibri"/>
                          <a:cs typeface="Times New Roman"/>
                        </a:rPr>
                        <a:t>Речевая разминка. Дидактические игры: «Угадай предмет на ощупь, по звуку, по форме и цвету». Упражнения с часами: «Определи время на часах», «Закончи предложение»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>
                          <a:latin typeface="Calibri"/>
                          <a:ea typeface="Calibri"/>
                          <a:cs typeface="Times New Roman"/>
                        </a:rPr>
                        <a:t>Я и другие люди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/Урок №34 «Идём в гости. Правила поведения в гостях»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latin typeface="Times New Roman"/>
                          <a:ea typeface="Calibri"/>
                          <a:cs typeface="Times New Roman"/>
                        </a:rPr>
                        <a:t>Педагог-психолог (письмо заболевшему другу)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Кого называют друзьями. Правила дружбы. Правила поведения в гостях. Развитие письменной речи: письмо другу. Развитие речевого творчества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>
                          <a:latin typeface="Calibri"/>
                          <a:ea typeface="Calibri"/>
                          <a:cs typeface="Times New Roman"/>
                        </a:rPr>
                        <a:t>Речевая разминка. «Расскажи о своём друге», «Идём в гости», «Сказка о старых вещах». Беседа с использованием литературного материала. Обсуждение воображаемой ситуации «Подарок». Упражнение «Письмо заболевшему другу». Сценарий классного праздника на Новый год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0" dirty="0">
                          <a:latin typeface="Calibri"/>
                          <a:ea typeface="Calibri"/>
                          <a:cs typeface="Times New Roman"/>
                        </a:rPr>
                        <a:t>Итого 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500" b="1" dirty="0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6231" marR="16231" marT="8566" marB="856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296876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1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111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07157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Вариант планирования  коррекционной работы с обучающимися с ОВЗ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специалистами в течение учебного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42976" y="2357430"/>
          <a:ext cx="6477024" cy="3352800"/>
        </p:xfrm>
        <a:graphic>
          <a:graphicData uri="http://schemas.openxmlformats.org/drawingml/2006/table">
            <a:tbl>
              <a:tblPr/>
              <a:tblGrid>
                <a:gridCol w="2158144"/>
                <a:gridCol w="2160736"/>
                <a:gridCol w="2158144"/>
              </a:tblGrid>
              <a:tr h="28527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ПРЕДМЕТЫ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СПЕЦИАЛИСТЫ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педогог-психолог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педагог-логопед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родной язык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окружающий мир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математика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MS Mincho"/>
                          <a:cs typeface="Times New Roman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MS Mincho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2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Times New Roman" pitchFamily="18" charset="0"/>
                        </a:rPr>
                        <a:t>Данные часы проводятся специалистами в соответствии с темами программы по данному предмету за счет коррекционной работы по согласованию с учителем</a:t>
                      </a:r>
                      <a:endParaRPr kumimoji="0" lang="ru-RU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Разграничение еженедельной коррекционной и внеурочной  работы для детей с ОВЗ  в течение учебного года(в соответствии с нормативными актами)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575560"/>
          <a:ext cx="6096000" cy="36576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MS Mincho"/>
                          <a:cs typeface="Times New Roman"/>
                        </a:rPr>
                        <a:t>ОБУЧАЮЩИЕСЯ С ОВЗ</a:t>
                      </a:r>
                      <a:endParaRPr lang="ru-RU" sz="2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MS Mincho"/>
                          <a:cs typeface="Times New Roman"/>
                        </a:rPr>
                        <a:t>ОСТАЛЬНЫЕ ОБУЧАЮЩИЕСЯ</a:t>
                      </a:r>
                      <a:endParaRPr lang="ru-RU" sz="2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 час  педагог-психолог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10 часов по выбору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 час педагог-логопед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 час ритмики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 час родного языка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1 час математики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MS Mincho"/>
                          <a:cs typeface="Times New Roman"/>
                        </a:rPr>
                        <a:t>5 часов по выбору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MS Mincho"/>
                          <a:cs typeface="Times New Roman"/>
                        </a:rPr>
                        <a:t>ИТОГО 10 часов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2604</Words>
  <Application>Microsoft Office PowerPoint</Application>
  <PresentationFormat>Экран (4:3)</PresentationFormat>
  <Paragraphs>296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Представление рабочих материалов по итогам КПК детей с ОВЗ (гр. №2)</vt:lpstr>
      <vt:lpstr>Предполагаемые результаты обучения детей с ОВЗ</vt:lpstr>
      <vt:lpstr>Личностные</vt:lpstr>
      <vt:lpstr>Метапредметные</vt:lpstr>
      <vt:lpstr>Предметные</vt:lpstr>
      <vt:lpstr>Тематическое планирование   по предмету  «Окружающий мир» </vt:lpstr>
      <vt:lpstr>Слайд 7</vt:lpstr>
      <vt:lpstr>Вариант планирования  коррекционной работы с обучающимися с ОВЗ специалистами в течение учебного года </vt:lpstr>
      <vt:lpstr>Разграничение еженедельной коррекционной и внеурочной  работы для детей с ОВЗ  в течение учебного года(в соответствии с нормативными актами) </vt:lpstr>
      <vt:lpstr>Пример поурочного  планирования</vt:lpstr>
      <vt:lpstr>Проект инклюзивного урока</vt:lpstr>
      <vt:lpstr>Предполагаемые результаты</vt:lpstr>
      <vt:lpstr>     Цель : уточнение и расширение представлений о диких животных через умение находить отличительные признаки разных групп, создание иллюстрированной схемы «Дикие животные»</vt:lpstr>
      <vt:lpstr>Организация учебной деятельности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Представление рабочих материалов по итогам КПК детей с ОВЗ</dc:title>
  <dc:creator>student</dc:creator>
  <cp:lastModifiedBy>Пользователь</cp:lastModifiedBy>
  <cp:revision>23</cp:revision>
  <dcterms:created xsi:type="dcterms:W3CDTF">2016-03-23T07:23:05Z</dcterms:created>
  <dcterms:modified xsi:type="dcterms:W3CDTF">2016-03-25T04:44:56Z</dcterms:modified>
</cp:coreProperties>
</file>