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4432-2961-4FBA-99EE-7D245560A229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EAAE2-094B-44AB-B967-B7D56DE13A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4432-2961-4FBA-99EE-7D245560A229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EAAE2-094B-44AB-B967-B7D56DE13A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4432-2961-4FBA-99EE-7D245560A229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EAAE2-094B-44AB-B967-B7D56DE13A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4432-2961-4FBA-99EE-7D245560A229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EAAE2-094B-44AB-B967-B7D56DE13A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4432-2961-4FBA-99EE-7D245560A229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EAAE2-094B-44AB-B967-B7D56DE13A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4432-2961-4FBA-99EE-7D245560A229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EAAE2-094B-44AB-B967-B7D56DE13A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4432-2961-4FBA-99EE-7D245560A229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EAAE2-094B-44AB-B967-B7D56DE13A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4432-2961-4FBA-99EE-7D245560A229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EAAE2-094B-44AB-B967-B7D56DE13A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4432-2961-4FBA-99EE-7D245560A229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EAAE2-094B-44AB-B967-B7D56DE13A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4432-2961-4FBA-99EE-7D245560A229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EAAE2-094B-44AB-B967-B7D56DE13A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4432-2961-4FBA-99EE-7D245560A229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EAAE2-094B-44AB-B967-B7D56DE13A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4432-2961-4FBA-99EE-7D245560A229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EAAE2-094B-44AB-B967-B7D56DE13A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772400" cy="201622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Организация учебных ситуаций как способ реализации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деятельностного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подхода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2132856"/>
            <a:ext cx="3888432" cy="4536504"/>
          </a:xfrm>
        </p:spPr>
        <p:txBody>
          <a:bodyPr>
            <a:normAutofit lnSpcReduction="10000"/>
          </a:bodyPr>
          <a:lstStyle/>
          <a:p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«Единственный путь,</a:t>
            </a:r>
          </a:p>
          <a:p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ведущий к познанию-</a:t>
            </a:r>
          </a:p>
          <a:p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это деятельность»</a:t>
            </a:r>
          </a:p>
          <a:p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Б. 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Шоу</a:t>
            </a:r>
          </a:p>
          <a:p>
            <a:endParaRPr lang="ru-RU" i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                                         Серебрякова Л.Я.</a:t>
            </a:r>
            <a:endParaRPr lang="ru-RU" sz="14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             Руководитель МО    учителей  НО</a:t>
            </a:r>
          </a:p>
          <a:p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   </a:t>
            </a:r>
            <a:r>
              <a:rPr lang="ru-RU" sz="1400" dirty="0" err="1" smtClean="0">
                <a:solidFill>
                  <a:schemeClr val="tx2">
                    <a:lumMod val="50000"/>
                  </a:schemeClr>
                </a:solidFill>
              </a:rPr>
              <a:t>Некоузского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МР</a:t>
            </a:r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124" y="2852936"/>
            <a:ext cx="479191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Учебная ситуация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      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Это созданные условия для возникновения и развертывания учебной деятельности учащихся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Цель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                   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построение среды</a:t>
            </a:r>
          </a:p>
          <a:p>
            <a:pPr algn="just">
              <a:buNone/>
            </a:pP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               творческой    реализации учащихся                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               </a:t>
            </a:r>
          </a:p>
          <a:p>
            <a:pPr>
              <a:buNone/>
            </a:pP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                 получение собственной продукции</a:t>
            </a:r>
            <a:r>
              <a:rPr lang="ru-RU" i="1" dirty="0" smtClean="0"/>
              <a:t>                                  </a:t>
            </a:r>
            <a:endParaRPr lang="ru-RU" i="1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1547664" y="3501008"/>
            <a:ext cx="18722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932040" y="4293096"/>
            <a:ext cx="0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Структурные части учебной ситуации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i="1" dirty="0" smtClean="0"/>
              <a:t>  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обнаружение предмета своего действия</a:t>
            </a:r>
          </a:p>
          <a:p>
            <a:pPr>
              <a:buNone/>
            </a:pPr>
            <a:endParaRPr lang="ru-RU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  исследование предмета своего действия</a:t>
            </a:r>
          </a:p>
          <a:p>
            <a:pPr>
              <a:buNone/>
            </a:pPr>
            <a:endParaRPr lang="ru-RU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 преобразование предмета своего действия</a:t>
            </a:r>
          </a:p>
          <a:p>
            <a:pPr>
              <a:buNone/>
            </a:pPr>
            <a:endParaRPr lang="ru-RU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   формулирование выводов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Проектирование учебного процесса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    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определение педагогических задач</a:t>
            </a:r>
          </a:p>
          <a:p>
            <a:pPr>
              <a:buNone/>
            </a:pPr>
            <a:endParaRPr lang="ru-RU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     отбор учебного материала</a:t>
            </a:r>
          </a:p>
          <a:p>
            <a:pPr>
              <a:buNone/>
            </a:pPr>
            <a:endParaRPr lang="ru-RU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     определение способов организации         учебных ситуаций</a:t>
            </a:r>
          </a:p>
          <a:p>
            <a:pPr>
              <a:buNone/>
            </a:pPr>
            <a:endParaRPr lang="ru-RU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     прогнозирование возможных действий детей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Необходимо учитывать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   возраст ребенка</a:t>
            </a:r>
          </a:p>
          <a:p>
            <a:pPr>
              <a:buNone/>
            </a:pPr>
            <a:endParaRPr lang="ru-RU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   специфику учебного предмета</a:t>
            </a:r>
          </a:p>
          <a:p>
            <a:pPr>
              <a:buNone/>
            </a:pPr>
            <a:endParaRPr lang="ru-RU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   меру 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</a:rPr>
              <a:t>сформированности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 действий учащихся</a:t>
            </a:r>
            <a:endParaRPr lang="ru-RU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536" y="1"/>
          <a:ext cx="8496944" cy="6857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/>
                <a:gridCol w="4248472"/>
              </a:tblGrid>
              <a:tr h="989900"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Основные этапы работы над проектом</a:t>
                      </a:r>
                      <a:endParaRPr lang="ru-RU" sz="2800" b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Структура учебной деятельности</a:t>
                      </a:r>
                      <a:endParaRPr lang="ru-RU" sz="2800" b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862170"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i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Принятие решения о выполнении проекта</a:t>
                      </a:r>
                      <a:endParaRPr lang="ru-RU" sz="24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Учебные мотивы</a:t>
                      </a:r>
                      <a:endParaRPr lang="ru-RU" sz="2400" i="1" dirty="0"/>
                    </a:p>
                  </a:txBody>
                  <a:tcPr/>
                </a:tc>
              </a:tr>
              <a:tr h="862170">
                <a:tc>
                  <a:txBody>
                    <a:bodyPr/>
                    <a:lstStyle/>
                    <a:p>
                      <a:r>
                        <a:rPr lang="ru-RU" sz="24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Определение цели деятельности</a:t>
                      </a:r>
                      <a:endParaRPr lang="ru-RU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Учебная цель</a:t>
                      </a:r>
                      <a:endParaRPr lang="ru-RU" sz="2400" i="1" dirty="0"/>
                    </a:p>
                  </a:txBody>
                  <a:tcPr/>
                </a:tc>
              </a:tr>
              <a:tr h="862170">
                <a:tc>
                  <a:txBody>
                    <a:bodyPr/>
                    <a:lstStyle/>
                    <a:p>
                      <a:r>
                        <a:rPr lang="ru-RU" sz="24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Определение задач деятельности</a:t>
                      </a:r>
                      <a:endParaRPr lang="ru-RU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Учебная задача</a:t>
                      </a:r>
                      <a:endParaRPr lang="ru-RU" sz="2400" i="1" dirty="0"/>
                    </a:p>
                  </a:txBody>
                  <a:tcPr/>
                </a:tc>
              </a:tr>
              <a:tr h="820397">
                <a:tc>
                  <a:txBody>
                    <a:bodyPr/>
                    <a:lstStyle/>
                    <a:p>
                      <a:r>
                        <a:rPr lang="ru-RU" sz="24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Составление плана действий</a:t>
                      </a:r>
                      <a:endParaRPr lang="ru-RU" sz="2400" i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Учебные</a:t>
                      </a:r>
                      <a:r>
                        <a:rPr lang="ru-RU" sz="24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действия и операции</a:t>
                      </a:r>
                    </a:p>
                    <a:p>
                      <a:r>
                        <a:rPr lang="ru-RU" sz="2400" i="1" dirty="0" smtClean="0"/>
                        <a:t>Ориентировка</a:t>
                      </a:r>
                    </a:p>
                    <a:p>
                      <a:r>
                        <a:rPr lang="ru-RU" sz="2400" i="1" dirty="0" smtClean="0"/>
                        <a:t>Преобразование</a:t>
                      </a:r>
                      <a:endParaRPr lang="ru-RU" sz="2400" i="1" dirty="0"/>
                    </a:p>
                  </a:txBody>
                  <a:tcPr/>
                </a:tc>
              </a:tr>
              <a:tr h="820397">
                <a:tc>
                  <a:txBody>
                    <a:bodyPr/>
                    <a:lstStyle/>
                    <a:p>
                      <a:r>
                        <a:rPr lang="ru-RU" sz="24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Выполнение программы</a:t>
                      </a:r>
                      <a:endParaRPr lang="ru-RU" sz="2400" i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2400" i="1" dirty="0"/>
                    </a:p>
                  </a:txBody>
                  <a:tcPr/>
                </a:tc>
              </a:tr>
              <a:tr h="820397">
                <a:tc>
                  <a:txBody>
                    <a:bodyPr/>
                    <a:lstStyle/>
                    <a:p>
                      <a:r>
                        <a:rPr lang="ru-RU" sz="24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Предварительный контроль</a:t>
                      </a:r>
                      <a:endParaRPr lang="ru-RU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Контроль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820397">
                <a:tc>
                  <a:txBody>
                    <a:bodyPr/>
                    <a:lstStyle/>
                    <a:p>
                      <a:r>
                        <a:rPr lang="ru-RU" sz="24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Презентация продукта</a:t>
                      </a:r>
                      <a:endParaRPr lang="ru-RU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Оценка</a:t>
                      </a:r>
                      <a:endParaRPr lang="ru-RU" sz="2400" i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0871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Пример учебной ситуации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</a:rPr>
              <a:t>программа «Школа 2100»</a:t>
            </a:r>
            <a:br>
              <a:rPr lang="ru-RU" sz="2800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          учебник А.В. Вахрушев,</a:t>
            </a:r>
            <a:br>
              <a:rPr lang="ru-RU" sz="2800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                                        Д.Д.Данилов</a:t>
            </a:r>
            <a:br>
              <a:rPr lang="ru-RU" sz="2800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800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</a:rPr>
              <a:t>                </a:t>
            </a:r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</a:rPr>
              <a:t>Один говорит,</a:t>
            </a:r>
            <a:b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</a:rPr>
              <a:t>                                                   двое глядят,</a:t>
            </a:r>
            <a:b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</a:rPr>
              <a:t>                           да двое слушают.</a:t>
            </a:r>
            <a:b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</a:rPr>
              <a:t>                             </a:t>
            </a: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</a:rPr>
              <a:t>-</a:t>
            </a:r>
            <a:r>
              <a:rPr lang="ru-RU" sz="3100" i="1" dirty="0" smtClean="0">
                <a:solidFill>
                  <a:schemeClr val="tx2">
                    <a:lumMod val="50000"/>
                  </a:schemeClr>
                </a:solidFill>
              </a:rPr>
              <a:t>Что это такое</a:t>
            </a:r>
            <a:r>
              <a:rPr lang="en-US" sz="3100" i="1" dirty="0" smtClean="0">
                <a:solidFill>
                  <a:schemeClr val="tx2">
                    <a:lumMod val="50000"/>
                  </a:schemeClr>
                </a:solidFill>
              </a:rPr>
              <a:t>?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800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800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068960"/>
            <a:ext cx="3096344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131840" y="2492896"/>
            <a:ext cx="288032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</a:rPr>
              <a:t>Задание</a:t>
            </a:r>
            <a:br>
              <a:rPr lang="ru-RU" sz="4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i="1" dirty="0" smtClean="0">
                <a:solidFill>
                  <a:schemeClr val="tx2">
                    <a:lumMod val="50000"/>
                  </a:schemeClr>
                </a:solidFill>
              </a:rPr>
              <a:t>определить начало и завершение учебной ситуации, ее структурные части</a:t>
            </a:r>
            <a:endParaRPr lang="ru-RU" sz="4800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669405"/>
            <a:ext cx="5544616" cy="4188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167</Words>
  <Application>Microsoft Office PowerPoint</Application>
  <PresentationFormat>Экран (4:3)</PresentationFormat>
  <Paragraphs>58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Организация учебных ситуаций как способ реализации деятельностного подхода</vt:lpstr>
      <vt:lpstr>Учебная ситуация</vt:lpstr>
      <vt:lpstr>Структурные части учебной ситуации</vt:lpstr>
      <vt:lpstr>Проектирование учебного процесса</vt:lpstr>
      <vt:lpstr>Необходимо учитывать</vt:lpstr>
      <vt:lpstr>Слайд 6</vt:lpstr>
      <vt:lpstr>Пример учебной ситуации                                 программа «Школа 2100»                                              учебник А.В. Вахрушев,                                                                             Д.Д.Данилов                  Один говорит,                                                    двое глядят,                            да двое слушают.                               -Что это такое?    </vt:lpstr>
      <vt:lpstr>Задание определить начало и завершение учебной ситуации, ее структурные части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Лада</dc:creator>
  <cp:lastModifiedBy>Лада</cp:lastModifiedBy>
  <cp:revision>28</cp:revision>
  <dcterms:created xsi:type="dcterms:W3CDTF">2016-01-20T07:24:33Z</dcterms:created>
  <dcterms:modified xsi:type="dcterms:W3CDTF">2016-01-24T10:42:22Z</dcterms:modified>
</cp:coreProperties>
</file>