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66" r:id="rId4"/>
    <p:sldId id="260" r:id="rId5"/>
    <p:sldId id="261" r:id="rId6"/>
    <p:sldId id="262" r:id="rId7"/>
    <p:sldId id="263" r:id="rId8"/>
    <p:sldId id="264" r:id="rId9"/>
    <p:sldId id="265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851043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746785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57891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408079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362416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733870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31090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192918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581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733439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956978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19.02.2016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370194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&#1088;&#1072;&#1079;&#1076;&#1072;&#1090;&#1086;&#1095;&#1085;&#1099;&#1077;%20&#1084;&#1072;&#1090;&#1077;&#1088;&#1080;&#1072;&#1083;&#1099;%20&#1076;&#1077;&#1090;&#1103;&#1084;/&#1092;&#1091;&#1085;&#1082;&#1094;&#1080;&#1080;%20&#1074;%20&#1082;&#1086;&#1084;&#1072;&#1085;&#1076;&#1077;.doc" TargetMode="Externa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268760"/>
            <a:ext cx="7846640" cy="2331691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УМК «Школа России» 2 класс</a:t>
            </a:r>
            <a:br>
              <a:rPr lang="ru-RU" dirty="0" smtClean="0"/>
            </a:br>
            <a:r>
              <a:rPr lang="ru-RU" dirty="0" smtClean="0"/>
              <a:t>Русский язык</a:t>
            </a:r>
            <a:r>
              <a:rPr lang="ru-RU" smtClean="0"/>
              <a:t/>
            </a:r>
            <a:br>
              <a:rPr lang="ru-RU" smtClean="0"/>
            </a:br>
            <a:r>
              <a:rPr lang="ru-RU" b="1"/>
              <a:t>Имена существительные – названия явлений природы и </a:t>
            </a:r>
            <a:r>
              <a:rPr lang="ru-RU" b="1"/>
              <a:t>качеств </a:t>
            </a:r>
            <a:r>
              <a:rPr lang="ru-RU" b="1" smtClean="0"/>
              <a:t>людей</a:t>
            </a:r>
            <a:r>
              <a:rPr lang="ru-RU"/>
              <a:t/>
            </a:r>
            <a:br>
              <a:rPr lang="ru-RU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27584" y="3886200"/>
            <a:ext cx="8064896" cy="1752600"/>
          </a:xfrm>
        </p:spPr>
        <p:txBody>
          <a:bodyPr>
            <a:normAutofit fontScale="55000" lnSpcReduction="20000"/>
          </a:bodyPr>
          <a:lstStyle/>
          <a:p>
            <a:endParaRPr lang="ru-RU" dirty="0" smtClean="0"/>
          </a:p>
          <a:p>
            <a:endParaRPr lang="ru-RU" dirty="0" smtClean="0"/>
          </a:p>
          <a:p>
            <a:pPr algn="l"/>
            <a:r>
              <a:rPr lang="ru-RU" dirty="0" smtClean="0"/>
              <a:t>Учитель начальных классов МОУ лицей № 1 Пахомова Е.В.</a:t>
            </a:r>
          </a:p>
          <a:p>
            <a:pPr algn="l"/>
            <a:r>
              <a:rPr lang="ru-RU" dirty="0"/>
              <a:t>Учитель начальных классов МОУ лицей № </a:t>
            </a:r>
            <a:r>
              <a:rPr lang="ru-RU" dirty="0" smtClean="0"/>
              <a:t>1 </a:t>
            </a:r>
            <a:r>
              <a:rPr lang="ru-RU" dirty="0" err="1" smtClean="0"/>
              <a:t>Седень</a:t>
            </a:r>
            <a:r>
              <a:rPr lang="ru-RU" dirty="0" smtClean="0"/>
              <a:t> Р.А.</a:t>
            </a:r>
          </a:p>
          <a:p>
            <a:pPr algn="l"/>
            <a:r>
              <a:rPr lang="ru-RU" dirty="0"/>
              <a:t>Учитель начальных </a:t>
            </a:r>
            <a:r>
              <a:rPr lang="ru-RU" dirty="0" smtClean="0"/>
              <a:t>классов МОУ СШ № 4 «Центр образования» Никитина Л.В.</a:t>
            </a:r>
          </a:p>
          <a:p>
            <a:pPr algn="l"/>
            <a:r>
              <a:rPr lang="ru-RU" dirty="0"/>
              <a:t>Учитель начальных классов МОУ СШ № 4 «Центр образования</a:t>
            </a:r>
            <a:r>
              <a:rPr lang="ru-RU" dirty="0" smtClean="0"/>
              <a:t>» Волкова О.А.</a:t>
            </a:r>
            <a:endParaRPr lang="ru-RU" dirty="0"/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528" y="116632"/>
            <a:ext cx="8507288" cy="418058"/>
          </a:xfrm>
        </p:spPr>
        <p:txBody>
          <a:bodyPr>
            <a:normAutofit fontScale="90000"/>
          </a:bodyPr>
          <a:lstStyle/>
          <a:p>
            <a:r>
              <a:rPr lang="ru-RU" sz="3200" b="1" dirty="0" smtClean="0"/>
              <a:t>Планируемые образовательные результаты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07504" y="692696"/>
            <a:ext cx="8928992" cy="5832648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ru-RU" sz="2800" b="1" i="1" dirty="0" smtClean="0"/>
              <a:t>Предметные</a:t>
            </a:r>
          </a:p>
          <a:p>
            <a:r>
              <a:rPr lang="ru-RU" sz="1600" dirty="0" smtClean="0"/>
              <a:t>Находят имена существительные </a:t>
            </a:r>
            <a:r>
              <a:rPr lang="ru-RU" sz="1600" dirty="0"/>
              <a:t>среди других частей речи, </a:t>
            </a:r>
            <a:r>
              <a:rPr lang="ru-RU" sz="1600" dirty="0" smtClean="0"/>
              <a:t>ставят </a:t>
            </a:r>
            <a:r>
              <a:rPr lang="ru-RU" sz="1600" dirty="0"/>
              <a:t>правильно вопрос, </a:t>
            </a:r>
            <a:r>
              <a:rPr lang="ru-RU" sz="1600" dirty="0" smtClean="0"/>
              <a:t>выделяют </a:t>
            </a:r>
            <a:r>
              <a:rPr lang="ru-RU" sz="1600" dirty="0"/>
              <a:t>группы  слов, </a:t>
            </a:r>
            <a:r>
              <a:rPr lang="ru-RU" sz="1600" dirty="0" smtClean="0"/>
              <a:t>дают </a:t>
            </a:r>
            <a:r>
              <a:rPr lang="ru-RU" sz="1600" dirty="0"/>
              <a:t>им обобщенное </a:t>
            </a:r>
            <a:r>
              <a:rPr lang="ru-RU" sz="1600" dirty="0" smtClean="0"/>
              <a:t>название</a:t>
            </a:r>
            <a:endParaRPr lang="ru-RU" sz="1600" dirty="0"/>
          </a:p>
          <a:p>
            <a:r>
              <a:rPr lang="ru-RU" sz="1600" dirty="0" smtClean="0"/>
              <a:t> Определяют  </a:t>
            </a:r>
            <a:r>
              <a:rPr lang="ru-RU" sz="1600" dirty="0"/>
              <a:t>у имени существительного </a:t>
            </a:r>
            <a:r>
              <a:rPr lang="ru-RU" sz="1600" dirty="0" smtClean="0"/>
              <a:t>лексическое значение </a:t>
            </a:r>
          </a:p>
          <a:p>
            <a:r>
              <a:rPr lang="ru-RU" sz="1600" dirty="0"/>
              <a:t>Называют признаки части речи имени существительного </a:t>
            </a:r>
            <a:endParaRPr lang="ru-RU" sz="1600" dirty="0" smtClean="0"/>
          </a:p>
          <a:p>
            <a:r>
              <a:rPr lang="ru-RU" sz="1600" dirty="0"/>
              <a:t>Распознают имя существительное среди других частей речи по обобщенному лексическому значению и вопросу</a:t>
            </a:r>
          </a:p>
          <a:p>
            <a:endParaRPr lang="ru-RU" sz="1600" dirty="0"/>
          </a:p>
          <a:p>
            <a:endParaRPr lang="ru-RU" sz="1600" dirty="0" smtClean="0"/>
          </a:p>
          <a:p>
            <a:pPr marL="0" indent="0" algn="ctr">
              <a:buNone/>
            </a:pPr>
            <a:endParaRPr lang="ru-RU" sz="1600" b="1" i="1" dirty="0" smtClean="0"/>
          </a:p>
          <a:p>
            <a:pPr marL="0" indent="0" algn="ctr">
              <a:buNone/>
            </a:pPr>
            <a:r>
              <a:rPr lang="ru-RU" sz="1600" b="1" i="1" dirty="0" smtClean="0"/>
              <a:t>Личностные</a:t>
            </a:r>
          </a:p>
          <a:p>
            <a:r>
              <a:rPr lang="ru-RU" sz="1600" dirty="0" smtClean="0"/>
              <a:t>Оказывают  помощь иностранцу, составляя памятку-копилку</a:t>
            </a:r>
          </a:p>
          <a:p>
            <a:r>
              <a:rPr lang="ru-RU" sz="1600" dirty="0"/>
              <a:t>Обогащают собственный словарь именами существительными разных лексико-тематических групп</a:t>
            </a:r>
          </a:p>
          <a:p>
            <a:r>
              <a:rPr lang="ru-RU" sz="1600" dirty="0"/>
              <a:t>Слушают и реагируют на высказывания учителя и других учеников</a:t>
            </a:r>
          </a:p>
          <a:p>
            <a:pPr marL="285750" indent="-285750"/>
            <a:r>
              <a:rPr lang="ru-RU" sz="1600" dirty="0"/>
              <a:t>Высказывают свои предположения о необходимости деления имен существительных на группы</a:t>
            </a:r>
          </a:p>
          <a:p>
            <a:endParaRPr lang="ru-RU" sz="1400" dirty="0"/>
          </a:p>
          <a:p>
            <a:pPr marL="0" indent="0" algn="ctr">
              <a:buNone/>
            </a:pPr>
            <a:endParaRPr lang="ru-RU" sz="1400" b="1" i="1" dirty="0" smtClean="0"/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23528" y="188640"/>
            <a:ext cx="8568952" cy="33547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ru-RU" sz="2000" b="1" i="1" dirty="0" err="1"/>
              <a:t>Метапредметные</a:t>
            </a:r>
            <a:endParaRPr lang="ru-RU" sz="2000" b="1" i="1" dirty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400" dirty="0" smtClean="0"/>
              <a:t>Оценивают полученную памятку-копилку по заданным критериям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400" dirty="0" smtClean="0"/>
              <a:t>Обосновывают</a:t>
            </a:r>
            <a:r>
              <a:rPr lang="ru-RU" sz="2400" dirty="0"/>
              <a:t> </a:t>
            </a:r>
            <a:r>
              <a:rPr lang="ru-RU" sz="2400" dirty="0" smtClean="0"/>
              <a:t> отнесение </a:t>
            </a:r>
            <a:r>
              <a:rPr lang="ru-RU" sz="2400" dirty="0"/>
              <a:t>слова к имени существительному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400" dirty="0" smtClean="0"/>
              <a:t>Договариваются </a:t>
            </a:r>
            <a:r>
              <a:rPr lang="ru-RU" sz="2400" dirty="0"/>
              <a:t>и </a:t>
            </a:r>
            <a:r>
              <a:rPr lang="ru-RU" sz="2400" dirty="0" smtClean="0"/>
              <a:t>приходят </a:t>
            </a:r>
            <a:r>
              <a:rPr lang="ru-RU" sz="2400" dirty="0"/>
              <a:t>к общему решению совместной </a:t>
            </a:r>
            <a:r>
              <a:rPr lang="ru-RU" sz="2400" dirty="0" smtClean="0"/>
              <a:t>деятельности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400" dirty="0" smtClean="0"/>
              <a:t>Предлагают  критерии </a:t>
            </a:r>
            <a:r>
              <a:rPr lang="ru-RU" sz="2400" dirty="0"/>
              <a:t>оценки памятки-копилки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endParaRPr lang="ru-RU" sz="2400" dirty="0" smtClean="0"/>
          </a:p>
          <a:p>
            <a:pPr marL="285750" indent="-285750" algn="just">
              <a:buFont typeface="Arial" panose="020B0604020202020204" pitchFamily="34" charset="0"/>
              <a:buChar char="•"/>
            </a:pPr>
            <a:endParaRPr lang="ru-RU" sz="24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907318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Цель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ctr">
              <a:buNone/>
            </a:pPr>
            <a:r>
              <a:rPr lang="ru-RU" sz="4800" dirty="0" smtClean="0"/>
              <a:t>   </a:t>
            </a:r>
            <a:r>
              <a:rPr lang="ru-RU" sz="4800" dirty="0"/>
              <a:t>Способствовать ознакомлению с </a:t>
            </a:r>
            <a:r>
              <a:rPr lang="ru-RU" sz="4800" dirty="0" smtClean="0"/>
              <a:t>именем существительным </a:t>
            </a:r>
            <a:r>
              <a:rPr lang="ru-RU" sz="4800" dirty="0"/>
              <a:t>как частью речи </a:t>
            </a:r>
            <a:r>
              <a:rPr lang="ru-RU" sz="4800" dirty="0" smtClean="0"/>
              <a:t>посредством создания памятки-копилки</a:t>
            </a:r>
          </a:p>
          <a:p>
            <a:pPr marL="0" indent="0" algn="ctr">
              <a:buNone/>
            </a:pPr>
            <a:r>
              <a:rPr lang="ru-RU" sz="4800" dirty="0" smtClean="0"/>
              <a:t> «Группы имен существительных»</a:t>
            </a:r>
            <a:endParaRPr lang="ru-RU" sz="4800" dirty="0"/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Этапы совместной деятельности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1643050"/>
            <a:ext cx="8258204" cy="4483113"/>
          </a:xfrm>
        </p:spPr>
        <p:txBody>
          <a:bodyPr/>
          <a:lstStyle/>
          <a:p>
            <a:pPr>
              <a:buNone/>
            </a:pPr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500034" y="1714488"/>
            <a:ext cx="3143272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Формирование потребности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трелка вправо 4"/>
          <p:cNvSpPr/>
          <p:nvPr/>
        </p:nvSpPr>
        <p:spPr>
          <a:xfrm>
            <a:off x="3643306" y="1928802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Прямоугольник 5"/>
          <p:cNvSpPr/>
          <p:nvPr/>
        </p:nvSpPr>
        <p:spPr>
          <a:xfrm>
            <a:off x="4643438" y="1714488"/>
            <a:ext cx="4071966" cy="114300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Демонстрация видеоролика (обращение иностранного  героя к русским школьникам)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500034" y="2786058"/>
            <a:ext cx="3143272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Формирование образа желаемого результата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Стрелка вправо 7"/>
          <p:cNvSpPr/>
          <p:nvPr/>
        </p:nvSpPr>
        <p:spPr>
          <a:xfrm>
            <a:off x="3643306" y="2928934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Прямоугольник 8"/>
          <p:cNvSpPr/>
          <p:nvPr/>
        </p:nvSpPr>
        <p:spPr>
          <a:xfrm>
            <a:off x="4643438" y="2928934"/>
            <a:ext cx="4071966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>
                <a:latin typeface="Times New Roman" pitchFamily="18" charset="0"/>
                <a:cs typeface="Times New Roman" pitchFamily="18" charset="0"/>
              </a:rPr>
              <a:t>Обсуждение критериев оценки будущей памятки - копилки</a:t>
            </a:r>
          </a:p>
        </p:txBody>
      </p:sp>
      <p:sp>
        <p:nvSpPr>
          <p:cNvPr id="10" name="Прямоугольник 9"/>
          <p:cNvSpPr/>
          <p:nvPr/>
        </p:nvSpPr>
        <p:spPr>
          <a:xfrm>
            <a:off x="500034" y="3857628"/>
            <a:ext cx="3143272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Формирование мотива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Стрелка вправо 10"/>
          <p:cNvSpPr/>
          <p:nvPr/>
        </p:nvSpPr>
        <p:spPr>
          <a:xfrm>
            <a:off x="3643306" y="4000504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Прямоугольник 12"/>
          <p:cNvSpPr/>
          <p:nvPr/>
        </p:nvSpPr>
        <p:spPr>
          <a:xfrm>
            <a:off x="4643438" y="5000636"/>
            <a:ext cx="4071966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Обсуждение источников информации для наполнения памятки-копилки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6" name="Прямоугольник 15"/>
          <p:cNvSpPr/>
          <p:nvPr/>
        </p:nvSpPr>
        <p:spPr>
          <a:xfrm>
            <a:off x="486489" y="4929198"/>
            <a:ext cx="3143272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>
                <a:latin typeface="Times New Roman" pitchFamily="18" charset="0"/>
                <a:cs typeface="Times New Roman" pitchFamily="18" charset="0"/>
              </a:rPr>
              <a:t>Ц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елеобразование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621714" y="3929066"/>
            <a:ext cx="4093690" cy="10001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Разговор о возможности составления памятки – копилки имен существительных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1" name="Стрелка вправо 20"/>
          <p:cNvSpPr/>
          <p:nvPr/>
        </p:nvSpPr>
        <p:spPr>
          <a:xfrm>
            <a:off x="3643306" y="5072074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custDataLst>
      <p:tags r:id="rId1"/>
    </p:custDataLst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3834" y="116632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Этапы учебной деятельности</a:t>
            </a:r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502566" y="942466"/>
            <a:ext cx="1767710" cy="121668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Планирование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514498" y="3018662"/>
            <a:ext cx="1738782" cy="128588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>
                <a:latin typeface="Times New Roman" pitchFamily="18" charset="0"/>
                <a:cs typeface="Times New Roman" pitchFamily="18" charset="0"/>
              </a:rPr>
              <a:t>В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ыполнение действий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451321" y="4869160"/>
            <a:ext cx="1744415" cy="108011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Анализ полученного результата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Стрелка вправо 9"/>
          <p:cNvSpPr/>
          <p:nvPr/>
        </p:nvSpPr>
        <p:spPr>
          <a:xfrm>
            <a:off x="2267744" y="1308491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Стрелка вправо 12"/>
          <p:cNvSpPr/>
          <p:nvPr/>
        </p:nvSpPr>
        <p:spPr>
          <a:xfrm>
            <a:off x="2267744" y="3422754"/>
            <a:ext cx="1050416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8" name="Стрелка вправо 17"/>
          <p:cNvSpPr/>
          <p:nvPr/>
        </p:nvSpPr>
        <p:spPr>
          <a:xfrm>
            <a:off x="2247843" y="5101663"/>
            <a:ext cx="928694" cy="7143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Прямоугольник 21"/>
          <p:cNvSpPr/>
          <p:nvPr/>
        </p:nvSpPr>
        <p:spPr>
          <a:xfrm>
            <a:off x="3246152" y="692696"/>
            <a:ext cx="5469252" cy="21602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dirty="0">
                <a:latin typeface="Times New Roman" pitchFamily="18" charset="0"/>
                <a:cs typeface="Times New Roman" pitchFamily="18" charset="0"/>
              </a:rPr>
              <a:t>Предложение и демонстрация плана работы по созданию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памятки-копилки</a:t>
            </a:r>
            <a:endParaRPr lang="ru-RU" dirty="0">
              <a:latin typeface="Times New Roman" pitchFamily="18" charset="0"/>
              <a:cs typeface="Times New Roman" pitchFamily="18" charset="0"/>
              <a:hlinkClick r:id="rId3" action="ppaction://hlinkfile"/>
            </a:endParaRPr>
          </a:p>
        </p:txBody>
      </p:sp>
      <p:sp>
        <p:nvSpPr>
          <p:cNvPr id="23" name="Прямоугольник 22"/>
          <p:cNvSpPr/>
          <p:nvPr/>
        </p:nvSpPr>
        <p:spPr>
          <a:xfrm>
            <a:off x="3246152" y="2924944"/>
            <a:ext cx="5469252" cy="17899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28600" indent="-228600">
              <a:buAutoNum type="arabicPeriod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Представление шаблона будущей памятки-копилки</a:t>
            </a:r>
          </a:p>
          <a:p>
            <a:pPr marL="228600" indent="-228600">
              <a:buAutoNum type="arabicPeriod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Выполнение упражнений направленных на заполнение памятки-копилки</a:t>
            </a:r>
          </a:p>
          <a:p>
            <a:pPr marL="228600" indent="-228600">
              <a:buAutoNum type="arabicPeriod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Одобрение предложенных слов в каждую группу</a:t>
            </a:r>
          </a:p>
        </p:txBody>
      </p:sp>
      <p:sp>
        <p:nvSpPr>
          <p:cNvPr id="24" name="Прямоугольник 23"/>
          <p:cNvSpPr/>
          <p:nvPr/>
        </p:nvSpPr>
        <p:spPr>
          <a:xfrm>
            <a:off x="3246152" y="4797152"/>
            <a:ext cx="5469252" cy="15121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42900" indent="-342900">
              <a:buAutoNum type="arabicPeriod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Оценивание памятки-копилки по предложенным критериям</a:t>
            </a:r>
          </a:p>
          <a:p>
            <a:pPr marL="342900" indent="-342900">
              <a:buAutoNum type="arabicPeriod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Мини минутный обзор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УМК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</p:spPr>
        <p:txBody>
          <a:bodyPr/>
          <a:lstStyle/>
          <a:p>
            <a:r>
              <a:rPr lang="ru-RU" dirty="0" smtClean="0"/>
              <a:t>Методическое обеспечение </a:t>
            </a:r>
          </a:p>
          <a:p>
            <a:r>
              <a:rPr lang="ru-RU" dirty="0" smtClean="0"/>
              <a:t>Дидактическое обеспечение ( медиа средства, наглядные, демонстрационные, раздаточные пособия) </a:t>
            </a:r>
          </a:p>
          <a:p>
            <a:pPr marL="0" indent="0">
              <a:buNone/>
            </a:pPr>
            <a:endParaRPr lang="ru-RU" dirty="0"/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Результативность работы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Clr>
                <a:schemeClr val="accent5"/>
              </a:buClr>
              <a:defRPr/>
            </a:pPr>
            <a:r>
              <a:rPr lang="ru-RU" dirty="0" smtClean="0"/>
              <a:t>Общий уровень достижения образовательного результата детьми</a:t>
            </a:r>
          </a:p>
          <a:p>
            <a:pPr>
              <a:buClr>
                <a:schemeClr val="accent5"/>
              </a:buClr>
              <a:defRPr/>
            </a:pPr>
            <a:r>
              <a:rPr lang="ru-RU" dirty="0" smtClean="0"/>
              <a:t>Уровень достижения каждого образовательного результата</a:t>
            </a:r>
          </a:p>
          <a:p>
            <a:pPr>
              <a:buClr>
                <a:schemeClr val="accent5"/>
              </a:buClr>
              <a:defRPr/>
            </a:pPr>
            <a:r>
              <a:rPr lang="ru-RU" dirty="0" smtClean="0"/>
              <a:t>Видео материалы  со-бытия</a:t>
            </a:r>
            <a:endParaRPr lang="ru-RU" dirty="0"/>
          </a:p>
        </p:txBody>
      </p:sp>
    </p:spTree>
    <p:custDataLst>
      <p:tags r:id="rId1"/>
    </p:custData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Спасибо </a:t>
            </a:r>
            <a:r>
              <a:rPr lang="ru-RU" smtClean="0"/>
              <a:t>за внимание!</a:t>
            </a:r>
            <a:endParaRPr lang="ru-RU"/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25098314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OINTS" val="1"/>
  <p:tag name="TIME" val="15"/>
</p:tagLst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409</TotalTime>
  <Words>243</Words>
  <Application>Microsoft Office PowerPoint</Application>
  <PresentationFormat>Экран (4:3)</PresentationFormat>
  <Paragraphs>56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УМК «Школа России» 2 класс Русский язык Имена существительные – названия явлений природы и качеств людей </vt:lpstr>
      <vt:lpstr>Планируемые образовательные результаты</vt:lpstr>
      <vt:lpstr>Презентация PowerPoint</vt:lpstr>
      <vt:lpstr>Цель</vt:lpstr>
      <vt:lpstr>Этапы совместной деятельности</vt:lpstr>
      <vt:lpstr>Этапы учебной деятельности</vt:lpstr>
      <vt:lpstr>УМК</vt:lpstr>
      <vt:lpstr>Результативность работы</vt:lpstr>
      <vt:lpstr>Спасибо за внимание!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Екатерина II: умница или красавица?</dc:title>
  <dc:creator>Натали</dc:creator>
  <cp:lastModifiedBy>student</cp:lastModifiedBy>
  <cp:revision>51</cp:revision>
  <dcterms:created xsi:type="dcterms:W3CDTF">2014-05-03T11:24:39Z</dcterms:created>
  <dcterms:modified xsi:type="dcterms:W3CDTF">2016-02-19T10:54:39Z</dcterms:modified>
</cp:coreProperties>
</file>

<file path=docProps/thumbnail.jpeg>
</file>