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10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7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8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80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4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387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0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9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4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97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1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9;&#1076;&#1072;&#1090;&#1086;&#1095;&#1085;&#1099;&#1077;%20&#1084;&#1072;&#1090;&#1077;&#1088;&#1080;&#1072;&#1083;&#1099;%20&#1076;&#1077;&#1090;&#1103;&#1084;/&#1092;&#1091;&#1085;&#1082;&#1094;&#1080;&#1080;%20&#1074;%20&#1082;&#1086;&#1084;&#1072;&#1085;&#1076;&#1077;.doc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846640" cy="23316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УМК «Школа России» 2 класс</a:t>
            </a:r>
            <a:br>
              <a:rPr lang="ru-RU" dirty="0" smtClean="0"/>
            </a:br>
            <a:r>
              <a:rPr lang="ru-RU" dirty="0" smtClean="0"/>
              <a:t>Русский язык</a:t>
            </a:r>
            <a:r>
              <a:rPr lang="ru-RU" smtClean="0"/>
              <a:t/>
            </a:r>
            <a:br>
              <a:rPr lang="ru-RU" smtClean="0"/>
            </a:br>
            <a:r>
              <a:rPr lang="ru-RU" b="1"/>
              <a:t>Имена существительные – названия явлений природы и </a:t>
            </a:r>
            <a:r>
              <a:rPr lang="ru-RU" b="1"/>
              <a:t>качеств </a:t>
            </a:r>
            <a:r>
              <a:rPr lang="ru-RU" b="1" smtClean="0"/>
              <a:t>людей</a:t>
            </a:r>
            <a:r>
              <a:rPr lang="ru-RU"/>
              <a:t/>
            </a:r>
            <a:br>
              <a:rPr lang="ru-RU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8064896" cy="1752600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l"/>
            <a:r>
              <a:rPr lang="ru-RU" dirty="0" smtClean="0"/>
              <a:t>Учитель начальных классов МОУ лицей № 1 Пахомова Е.В.</a:t>
            </a:r>
          </a:p>
          <a:p>
            <a:pPr algn="l"/>
            <a:r>
              <a:rPr lang="ru-RU" dirty="0"/>
              <a:t>Учитель начальных классов МОУ лицей № </a:t>
            </a:r>
            <a:r>
              <a:rPr lang="ru-RU" dirty="0" smtClean="0"/>
              <a:t>1 </a:t>
            </a:r>
            <a:r>
              <a:rPr lang="ru-RU" dirty="0" err="1" smtClean="0"/>
              <a:t>Седень</a:t>
            </a:r>
            <a:r>
              <a:rPr lang="ru-RU" dirty="0" smtClean="0"/>
              <a:t> Р.А.</a:t>
            </a:r>
          </a:p>
          <a:p>
            <a:pPr algn="l"/>
            <a:r>
              <a:rPr lang="ru-RU" dirty="0"/>
              <a:t>Учитель начальных </a:t>
            </a:r>
            <a:r>
              <a:rPr lang="ru-RU" dirty="0" smtClean="0"/>
              <a:t>классов МОУ СШ № 4 «Центр образования» Никитина Л.В.</a:t>
            </a:r>
          </a:p>
          <a:p>
            <a:pPr algn="l"/>
            <a:r>
              <a:rPr lang="ru-RU" dirty="0"/>
              <a:t>Учитель начальных классов МОУ СШ № 4 «Центр образования</a:t>
            </a:r>
            <a:r>
              <a:rPr lang="ru-RU" dirty="0" smtClean="0"/>
              <a:t>» Волкова О.А.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07288" cy="4180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Планируемые образовательные результаты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8326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/>
              <a:t>Предметные</a:t>
            </a:r>
          </a:p>
          <a:p>
            <a:r>
              <a:rPr lang="ru-RU" sz="1600" dirty="0" smtClean="0"/>
              <a:t>Находят имена существительные </a:t>
            </a:r>
            <a:r>
              <a:rPr lang="ru-RU" sz="1600" dirty="0"/>
              <a:t>среди других частей речи, </a:t>
            </a:r>
            <a:r>
              <a:rPr lang="ru-RU" sz="1600" dirty="0" smtClean="0"/>
              <a:t>ставят </a:t>
            </a:r>
            <a:r>
              <a:rPr lang="ru-RU" sz="1600" dirty="0"/>
              <a:t>правильно вопрос, </a:t>
            </a:r>
            <a:r>
              <a:rPr lang="ru-RU" sz="1600" dirty="0" smtClean="0"/>
              <a:t>выделяют </a:t>
            </a:r>
            <a:r>
              <a:rPr lang="ru-RU" sz="1600" dirty="0"/>
              <a:t>группы  слов, </a:t>
            </a:r>
            <a:r>
              <a:rPr lang="ru-RU" sz="1600" dirty="0" smtClean="0"/>
              <a:t>дают </a:t>
            </a:r>
            <a:r>
              <a:rPr lang="ru-RU" sz="1600" dirty="0"/>
              <a:t>им обобщенное </a:t>
            </a:r>
            <a:r>
              <a:rPr lang="ru-RU" sz="1600" dirty="0" smtClean="0"/>
              <a:t>название</a:t>
            </a:r>
            <a:endParaRPr lang="ru-RU" sz="1600" dirty="0"/>
          </a:p>
          <a:p>
            <a:r>
              <a:rPr lang="ru-RU" sz="1600" dirty="0" smtClean="0"/>
              <a:t> Определяют  </a:t>
            </a:r>
            <a:r>
              <a:rPr lang="ru-RU" sz="1600" dirty="0"/>
              <a:t>у имени существительного </a:t>
            </a:r>
            <a:r>
              <a:rPr lang="ru-RU" sz="1600" dirty="0" smtClean="0"/>
              <a:t>лексическое значение </a:t>
            </a:r>
          </a:p>
          <a:p>
            <a:r>
              <a:rPr lang="ru-RU" sz="1600" dirty="0"/>
              <a:t>Называют признаки части речи имени существительного </a:t>
            </a:r>
            <a:endParaRPr lang="ru-RU" sz="1600" dirty="0" smtClean="0"/>
          </a:p>
          <a:p>
            <a:r>
              <a:rPr lang="ru-RU" sz="1600" dirty="0"/>
              <a:t>Распознают имя существительное среди других частей речи по обобщенному лексическому значению и вопросу</a:t>
            </a:r>
          </a:p>
          <a:p>
            <a:endParaRPr lang="ru-RU" sz="1600" dirty="0"/>
          </a:p>
          <a:p>
            <a:endParaRPr lang="ru-RU" sz="1600" dirty="0" smtClean="0"/>
          </a:p>
          <a:p>
            <a:pPr marL="0" indent="0" algn="ctr">
              <a:buNone/>
            </a:pPr>
            <a:endParaRPr lang="ru-RU" sz="1600" b="1" i="1" dirty="0" smtClean="0"/>
          </a:p>
          <a:p>
            <a:pPr marL="0" indent="0" algn="ctr">
              <a:buNone/>
            </a:pPr>
            <a:r>
              <a:rPr lang="ru-RU" sz="1600" b="1" i="1" dirty="0" smtClean="0"/>
              <a:t>Личностные</a:t>
            </a:r>
          </a:p>
          <a:p>
            <a:r>
              <a:rPr lang="ru-RU" sz="1600" dirty="0" smtClean="0"/>
              <a:t>Оказывают  помощь иностранцу, составляя памятку-копилку</a:t>
            </a:r>
          </a:p>
          <a:p>
            <a:r>
              <a:rPr lang="ru-RU" sz="1600" dirty="0"/>
              <a:t>Обогащают собственный словарь именами существительными разных лексико-тематических групп</a:t>
            </a:r>
          </a:p>
          <a:p>
            <a:r>
              <a:rPr lang="ru-RU" sz="1600" dirty="0"/>
              <a:t>Слушают и реагируют на высказывания учителя и других учеников</a:t>
            </a:r>
          </a:p>
          <a:p>
            <a:pPr marL="285750" indent="-285750"/>
            <a:r>
              <a:rPr lang="ru-RU" sz="1600" dirty="0"/>
              <a:t>Высказывают свои предположения о необходимости деления имен существительных на группы</a:t>
            </a:r>
          </a:p>
          <a:p>
            <a:endParaRPr lang="ru-RU" sz="1400" dirty="0"/>
          </a:p>
          <a:p>
            <a:pPr marL="0" indent="0" algn="ctr">
              <a:buNone/>
            </a:pPr>
            <a:endParaRPr lang="ru-RU" sz="1400" b="1" i="1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err="1"/>
              <a:t>Метапредметные</a:t>
            </a:r>
            <a:endParaRPr lang="ru-RU" sz="2000" b="1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Оценивают полученную памятку-копилку по заданным критериям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Обосновывают</a:t>
            </a:r>
            <a:r>
              <a:rPr lang="ru-RU" sz="2400" dirty="0"/>
              <a:t> </a:t>
            </a:r>
            <a:r>
              <a:rPr lang="ru-RU" sz="2400" dirty="0" smtClean="0"/>
              <a:t> отнесение </a:t>
            </a:r>
            <a:r>
              <a:rPr lang="ru-RU" sz="2400" dirty="0"/>
              <a:t>слова к имени существительному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Договариваются </a:t>
            </a:r>
            <a:r>
              <a:rPr lang="ru-RU" sz="2400" dirty="0"/>
              <a:t>и </a:t>
            </a:r>
            <a:r>
              <a:rPr lang="ru-RU" sz="2400" dirty="0" smtClean="0"/>
              <a:t>приходят </a:t>
            </a:r>
            <a:r>
              <a:rPr lang="ru-RU" sz="2400" dirty="0"/>
              <a:t>к общему решению совместной </a:t>
            </a:r>
            <a:r>
              <a:rPr lang="ru-RU" sz="2400" dirty="0" smtClean="0"/>
              <a:t>деятельности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Предлагают  критерии </a:t>
            </a:r>
            <a:r>
              <a:rPr lang="ru-RU" sz="2400" dirty="0"/>
              <a:t>оценки памятки-копилки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731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dirty="0" smtClean="0"/>
              <a:t>   </a:t>
            </a:r>
            <a:r>
              <a:rPr lang="ru-RU" sz="4800" dirty="0"/>
              <a:t>Способствовать ознакомлению с </a:t>
            </a:r>
            <a:r>
              <a:rPr lang="ru-RU" sz="4800" dirty="0" smtClean="0"/>
              <a:t>именем существительным </a:t>
            </a:r>
            <a:r>
              <a:rPr lang="ru-RU" sz="4800" dirty="0"/>
              <a:t>как частью речи </a:t>
            </a:r>
            <a:r>
              <a:rPr lang="ru-RU" sz="4800" dirty="0" smtClean="0"/>
              <a:t>посредством создания памятки-копилки</a:t>
            </a:r>
          </a:p>
          <a:p>
            <a:pPr marL="0" indent="0" algn="ctr">
              <a:buNone/>
            </a:pPr>
            <a:r>
              <a:rPr lang="ru-RU" sz="4800" dirty="0" smtClean="0"/>
              <a:t> «Группы имен существительных»</a:t>
            </a:r>
            <a:endParaRPr lang="ru-RU" sz="4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совместной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48311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3143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643306" y="1928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1714488"/>
            <a:ext cx="407196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Демонстрация видеоролика (обращение иностранного  героя к русским школьникам)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86058"/>
            <a:ext cx="3143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образа желаемого результата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643306" y="292893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928934"/>
            <a:ext cx="407196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критериев оценки будущей памятки - копилки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857628"/>
            <a:ext cx="3143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мотива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0005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5000636"/>
            <a:ext cx="407196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источников информации для наполнения памятки-копилки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6489" y="4929198"/>
            <a:ext cx="3143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елеобразование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21714" y="3929066"/>
            <a:ext cx="409369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Разговор о возможности составления памятки – копилки имен существительных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3643306" y="50720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83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учебной деятельности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2566" y="942466"/>
            <a:ext cx="1767710" cy="1216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498" y="3018662"/>
            <a:ext cx="17387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ыполнение действий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1321" y="4869160"/>
            <a:ext cx="1744415" cy="108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полученного результата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267744" y="130849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267744" y="3422754"/>
            <a:ext cx="10504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247843" y="5101663"/>
            <a:ext cx="92869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46152" y="692696"/>
            <a:ext cx="546925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Предложение и демонстрация плана работы по созданию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памятки-копилки</a:t>
            </a:r>
            <a:endParaRPr lang="ru-RU" dirty="0">
              <a:latin typeface="Times New Roman" pitchFamily="18" charset="0"/>
              <a:cs typeface="Times New Roman" pitchFamily="18" charset="0"/>
              <a:hlinkClick r:id="rId3" action="ppaction://hlinkfile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46152" y="2924944"/>
            <a:ext cx="5469252" cy="1789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 шаблона будущей памятки-копилки</a:t>
            </a:r>
          </a:p>
          <a:p>
            <a:pPr marL="228600" indent="-2286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упражнений направленных на заполнение памятки-копилки</a:t>
            </a:r>
          </a:p>
          <a:p>
            <a:pPr marL="228600" indent="-2286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Одобрение предложенных слов в каждую группу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46152" y="4797152"/>
            <a:ext cx="5469252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Оценивание памятки-копилки по предложенным критериям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 минутный обзор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Методическое обеспечение </a:t>
            </a:r>
          </a:p>
          <a:p>
            <a:r>
              <a:rPr lang="ru-RU" dirty="0" smtClean="0"/>
              <a:t>Дидактическое обеспечение ( медиа средства, наглядные, демонстрационные, раздаточные пособия) </a:t>
            </a:r>
          </a:p>
          <a:p>
            <a:pPr marL="0" indent="0">
              <a:buNone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5"/>
              </a:buClr>
              <a:defRPr/>
            </a:pPr>
            <a:r>
              <a:rPr lang="ru-RU" dirty="0" smtClean="0"/>
              <a:t>Общий уровень достижения образовательного результата детьми</a:t>
            </a:r>
          </a:p>
          <a:p>
            <a:pPr>
              <a:buClr>
                <a:schemeClr val="accent5"/>
              </a:buClr>
              <a:defRPr/>
            </a:pPr>
            <a:r>
              <a:rPr lang="ru-RU" dirty="0" smtClean="0"/>
              <a:t>Уровень достижения каждого образовательного результата</a:t>
            </a:r>
          </a:p>
          <a:p>
            <a:pPr>
              <a:buClr>
                <a:schemeClr val="accent5"/>
              </a:buClr>
              <a:defRPr/>
            </a:pPr>
            <a:r>
              <a:rPr lang="ru-RU" dirty="0" smtClean="0"/>
              <a:t>Видео материалы  со-бытия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09831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243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УМК «Школа России» 2 класс Русский язык Имена существительные – названия явлений природы и качеств людей </vt:lpstr>
      <vt:lpstr>Планируемые образовательные результаты</vt:lpstr>
      <vt:lpstr>Презентация PowerPoint</vt:lpstr>
      <vt:lpstr>Цель</vt:lpstr>
      <vt:lpstr>Этапы совместной деятельности</vt:lpstr>
      <vt:lpstr>Этапы учебной деятельности</vt:lpstr>
      <vt:lpstr>УМК</vt:lpstr>
      <vt:lpstr>Результативность работы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II: умница или красавица?</dc:title>
  <dc:creator>Натали</dc:creator>
  <cp:lastModifiedBy>student</cp:lastModifiedBy>
  <cp:revision>51</cp:revision>
  <dcterms:created xsi:type="dcterms:W3CDTF">2014-05-03T11:24:39Z</dcterms:created>
  <dcterms:modified xsi:type="dcterms:W3CDTF">2016-02-19T10:54:39Z</dcterms:modified>
</cp:coreProperties>
</file>