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7E"/>
    <a:srgbClr val="C5700A"/>
    <a:srgbClr val="4A2B0E"/>
    <a:srgbClr val="1D120E"/>
    <a:srgbClr val="000306"/>
    <a:srgbClr val="FF6C99"/>
    <a:srgbClr val="526664"/>
    <a:srgbClr val="B5B5B3"/>
    <a:srgbClr val="00B9CD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1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490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63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1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568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5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77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21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96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14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12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16556-29AD-44B1-8A1C-ABE338D926E3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7" name="Місце для дати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AAE95F-5EE2-4501-8C40-B6EE9CB54DC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8" name="Місце для номера слайда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42F9C5-6E28-4E69-828F-5ECB310EF8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9" name="Picture 2" descr="http://garcya.us/wp-content/uploads/2010/12/Christmas_Wallpaper-45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9" r="51190" b="10064"/>
          <a:stretch/>
        </p:blipFill>
        <p:spPr bwMode="auto">
          <a:xfrm>
            <a:off x="0" y="2060849"/>
            <a:ext cx="2359782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garcya.us/wp-content/uploads/2010/12/Christmas_Wallpaper-45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9" r="51190" b="10064"/>
          <a:stretch/>
        </p:blipFill>
        <p:spPr bwMode="auto">
          <a:xfrm flipH="1">
            <a:off x="6784218" y="2067600"/>
            <a:ext cx="2359782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кутник 8"/>
          <p:cNvSpPr/>
          <p:nvPr userDrawn="1"/>
        </p:nvSpPr>
        <p:spPr>
          <a:xfrm>
            <a:off x="1619672" y="2067600"/>
            <a:ext cx="864096" cy="479715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Прямокутник 9"/>
          <p:cNvSpPr/>
          <p:nvPr userDrawn="1"/>
        </p:nvSpPr>
        <p:spPr>
          <a:xfrm flipH="1">
            <a:off x="6648025" y="2067600"/>
            <a:ext cx="864096" cy="479715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Прямокутник 10"/>
          <p:cNvSpPr/>
          <p:nvPr userDrawn="1"/>
        </p:nvSpPr>
        <p:spPr>
          <a:xfrm rot="16200000">
            <a:off x="3707904" y="-1647056"/>
            <a:ext cx="1728191" cy="9144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Прямокутник 11"/>
          <p:cNvSpPr/>
          <p:nvPr userDrawn="1"/>
        </p:nvSpPr>
        <p:spPr>
          <a:xfrm flipH="1">
            <a:off x="5647447" y="0"/>
            <a:ext cx="3496553" cy="3284984"/>
          </a:xfrm>
          <a:prstGeom prst="rect">
            <a:avLst/>
          </a:prstGeom>
          <a:gradFill flip="none" rotWithShape="1">
            <a:gsLst>
              <a:gs pos="53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Прямокутник 12"/>
          <p:cNvSpPr/>
          <p:nvPr userDrawn="1"/>
        </p:nvSpPr>
        <p:spPr>
          <a:xfrm>
            <a:off x="-4673" y="0"/>
            <a:ext cx="3496553" cy="3284984"/>
          </a:xfrm>
          <a:prstGeom prst="rect">
            <a:avLst/>
          </a:prstGeom>
          <a:gradFill flip="none" rotWithShape="1">
            <a:gsLst>
              <a:gs pos="53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1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92;&#1086;&#1090;&#1086;_&#1074;&#1080;&#1076;&#1077;&#1086;/DSC_0878.JPG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&#1092;&#1086;&#1090;&#1086;_&#1074;&#1080;&#1076;&#1077;&#1086;/DSC_0859.MO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b="7399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778623" y="840015"/>
            <a:ext cx="4450976" cy="1062601"/>
          </a:xfrm>
        </p:spPr>
        <p:txBody>
          <a:bodyPr>
            <a:noAutofit/>
          </a:bodyPr>
          <a:lstStyle/>
          <a:p>
            <a:pPr algn="ctr"/>
            <a:r>
              <a:rPr lang="ru-RU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Проект урока</a:t>
            </a:r>
            <a:endParaRPr lang="ru-RU" sz="60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40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680" y="0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«Конструирование </a:t>
            </a:r>
            <a:br>
              <a:rPr lang="ru-RU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    предложений из слов»</a:t>
            </a:r>
            <a:endParaRPr lang="ru-RU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135" name="Group 220"/>
          <p:cNvGrpSpPr>
            <a:grpSpLocks/>
          </p:cNvGrpSpPr>
          <p:nvPr/>
        </p:nvGrpSpPr>
        <p:grpSpPr bwMode="auto">
          <a:xfrm>
            <a:off x="2286000" y="1905000"/>
            <a:ext cx="4648200" cy="685800"/>
            <a:chOff x="1440" y="1200"/>
            <a:chExt cx="2928" cy="432"/>
          </a:xfrm>
        </p:grpSpPr>
        <p:sp>
          <p:nvSpPr>
            <p:cNvPr id="136" name="AutoShape 58"/>
            <p:cNvSpPr>
              <a:spLocks noChangeArrowheads="1"/>
            </p:cNvSpPr>
            <p:nvPr/>
          </p:nvSpPr>
          <p:spPr bwMode="auto">
            <a:xfrm>
              <a:off x="1654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37" name="Oval 60"/>
            <p:cNvSpPr>
              <a:spLocks noChangeArrowheads="1"/>
            </p:cNvSpPr>
            <p:nvPr/>
          </p:nvSpPr>
          <p:spPr bwMode="auto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8" name="Oval 61"/>
            <p:cNvSpPr>
              <a:spLocks noChangeArrowheads="1"/>
            </p:cNvSpPr>
            <p:nvPr/>
          </p:nvSpPr>
          <p:spPr bwMode="auto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A67A3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" name="Oval 62"/>
            <p:cNvSpPr>
              <a:spLocks noChangeArrowheads="1"/>
            </p:cNvSpPr>
            <p:nvPr/>
          </p:nvSpPr>
          <p:spPr bwMode="auto">
            <a:xfrm>
              <a:off x="1491" y="122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" name="Text Box 63"/>
            <p:cNvSpPr txBox="1">
              <a:spLocks noChangeArrowheads="1"/>
            </p:cNvSpPr>
            <p:nvPr/>
          </p:nvSpPr>
          <p:spPr bwMode="auto">
            <a:xfrm>
              <a:off x="1920" y="1248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41" name="Text Box 64"/>
            <p:cNvSpPr txBox="1">
              <a:spLocks noChangeArrowheads="1"/>
            </p:cNvSpPr>
            <p:nvPr/>
          </p:nvSpPr>
          <p:spPr bwMode="auto">
            <a:xfrm>
              <a:off x="1560" y="1218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42" name="AutoShape 95"/>
            <p:cNvSpPr>
              <a:spLocks noChangeArrowheads="1"/>
            </p:cNvSpPr>
            <p:nvPr/>
          </p:nvSpPr>
          <p:spPr bwMode="gray">
            <a:xfrm>
              <a:off x="1654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1E6FB">
                    <a:gamma/>
                    <a:tint val="24314"/>
                    <a:invGamma/>
                  </a:srgbClr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43" name="Oval 97"/>
            <p:cNvSpPr>
              <a:spLocks noChangeArrowheads="1"/>
            </p:cNvSpPr>
            <p:nvPr/>
          </p:nvSpPr>
          <p:spPr bwMode="gray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A60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" name="Oval 98"/>
            <p:cNvSpPr>
              <a:spLocks noChangeArrowheads="1"/>
            </p:cNvSpPr>
            <p:nvPr/>
          </p:nvSpPr>
          <p:spPr bwMode="gray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4CCAE8"/>
                </a:gs>
                <a:gs pos="100000">
                  <a:srgbClr val="4CCAE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5" name="Text Box 100"/>
            <p:cNvSpPr txBox="1">
              <a:spLocks noChangeArrowheads="1"/>
            </p:cNvSpPr>
            <p:nvPr/>
          </p:nvSpPr>
          <p:spPr bwMode="gray">
            <a:xfrm>
              <a:off x="1920" y="1248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Русский язык</a:t>
              </a:r>
              <a:endPara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6" name="Picture 21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227"/>
              <a:ext cx="239" cy="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7" name="Text Box 101"/>
            <p:cNvSpPr txBox="1">
              <a:spLocks noChangeArrowheads="1"/>
            </p:cNvSpPr>
            <p:nvPr/>
          </p:nvSpPr>
          <p:spPr bwMode="gray">
            <a:xfrm>
              <a:off x="1584" y="1218"/>
              <a:ext cx="1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32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8" name="Group 221"/>
          <p:cNvGrpSpPr>
            <a:grpSpLocks/>
          </p:cNvGrpSpPr>
          <p:nvPr/>
        </p:nvGrpSpPr>
        <p:grpSpPr bwMode="auto">
          <a:xfrm>
            <a:off x="2286000" y="2667000"/>
            <a:ext cx="4648200" cy="685800"/>
            <a:chOff x="1440" y="1680"/>
            <a:chExt cx="2928" cy="432"/>
          </a:xfrm>
        </p:grpSpPr>
        <p:sp>
          <p:nvSpPr>
            <p:cNvPr id="149" name="AutoShape 66"/>
            <p:cNvSpPr>
              <a:spLocks noChangeArrowheads="1"/>
            </p:cNvSpPr>
            <p:nvPr/>
          </p:nvSpPr>
          <p:spPr bwMode="auto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50" name="Oval 67"/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1" name="Oval 68"/>
            <p:cNvSpPr>
              <a:spLocks noChangeArrowheads="1"/>
            </p:cNvSpPr>
            <p:nvPr/>
          </p:nvSpPr>
          <p:spPr bwMode="auto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74A73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2" name="Oval 69"/>
            <p:cNvSpPr>
              <a:spLocks noChangeArrowheads="1"/>
            </p:cNvSpPr>
            <p:nvPr/>
          </p:nvSpPr>
          <p:spPr bwMode="auto">
            <a:xfrm>
              <a:off x="1491" y="170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" name="Text Box 70"/>
            <p:cNvSpPr txBox="1">
              <a:spLocks noChangeArrowheads="1"/>
            </p:cNvSpPr>
            <p:nvPr/>
          </p:nvSpPr>
          <p:spPr bwMode="auto">
            <a:xfrm>
              <a:off x="1920" y="1728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54" name="Text Box 71"/>
            <p:cNvSpPr txBox="1">
              <a:spLocks noChangeArrowheads="1"/>
            </p:cNvSpPr>
            <p:nvPr/>
          </p:nvSpPr>
          <p:spPr bwMode="auto">
            <a:xfrm>
              <a:off x="1560" y="1698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55" name="AutoShape 103"/>
            <p:cNvSpPr>
              <a:spLocks noChangeArrowheads="1"/>
            </p:cNvSpPr>
            <p:nvPr/>
          </p:nvSpPr>
          <p:spPr bwMode="gray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5D8FF">
                    <a:gamma/>
                    <a:tint val="0"/>
                    <a:invGamma/>
                  </a:srgbClr>
                </a:gs>
                <a:gs pos="100000">
                  <a:srgbClr val="D5D8FF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56" name="Oval 104"/>
            <p:cNvSpPr>
              <a:spLocks noChangeArrowheads="1"/>
            </p:cNvSpPr>
            <p:nvPr/>
          </p:nvSpPr>
          <p:spPr bwMode="gray">
            <a:xfrm rot="1758052">
              <a:off x="1454" y="1695"/>
              <a:ext cx="514" cy="417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7" name="Oval 105"/>
            <p:cNvSpPr>
              <a:spLocks noChangeArrowheads="1"/>
            </p:cNvSpPr>
            <p:nvPr/>
          </p:nvSpPr>
          <p:spPr bwMode="gray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95A8FB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8" name="Text Box 107"/>
            <p:cNvSpPr txBox="1">
              <a:spLocks noChangeArrowheads="1"/>
            </p:cNvSpPr>
            <p:nvPr/>
          </p:nvSpPr>
          <p:spPr bwMode="gray">
            <a:xfrm>
              <a:off x="1920" y="1728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       2  класс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pic>
          <p:nvPicPr>
            <p:cNvPr id="159" name="Picture 216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704"/>
              <a:ext cx="239" cy="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0" name="Text Box 108"/>
            <p:cNvSpPr txBox="1">
              <a:spLocks noChangeArrowheads="1"/>
            </p:cNvSpPr>
            <p:nvPr/>
          </p:nvSpPr>
          <p:spPr bwMode="gray">
            <a:xfrm>
              <a:off x="1584" y="1698"/>
              <a:ext cx="1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32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61" name="Group 222"/>
          <p:cNvGrpSpPr>
            <a:grpSpLocks/>
          </p:cNvGrpSpPr>
          <p:nvPr/>
        </p:nvGrpSpPr>
        <p:grpSpPr bwMode="auto">
          <a:xfrm>
            <a:off x="2286000" y="3429000"/>
            <a:ext cx="4648200" cy="685800"/>
            <a:chOff x="1440" y="2160"/>
            <a:chExt cx="2928" cy="432"/>
          </a:xfrm>
        </p:grpSpPr>
        <p:sp>
          <p:nvSpPr>
            <p:cNvPr id="162" name="AutoShape 156"/>
            <p:cNvSpPr>
              <a:spLocks noChangeArrowheads="1"/>
            </p:cNvSpPr>
            <p:nvPr/>
          </p:nvSpPr>
          <p:spPr bwMode="auto">
            <a:xfrm>
              <a:off x="1654" y="218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63" name="Oval 158"/>
            <p:cNvSpPr>
              <a:spLocks noChangeArrowheads="1"/>
            </p:cNvSpPr>
            <p:nvPr/>
          </p:nvSpPr>
          <p:spPr bwMode="auto">
            <a:xfrm rot="1758052">
              <a:off x="1454" y="2175"/>
              <a:ext cx="514" cy="41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" name="Oval 159"/>
            <p:cNvSpPr>
              <a:spLocks noChangeArrowheads="1"/>
            </p:cNvSpPr>
            <p:nvPr/>
          </p:nvSpPr>
          <p:spPr bwMode="auto">
            <a:xfrm rot="1758052">
              <a:off x="1440" y="216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A67A3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" name="Oval 160"/>
            <p:cNvSpPr>
              <a:spLocks noChangeArrowheads="1"/>
            </p:cNvSpPr>
            <p:nvPr/>
          </p:nvSpPr>
          <p:spPr bwMode="auto">
            <a:xfrm>
              <a:off x="1491" y="218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6" name="Text Box 161"/>
            <p:cNvSpPr txBox="1">
              <a:spLocks noChangeArrowheads="1"/>
            </p:cNvSpPr>
            <p:nvPr/>
          </p:nvSpPr>
          <p:spPr bwMode="auto">
            <a:xfrm>
              <a:off x="1920" y="2208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67" name="Text Box 162"/>
            <p:cNvSpPr txBox="1">
              <a:spLocks noChangeArrowheads="1"/>
            </p:cNvSpPr>
            <p:nvPr/>
          </p:nvSpPr>
          <p:spPr bwMode="auto">
            <a:xfrm>
              <a:off x="1560" y="2178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68" name="AutoShape 171"/>
            <p:cNvSpPr>
              <a:spLocks noChangeArrowheads="1"/>
            </p:cNvSpPr>
            <p:nvPr/>
          </p:nvSpPr>
          <p:spPr bwMode="gray">
            <a:xfrm>
              <a:off x="1654" y="218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1E6FB">
                    <a:gamma/>
                    <a:tint val="24314"/>
                    <a:invGamma/>
                  </a:srgbClr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69" name="Oval 173"/>
            <p:cNvSpPr>
              <a:spLocks noChangeArrowheads="1"/>
            </p:cNvSpPr>
            <p:nvPr/>
          </p:nvSpPr>
          <p:spPr bwMode="gray">
            <a:xfrm rot="1758052">
              <a:off x="1454" y="2175"/>
              <a:ext cx="514" cy="417"/>
            </a:xfrm>
            <a:prstGeom prst="ellipse">
              <a:avLst/>
            </a:prstGeom>
            <a:solidFill>
              <a:srgbClr val="3A60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0" name="Oval 174"/>
            <p:cNvSpPr>
              <a:spLocks noChangeArrowheads="1"/>
            </p:cNvSpPr>
            <p:nvPr/>
          </p:nvSpPr>
          <p:spPr bwMode="gray">
            <a:xfrm rot="1758052">
              <a:off x="1440" y="216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4CCAE8"/>
                </a:gs>
                <a:gs pos="100000">
                  <a:srgbClr val="4CCAE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" name="Text Box 176"/>
            <p:cNvSpPr txBox="1">
              <a:spLocks noChangeArrowheads="1"/>
            </p:cNvSpPr>
            <p:nvPr/>
          </p:nvSpPr>
          <p:spPr bwMode="gray">
            <a:xfrm>
              <a:off x="1920" y="2208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УМК «Школа 2100»</a:t>
              </a:r>
              <a:endPara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72" name="Picture 217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181"/>
              <a:ext cx="239" cy="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3" name="Text Box 177"/>
            <p:cNvSpPr txBox="1">
              <a:spLocks noChangeArrowheads="1"/>
            </p:cNvSpPr>
            <p:nvPr/>
          </p:nvSpPr>
          <p:spPr bwMode="gray">
            <a:xfrm>
              <a:off x="1584" y="2178"/>
              <a:ext cx="1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32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74" name="Group 223"/>
          <p:cNvGrpSpPr>
            <a:grpSpLocks/>
          </p:cNvGrpSpPr>
          <p:nvPr/>
        </p:nvGrpSpPr>
        <p:grpSpPr bwMode="auto">
          <a:xfrm>
            <a:off x="2286000" y="5199017"/>
            <a:ext cx="4648200" cy="1463040"/>
            <a:chOff x="1440" y="2640"/>
            <a:chExt cx="2928" cy="1491"/>
          </a:xfrm>
        </p:grpSpPr>
        <p:sp>
          <p:nvSpPr>
            <p:cNvPr id="175" name="AutoShape 164"/>
            <p:cNvSpPr>
              <a:spLocks noChangeArrowheads="1"/>
            </p:cNvSpPr>
            <p:nvPr/>
          </p:nvSpPr>
          <p:spPr bwMode="auto">
            <a:xfrm>
              <a:off x="1654" y="2669"/>
              <a:ext cx="2714" cy="14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6" name="Oval 165"/>
            <p:cNvSpPr>
              <a:spLocks noChangeArrowheads="1"/>
            </p:cNvSpPr>
            <p:nvPr/>
          </p:nvSpPr>
          <p:spPr bwMode="auto">
            <a:xfrm rot="1758052">
              <a:off x="1454" y="2655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" name="Oval 166"/>
            <p:cNvSpPr>
              <a:spLocks noChangeArrowheads="1"/>
            </p:cNvSpPr>
            <p:nvPr/>
          </p:nvSpPr>
          <p:spPr bwMode="auto">
            <a:xfrm rot="1758052">
              <a:off x="1440" y="264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74A73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" name="Oval 167"/>
            <p:cNvSpPr>
              <a:spLocks noChangeArrowheads="1"/>
            </p:cNvSpPr>
            <p:nvPr/>
          </p:nvSpPr>
          <p:spPr bwMode="auto">
            <a:xfrm>
              <a:off x="1491" y="266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" name="Text Box 168"/>
            <p:cNvSpPr txBox="1">
              <a:spLocks noChangeArrowheads="1"/>
            </p:cNvSpPr>
            <p:nvPr/>
          </p:nvSpPr>
          <p:spPr bwMode="auto">
            <a:xfrm>
              <a:off x="1920" y="2688"/>
              <a:ext cx="2160" cy="1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  <a:hlinkClick r:id="rId3" action="ppaction://hlinkfile"/>
                </a:rPr>
                <a:t>Составители</a:t>
              </a:r>
              <a:r>
                <a:rPr lang="ru-RU" sz="1600" b="1" dirty="0" smtClean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: учителя начальных классов МОУ Волжская СОШ: Смирнова Г.С., Кожина Т.А., Серебрякова Л.Я., Ильина Л.В., Ершова Л.Г.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0" name="Text Box 169"/>
            <p:cNvSpPr txBox="1">
              <a:spLocks noChangeArrowheads="1"/>
            </p:cNvSpPr>
            <p:nvPr/>
          </p:nvSpPr>
          <p:spPr bwMode="auto">
            <a:xfrm>
              <a:off x="1560" y="2658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gray">
            <a:xfrm rot="1758052">
              <a:off x="1454" y="2655"/>
              <a:ext cx="514" cy="417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gray">
            <a:xfrm rot="1758052">
              <a:off x="1440" y="264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95A8FB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" name="Text Box 183"/>
            <p:cNvSpPr txBox="1">
              <a:spLocks noChangeArrowheads="1"/>
            </p:cNvSpPr>
            <p:nvPr/>
          </p:nvSpPr>
          <p:spPr bwMode="gray">
            <a:xfrm>
              <a:off x="1920" y="2688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400" b="1" dirty="0">
                <a:solidFill>
                  <a:srgbClr val="000000"/>
                </a:solidFill>
              </a:endParaRPr>
            </a:p>
          </p:txBody>
        </p:sp>
        <p:pic>
          <p:nvPicPr>
            <p:cNvPr id="185" name="Picture 218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661"/>
              <a:ext cx="239" cy="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" name="Text Box 184"/>
            <p:cNvSpPr txBox="1">
              <a:spLocks noChangeArrowheads="1"/>
            </p:cNvSpPr>
            <p:nvPr/>
          </p:nvSpPr>
          <p:spPr bwMode="gray">
            <a:xfrm>
              <a:off x="1584" y="2658"/>
              <a:ext cx="1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32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291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9818"/>
            <a:ext cx="7886700" cy="940525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Образовательные результаты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966651"/>
            <a:ext cx="7886700" cy="521031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Предметные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Задаёт вопросы к словам различных частей речи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Конструирует предложения из слов различных частей речи по вопросам и с опорой на иллюстрации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95944"/>
            <a:ext cx="7886700" cy="914399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Образовательные результаты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992777"/>
            <a:ext cx="7886700" cy="518418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Составляет небольшой текст на тему: «Звери в зимнем лесу» по заданным критериям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Выбирает иллюстрацию к тексту из ряда предложенных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Переносит иллюстративную информацию в словесную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2880"/>
            <a:ext cx="7886700" cy="1018903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  Образовательные результаты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110343"/>
            <a:ext cx="7886700" cy="506662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Личностные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Рассказывает о собственном опыте наблюдений за внешним видом и обитанием зверей в лесу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Сотрудничает при выполнении работы в группе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Аргументирует свою точку зрения при составлении предложений и текста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56754"/>
            <a:ext cx="7886700" cy="1533935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                       Цель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Развивать умение конструировать предложения из слов, составлять текст из предложений.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509451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    Организация учебной деятельности на уроке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020901"/>
              </p:ext>
            </p:extLst>
          </p:nvPr>
        </p:nvGraphicFramePr>
        <p:xfrm>
          <a:off x="0" y="391885"/>
          <a:ext cx="9144000" cy="65706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1560"/>
                <a:gridCol w="3833269"/>
                <a:gridCol w="3229171"/>
              </a:tblGrid>
              <a:tr h="674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Этап деятельности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Способы</a:t>
                      </a:r>
                      <a:r>
                        <a:rPr lang="ru-RU" sz="1800" baseline="0" dirty="0" smtClean="0">
                          <a:effectLst/>
                        </a:rPr>
                        <a:t> организации деятельности</a:t>
                      </a:r>
                      <a:endParaRPr lang="ru-RU" sz="1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Дидактика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7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Формирование потребности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Информация о проведении</a:t>
                      </a:r>
                      <a:r>
                        <a:rPr lang="ru-RU" sz="140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муниципального конкурса «Звери в зимнем лесу» в газете «Вперёд». Беседа о возможности участия в конкурсе.</a:t>
                      </a:r>
                      <a:endParaRPr lang="ru-RU" sz="140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Газета</a:t>
                      </a:r>
                      <a:r>
                        <a:rPr lang="ru-RU" sz="140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«Вперёд» с объявлением конкурса.</a:t>
                      </a:r>
                      <a:endParaRPr lang="ru-RU" sz="140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83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Формирование образа желаемого результата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Ситуативный</a:t>
                      </a:r>
                      <a:r>
                        <a:rPr lang="ru-RU" sz="140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разговор с опорой на личный опыт детей о том, что такое заметка, как выглядит, что содержит.</a:t>
                      </a:r>
                      <a:endParaRPr lang="ru-RU" sz="140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доска</a:t>
                      </a:r>
                      <a:endParaRPr lang="ru-RU" sz="140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60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Мотивация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Беседа</a:t>
                      </a:r>
                      <a:r>
                        <a:rPr lang="ru-RU" sz="140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 том, почему каждый хочет участвовать в конкурсе.</a:t>
                      </a:r>
                      <a:endParaRPr lang="ru-RU" sz="140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u="non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</a:tr>
              <a:tr h="560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Целеполагание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Выяснение оптимального </a:t>
                      </a:r>
                      <a:r>
                        <a:rPr lang="ru-RU" sz="14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способа</a:t>
                      </a:r>
                      <a:r>
                        <a:rPr lang="ru-RU" sz="14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написания заметок.</a:t>
                      </a:r>
                      <a:endParaRPr lang="ru-RU" sz="140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u="non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</a:tr>
              <a:tr h="560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Планирование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4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Объединяемся в группы.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Достаём материалы из пакета.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Распределяем</a:t>
                      </a:r>
                      <a:r>
                        <a:rPr lang="ru-RU" sz="140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роли (памятка).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Работаем по маршрутному листу.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Представляем результаты.</a:t>
                      </a:r>
                      <a:endParaRPr lang="ru-RU" sz="1400" u="non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ru-RU" sz="140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Доска. Листы А-4, пакеты с информацией для каждой группы</a:t>
                      </a:r>
                      <a:r>
                        <a:rPr lang="ru-RU" sz="140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(картинки животных, карточки с заданиями), клей, ножницы.</a:t>
                      </a:r>
                      <a:endParaRPr lang="ru-RU" sz="140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47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Выполнение действий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Выполнение</a:t>
                      </a:r>
                      <a:r>
                        <a:rPr lang="ru-RU" sz="140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работы в группах по маршрутным листам.</a:t>
                      </a:r>
                      <a:endParaRPr lang="ru-RU" sz="140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Маршрутные листы.</a:t>
                      </a:r>
                      <a:endParaRPr lang="ru-RU" sz="140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10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Анализ результата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Демонстрация</a:t>
                      </a:r>
                      <a:r>
                        <a:rPr lang="ru-RU" sz="140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зачитывание получившихся заметок. Выяснение необходимости редактировать.</a:t>
                      </a:r>
                    </a:p>
                    <a:p>
                      <a:r>
                        <a:rPr lang="ru-RU" sz="140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Заполнение «Схем достижения» (ФО)</a:t>
                      </a:r>
                      <a:endParaRPr lang="ru-RU" sz="140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Индивидуальные</a:t>
                      </a:r>
                      <a:r>
                        <a:rPr lang="ru-RU" sz="140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схемы достижений. Выставка получившихся работ.</a:t>
                      </a:r>
                      <a:endParaRPr lang="ru-RU" sz="140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80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8890" y="2886258"/>
            <a:ext cx="6059533" cy="7901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mtdata.ru/u21/photo518F/20890286641-0/huge.jpe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942" y="156754"/>
            <a:ext cx="8765177" cy="6701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549</TotalTime>
  <Words>338</Words>
  <Application>Microsoft Office PowerPoint</Application>
  <PresentationFormat>Экран (4:3)</PresentationFormat>
  <Paragraphs>57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Проект урока</vt:lpstr>
      <vt:lpstr>«Конструирование      предложений из слов»</vt:lpstr>
      <vt:lpstr>    Образовательные результаты</vt:lpstr>
      <vt:lpstr>Образовательные результаты</vt:lpstr>
      <vt:lpstr>   Образовательные результаты</vt:lpstr>
      <vt:lpstr>                        Цель</vt:lpstr>
      <vt:lpstr>      Организация учебной деятельности на уроке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Наталья Вячеславовна Бородкина</cp:lastModifiedBy>
  <cp:revision>97</cp:revision>
  <dcterms:created xsi:type="dcterms:W3CDTF">2014-10-08T06:06:36Z</dcterms:created>
  <dcterms:modified xsi:type="dcterms:W3CDTF">2016-12-27T09:35:39Z</dcterms:modified>
</cp:coreProperties>
</file>