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58" r:id="rId6"/>
    <p:sldId id="259" r:id="rId7"/>
    <p:sldId id="268" r:id="rId8"/>
    <p:sldId id="269" r:id="rId9"/>
    <p:sldId id="26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1060;&#1086;&#1088;&#1084;&#1080;&#1088;&#1086;&#1074;&#1072;&#1085;&#1080;&#1077;%20&#1086;&#1073;&#1088;&#1072;&#1079;&#1072;%20&#1078;&#1077;&#1083;&#1072;&#1077;&#1084;&#1086;&#1075;&#1086;%20&#1088;&#1077;&#1079;&#1091;&#1083;&#1100;&#1090;&#1072;&#1090;&#1072;%20-%20&#1082;&#1086;&#1087;&#1080;&#1103;.wmv" TargetMode="External"/><Relationship Id="rId2" Type="http://schemas.openxmlformats.org/officeDocument/2006/relationships/hyperlink" Target="&#1060;&#1086;&#1088;&#1084;&#1080;&#1088;&#1086;&#1074;&#1072;&#1085;&#1080;&#1077;%20&#1087;&#1086;&#1090;&#1088;&#1077;&#1073;&#1085;&#1086;&#1089;&#1090;&#1080;.wmv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&#1052;&#1086;&#1090;&#1080;&#1074;&#1072;&#1094;&#1080;&#1103;.wmv" TargetMode="External"/><Relationship Id="rId2" Type="http://schemas.openxmlformats.org/officeDocument/2006/relationships/hyperlink" Target="DSCN0145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&#1055;&#1083;&#1072;&#1085;&#1080;&#1088;&#1086;&#1074;&#1072;&#1085;&#1080;&#1077;.wmv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&#1040;&#1085;&#1072;&#1083;&#1080;&#1079;%20&#1088;&#1077;&#1079;&#1091;&#1083;&#1100;&#1090;&#1072;&#1090;&#1072;.wmv" TargetMode="External"/><Relationship Id="rId2" Type="http://schemas.openxmlformats.org/officeDocument/2006/relationships/hyperlink" Target="&#1042;&#1099;&#1087;&#1086;&#1083;&#1085;&#1077;&#1085;&#1080;&#1077;%20&#1076;&#1077;&#1081;&#1089;&#1090;&#1074;&#1080;&#1081;.wmv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/>
          <a:lstStyle/>
          <a:p>
            <a:r>
              <a:rPr lang="ru-RU" dirty="0" smtClean="0"/>
              <a:t>«Однородные члены предложения»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852936"/>
            <a:ext cx="7848872" cy="367240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Предмет: русский язык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3 класс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УМК «21 век»</a:t>
            </a:r>
          </a:p>
          <a:p>
            <a:endParaRPr lang="ru-RU" dirty="0" smtClean="0"/>
          </a:p>
          <a:p>
            <a:r>
              <a:rPr lang="ru-RU" dirty="0" smtClean="0"/>
              <a:t>Составители: Хорошулина Т.М., Ухова О.С., Ухова Л.А, </a:t>
            </a:r>
            <a:r>
              <a:rPr lang="ru-RU" dirty="0" err="1" smtClean="0"/>
              <a:t>Коковцева</a:t>
            </a:r>
            <a:r>
              <a:rPr lang="ru-RU" dirty="0" smtClean="0"/>
              <a:t> Л.Б.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235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Образовательные 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Предметные</a:t>
            </a:r>
            <a:r>
              <a:rPr lang="ru-RU" i="1" dirty="0" smtClean="0"/>
              <a:t>:</a:t>
            </a:r>
          </a:p>
          <a:p>
            <a:r>
              <a:rPr lang="ru-RU" sz="2000" dirty="0" smtClean="0"/>
              <a:t>понимать что такое однородные члены предложения;</a:t>
            </a:r>
          </a:p>
          <a:p>
            <a:r>
              <a:rPr lang="ru-RU" sz="2000" dirty="0" smtClean="0"/>
              <a:t>находить однородные члены в предложении</a:t>
            </a:r>
          </a:p>
          <a:p>
            <a:endParaRPr lang="ru-RU" i="1" dirty="0" smtClean="0"/>
          </a:p>
        </p:txBody>
      </p:sp>
    </p:spTree>
    <p:extLst>
      <p:ext uri="{BB962C8B-B14F-4D97-AF65-F5344CB8AC3E}">
        <p14:creationId xmlns:p14="http://schemas.microsoft.com/office/powerpoint/2010/main" val="177272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Образовательные результаты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i="1" dirty="0" err="1"/>
              <a:t>Метапредметные</a:t>
            </a:r>
            <a:r>
              <a:rPr lang="ru-RU" b="1" i="1" dirty="0"/>
              <a:t>: </a:t>
            </a:r>
            <a:endParaRPr lang="ru-RU" b="1" i="1" dirty="0" smtClean="0"/>
          </a:p>
          <a:p>
            <a:pPr>
              <a:buNone/>
            </a:pPr>
            <a:r>
              <a:rPr lang="ru-RU" sz="1200" i="1" u="sng" dirty="0" smtClean="0"/>
              <a:t>Регулятивные универсальные учебные действия:</a:t>
            </a:r>
            <a:endParaRPr lang="ru-RU" sz="1200" dirty="0" smtClean="0"/>
          </a:p>
          <a:p>
            <a:pPr>
              <a:buFontTx/>
              <a:buChar char="-"/>
            </a:pPr>
            <a:r>
              <a:rPr lang="ru-RU" sz="1200" dirty="0" smtClean="0"/>
              <a:t>самостоятельно  находит ориентиры действия в учебном материале; Удерживает цель деятельности; </a:t>
            </a:r>
          </a:p>
          <a:p>
            <a:pPr>
              <a:buFontTx/>
              <a:buChar char="-"/>
            </a:pPr>
            <a:r>
              <a:rPr lang="ru-RU" sz="1200" dirty="0" smtClean="0"/>
              <a:t>Формулирует цель на уроке с помощью учителя; </a:t>
            </a:r>
          </a:p>
          <a:p>
            <a:pPr>
              <a:buFontTx/>
              <a:buChar char="-"/>
            </a:pPr>
            <a:r>
              <a:rPr lang="ru-RU" sz="1200" dirty="0" smtClean="0"/>
              <a:t>Сотрудничает при работе в  группах.</a:t>
            </a:r>
          </a:p>
          <a:p>
            <a:pPr>
              <a:buNone/>
            </a:pPr>
            <a:r>
              <a:rPr lang="ru-RU" sz="1200" i="1" u="sng" dirty="0" smtClean="0"/>
              <a:t>Познавательные универсальные учебные действия :</a:t>
            </a:r>
            <a:endParaRPr lang="ru-RU" sz="1200" dirty="0" smtClean="0"/>
          </a:p>
          <a:p>
            <a:pPr>
              <a:buNone/>
            </a:pPr>
            <a:r>
              <a:rPr lang="ru-RU" sz="1200" dirty="0" smtClean="0"/>
              <a:t>- отличает предложения с однородными членами от других предложений;</a:t>
            </a:r>
          </a:p>
          <a:p>
            <a:pPr>
              <a:buNone/>
            </a:pPr>
            <a:r>
              <a:rPr lang="ru-RU" sz="1200" dirty="0" smtClean="0"/>
              <a:t>- составляет схемы предложений с однородными членами , приведённые в учебнике;</a:t>
            </a:r>
          </a:p>
          <a:p>
            <a:pPr>
              <a:buNone/>
            </a:pPr>
            <a:r>
              <a:rPr lang="ru-RU" sz="1200" smtClean="0"/>
              <a:t>- выделяет </a:t>
            </a:r>
            <a:r>
              <a:rPr lang="ru-RU" sz="1200" dirty="0" smtClean="0"/>
              <a:t>признаки однородных членов</a:t>
            </a:r>
            <a:r>
              <a:rPr lang="ru-RU" sz="1200" dirty="0"/>
              <a:t>;</a:t>
            </a:r>
            <a:endParaRPr lang="ru-RU" sz="1200" dirty="0" smtClean="0"/>
          </a:p>
          <a:p>
            <a:pPr>
              <a:buNone/>
            </a:pPr>
            <a:r>
              <a:rPr lang="ru-RU" sz="1200" i="1" u="sng" dirty="0" smtClean="0"/>
              <a:t>Коммуникативные универсальные учебные действия:</a:t>
            </a:r>
            <a:endParaRPr lang="ru-RU" sz="1200" dirty="0" smtClean="0"/>
          </a:p>
          <a:p>
            <a:pPr>
              <a:buFontTx/>
              <a:buChar char="-"/>
            </a:pPr>
            <a:r>
              <a:rPr lang="ru-RU" sz="1200" dirty="0" smtClean="0"/>
              <a:t>Использует в общении правила вежливости; </a:t>
            </a:r>
          </a:p>
          <a:p>
            <a:pPr>
              <a:buFontTx/>
              <a:buChar char="-"/>
            </a:pPr>
            <a:r>
              <a:rPr lang="ru-RU" sz="1200" dirty="0" smtClean="0"/>
              <a:t>Строит понятные для партнёра высказывания.</a:t>
            </a:r>
          </a:p>
          <a:p>
            <a:endParaRPr lang="ru-RU" i="1" dirty="0" smtClean="0"/>
          </a:p>
          <a:p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803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Личностные</a:t>
            </a:r>
          </a:p>
          <a:p>
            <a:r>
              <a:rPr lang="ru-RU" sz="2800" dirty="0" smtClean="0"/>
              <a:t>Высказывает положительное отношение к содержанию учебного материала</a:t>
            </a:r>
          </a:p>
          <a:p>
            <a:r>
              <a:rPr lang="ru-RU" i="1" dirty="0" smtClean="0"/>
              <a:t>С помощью учителя  оценивает себя и товарищей</a:t>
            </a:r>
          </a:p>
          <a:p>
            <a:endParaRPr lang="ru-RU" i="1" dirty="0" smtClean="0"/>
          </a:p>
          <a:p>
            <a:endParaRPr lang="ru-RU" i="1" dirty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Образовательные результаты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476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14349" y="2428868"/>
            <a:ext cx="78581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smtClean="0">
                <a:solidFill>
                  <a:srgbClr val="FF0000"/>
                </a:solidFill>
              </a:rPr>
              <a:t>Создание условий </a:t>
            </a:r>
            <a:r>
              <a:rPr lang="ru-RU" sz="3200" b="1" dirty="0" smtClean="0">
                <a:solidFill>
                  <a:srgbClr val="FF0000"/>
                </a:solidFill>
              </a:rPr>
              <a:t>для понимания понятия «однородные члены предложения»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и узнавания их в предложении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58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79208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Организация учебной деятельности на уроке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8218"/>
              </p:ext>
            </p:extLst>
          </p:nvPr>
        </p:nvGraphicFramePr>
        <p:xfrm>
          <a:off x="214282" y="1214422"/>
          <a:ext cx="8746832" cy="45052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1148"/>
                <a:gridCol w="5239408"/>
                <a:gridCol w="1516276"/>
              </a:tblGrid>
              <a:tr h="3142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Этап деятельности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Способы</a:t>
                      </a:r>
                      <a:r>
                        <a:rPr lang="ru-RU" sz="1800" baseline="0" dirty="0" smtClean="0">
                          <a:effectLst/>
                        </a:rPr>
                        <a:t> организации деятельности</a:t>
                      </a:r>
                      <a:endParaRPr lang="ru-RU" sz="18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Дидактика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759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Формирование потребности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Используется подводящий к теме диалог.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Создание ситуации успеха при постановке проблемного вопроса: «Что мы знаем, а чего не знаем про эти члены предложения? 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13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Формирование образа желаемого результата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Обсуждение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вопроса: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«Как лучше запомнить  понятие «однородные члены предложения» и типы однородных членов»?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Вариант: составить схему;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выбрать схему из предложенных, вписать нужные понятия в данную схему (пакет-помощник)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Используется техника «Карта понятий»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Солнце 4">
            <a:hlinkClick r:id="rId2" action="ppaction://hlinkfile"/>
          </p:cNvPr>
          <p:cNvSpPr/>
          <p:nvPr/>
        </p:nvSpPr>
        <p:spPr>
          <a:xfrm>
            <a:off x="7786710" y="1857364"/>
            <a:ext cx="714380" cy="78581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олнце 5">
            <a:hlinkClick r:id="rId3" action="ppaction://hlinkfile"/>
          </p:cNvPr>
          <p:cNvSpPr/>
          <p:nvPr/>
        </p:nvSpPr>
        <p:spPr>
          <a:xfrm>
            <a:off x="7858148" y="3929066"/>
            <a:ext cx="714380" cy="78581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80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1142984"/>
          <a:ext cx="8739818" cy="49540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9551"/>
                <a:gridCol w="5368563"/>
                <a:gridCol w="1381704"/>
              </a:tblGrid>
              <a:tr h="288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Этап деятельности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Способы</a:t>
                      </a:r>
                      <a:r>
                        <a:rPr lang="ru-RU" sz="1800" baseline="0" dirty="0" smtClean="0">
                          <a:effectLst/>
                        </a:rPr>
                        <a:t> организации деятельности</a:t>
                      </a:r>
                      <a:endParaRPr lang="ru-RU" sz="18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Дидактика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34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Мотивация</a:t>
                      </a:r>
                      <a:endParaRPr lang="ru-RU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Беседа о том, в чём ценность этой схемы</a:t>
                      </a:r>
                      <a:endParaRPr lang="ru-RU" sz="16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52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err="1" smtClean="0">
                          <a:effectLst/>
                        </a:rPr>
                        <a:t>Целеполагание</a:t>
                      </a:r>
                      <a:endParaRPr lang="ru-RU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обсуждения, где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можно найти информацию для схемы. </a:t>
                      </a:r>
                    </a:p>
                    <a:p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Разговор о способах заполнения выбранной схемы, работая в группах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52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Планирование</a:t>
                      </a:r>
                      <a:endParaRPr lang="ru-RU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Обсуждение алгоритма работы с выбранной детьми схемой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Создание ситуации успеха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при фиксации детьми выбранного плана действий.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Разговор о подборе предложений с разными типами однородных членов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Распределение путём обсуждения функций по работе с выбранной схемой</a:t>
                      </a:r>
                      <a:endParaRPr lang="ru-RU" sz="18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28596" y="357166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Организация учебной деятельности на уроке</a:t>
            </a:r>
            <a:endParaRPr lang="ru-RU" sz="2400" dirty="0"/>
          </a:p>
        </p:txBody>
      </p:sp>
      <p:sp>
        <p:nvSpPr>
          <p:cNvPr id="5" name="Солнце 4">
            <a:hlinkClick r:id="rId2" action="ppaction://hlinkfile"/>
          </p:cNvPr>
          <p:cNvSpPr/>
          <p:nvPr/>
        </p:nvSpPr>
        <p:spPr>
          <a:xfrm>
            <a:off x="7929586" y="2500306"/>
            <a:ext cx="700086" cy="700086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олнце 5">
            <a:hlinkClick r:id="rId3" action="ppaction://hlinkfile"/>
          </p:cNvPr>
          <p:cNvSpPr/>
          <p:nvPr/>
        </p:nvSpPr>
        <p:spPr>
          <a:xfrm>
            <a:off x="7929586" y="1500174"/>
            <a:ext cx="714380" cy="71438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олнце 6">
            <a:hlinkClick r:id="rId4" action="ppaction://hlinkfile"/>
          </p:cNvPr>
          <p:cNvSpPr/>
          <p:nvPr/>
        </p:nvSpPr>
        <p:spPr>
          <a:xfrm>
            <a:off x="7929586" y="3929066"/>
            <a:ext cx="785818" cy="78581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1071546"/>
          <a:ext cx="8739818" cy="22259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9551"/>
                <a:gridCol w="5442736"/>
                <a:gridCol w="1307531"/>
              </a:tblGrid>
              <a:tr h="288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Этап деятельности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Способы</a:t>
                      </a:r>
                      <a:r>
                        <a:rPr lang="ru-RU" sz="1800" baseline="0" dirty="0" smtClean="0">
                          <a:effectLst/>
                        </a:rPr>
                        <a:t> организации деятельности</a:t>
                      </a:r>
                      <a:endParaRPr lang="ru-RU" sz="18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Дидактика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52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Выполнение действий</a:t>
                      </a:r>
                      <a:endParaRPr lang="ru-RU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Создание ситуации успеха при заполнении выбранных схем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Дифференцированная помощь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группам, используются наводящие вопросы.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52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Анализ результата</a:t>
                      </a:r>
                      <a:endParaRPr lang="ru-RU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 выработанным критериям оценивают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выбранные схемы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Используется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техника «</a:t>
                      </a:r>
                      <a:r>
                        <a:rPr lang="ru-RU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Саммари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», «Две звезды», «Билет на выход»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0034" y="285728"/>
            <a:ext cx="82868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Организация учебной деятельности на уроке</a:t>
            </a:r>
          </a:p>
          <a:p>
            <a:endParaRPr lang="ru-RU" dirty="0"/>
          </a:p>
        </p:txBody>
      </p:sp>
      <p:sp>
        <p:nvSpPr>
          <p:cNvPr id="4" name="Солнце 3">
            <a:hlinkClick r:id="rId2" action="ppaction://hlinkfile"/>
          </p:cNvPr>
          <p:cNvSpPr/>
          <p:nvPr/>
        </p:nvSpPr>
        <p:spPr>
          <a:xfrm>
            <a:off x="7929586" y="1500174"/>
            <a:ext cx="714380" cy="71438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олнце 4">
            <a:hlinkClick r:id="rId3" action="ppaction://hlinkfile"/>
          </p:cNvPr>
          <p:cNvSpPr/>
          <p:nvPr/>
        </p:nvSpPr>
        <p:spPr>
          <a:xfrm>
            <a:off x="7929586" y="2428868"/>
            <a:ext cx="714348" cy="71438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54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331</Words>
  <Application>Microsoft Office PowerPoint</Application>
  <PresentationFormat>Экран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«Однородные члены предложения»</vt:lpstr>
      <vt:lpstr>Образовательные результаты</vt:lpstr>
      <vt:lpstr>Образовательные результаты</vt:lpstr>
      <vt:lpstr>Образовательные результаты</vt:lpstr>
      <vt:lpstr>Цель </vt:lpstr>
      <vt:lpstr>Организация учебной деятельности на уроке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«Играем сказку»</dc:title>
  <dc:creator>Ольга Вячеславовна Тихомирова</dc:creator>
  <cp:lastModifiedBy>Наталья Вячеславовна Бородкина</cp:lastModifiedBy>
  <cp:revision>80</cp:revision>
  <dcterms:created xsi:type="dcterms:W3CDTF">2015-10-12T16:26:22Z</dcterms:created>
  <dcterms:modified xsi:type="dcterms:W3CDTF">2016-12-27T09:37:59Z</dcterms:modified>
</cp:coreProperties>
</file>