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2" r:id="rId6"/>
    <p:sldId id="263" r:id="rId7"/>
    <p:sldId id="260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5_1712_oboi_list_v_kletochku_1440x90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872354" cy="580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8" descr="0_9ff12_ad7c1ded_XL - копия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329113"/>
            <a:ext cx="270033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0_9ff12_ad7c1ded_XL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652963"/>
            <a:ext cx="2055813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DD6D2-47D6-42AE-9440-60D5B8E49580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EC4C-0B90-4165-BC9B-8D279F670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4AF06-FCFB-444B-BADA-127025D2943D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140-DBE7-4B67-9D75-C4F5029DD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650FA-F921-4B0F-A1C8-38024570A2E9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9C042-3DE2-40D2-8BD4-0E193EC0E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5_1712_oboi_list_v_kletochku_1440x90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1560" y="476672"/>
            <a:ext cx="7891264" cy="582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7" descr="75137-school1810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3888" y="2714625"/>
            <a:ext cx="21701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6D353-0F96-42F5-8925-CE3FF5AB6E26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569E8-58D6-4A55-A149-18B858CF0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4C94B-7693-4326-AD90-AF435C04656A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16F8C-D2F3-4974-8386-5A8A8C47A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4B028-9FC5-4370-8CFD-EF5EC77D3ADA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91E0-2003-4475-BF07-CF8EFFA4A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6A055-D542-420D-9A20-E613F1139F0E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8188C-E38F-4EBB-8C1B-0B91F609E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0034-A2FE-4E6B-AA28-7D0ACF78C782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F10DD-C7AC-49B4-91D5-A41AB5E41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00DD-F4C7-4010-AB82-60C0B0E0A7F9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E4D38-90E6-4B56-B203-CCF78D4C5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27E14-4BF6-4FE2-B20D-FE8A3572CBAB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3E7D-8E3A-4533-925C-6885E5FF8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CE5B3-048A-410F-ADF1-1E7667615907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AC832-FAFD-486F-A516-43F3B1D17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FFEE1F-BEB5-4D3F-9255-7F9729855625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15B330-8B75-44D8-9BA4-90E49FB41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AppData/Local/Temp/uvs130506-003.av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857250" y="714375"/>
            <a:ext cx="7486650" cy="1470025"/>
          </a:xfrm>
        </p:spPr>
        <p:txBody>
          <a:bodyPr/>
          <a:lstStyle/>
          <a:p>
            <a:pPr eaLnBrk="1" hangingPunct="1"/>
            <a:r>
              <a:rPr lang="ru-RU" b="1" smtClean="0"/>
              <a:t>Одновременное движение по координатному лучу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2286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Урок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математик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4 классе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УМК «Школа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00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315" name="Подзаголовок 2"/>
          <p:cNvSpPr txBox="1">
            <a:spLocks/>
          </p:cNvSpPr>
          <p:nvPr/>
        </p:nvSpPr>
        <p:spPr bwMode="auto">
          <a:xfrm>
            <a:off x="921544" y="3717032"/>
            <a:ext cx="73580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ru-RU" sz="2000" dirty="0">
                <a:latin typeface="Calibri" pitchFamily="34" charset="0"/>
              </a:rPr>
              <a:t>Авторы: Симакова Н.М. </a:t>
            </a:r>
            <a:r>
              <a:rPr lang="ru-RU" sz="2000" dirty="0" smtClean="0">
                <a:latin typeface="Calibri" pitchFamily="34" charset="0"/>
              </a:rPr>
              <a:t>МОУ </a:t>
            </a:r>
            <a:r>
              <a:rPr lang="ru-RU" sz="2000" dirty="0" err="1" smtClean="0">
                <a:latin typeface="Calibri" pitchFamily="34" charset="0"/>
              </a:rPr>
              <a:t>Кузнечихинская</a:t>
            </a:r>
            <a:r>
              <a:rPr lang="ru-RU" sz="2000" dirty="0" smtClean="0">
                <a:latin typeface="Calibri" pitchFamily="34" charset="0"/>
              </a:rPr>
              <a:t> СШ ЯМР </a:t>
            </a:r>
            <a:endParaRPr lang="ru-RU" sz="20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ru-RU" sz="2000" dirty="0">
                <a:latin typeface="Calibri" pitchFamily="34" charset="0"/>
              </a:rPr>
              <a:t>                 </a:t>
            </a:r>
            <a:r>
              <a:rPr lang="ru-RU" sz="2000" dirty="0" err="1">
                <a:latin typeface="Calibri" pitchFamily="34" charset="0"/>
              </a:rPr>
              <a:t>Рузанова</a:t>
            </a:r>
            <a:r>
              <a:rPr lang="ru-RU" sz="2000" dirty="0">
                <a:latin typeface="Calibri" pitchFamily="34" charset="0"/>
              </a:rPr>
              <a:t> Н.Н. </a:t>
            </a:r>
            <a:r>
              <a:rPr lang="ru-RU" sz="2000" dirty="0" smtClean="0">
                <a:latin typeface="Calibri" pitchFamily="34" charset="0"/>
              </a:rPr>
              <a:t>МОУ «</a:t>
            </a:r>
            <a:r>
              <a:rPr lang="ru-RU" sz="2000" dirty="0" err="1" smtClean="0">
                <a:latin typeface="Calibri" pitchFamily="34" charset="0"/>
              </a:rPr>
              <a:t>Красноткацкая</a:t>
            </a:r>
            <a:r>
              <a:rPr lang="ru-RU" sz="2000" dirty="0" smtClean="0">
                <a:latin typeface="Calibri" pitchFamily="34" charset="0"/>
              </a:rPr>
              <a:t>» СШ ЯР</a:t>
            </a:r>
            <a:endParaRPr lang="ru-RU" sz="20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ru-RU" sz="2000" dirty="0">
                <a:latin typeface="Calibri" pitchFamily="34" charset="0"/>
              </a:rPr>
              <a:t>                 </a:t>
            </a:r>
            <a:r>
              <a:rPr lang="ru-RU" sz="2000" dirty="0" err="1">
                <a:latin typeface="Calibri" pitchFamily="34" charset="0"/>
              </a:rPr>
              <a:t>Четвергова</a:t>
            </a:r>
            <a:r>
              <a:rPr lang="ru-RU" sz="2000" dirty="0">
                <a:latin typeface="Calibri" pitchFamily="34" charset="0"/>
              </a:rPr>
              <a:t> Е.Ю. </a:t>
            </a:r>
            <a:r>
              <a:rPr lang="ru-RU" sz="2000" dirty="0" smtClean="0">
                <a:latin typeface="Calibri" pitchFamily="34" charset="0"/>
              </a:rPr>
              <a:t>МОУ «</a:t>
            </a:r>
            <a:r>
              <a:rPr lang="ru-RU" sz="2000" dirty="0" err="1" smtClean="0">
                <a:latin typeface="Calibri" pitchFamily="34" charset="0"/>
              </a:rPr>
              <a:t>Красноткацкая</a:t>
            </a:r>
            <a:r>
              <a:rPr lang="ru-RU" sz="2000" dirty="0" smtClean="0">
                <a:latin typeface="Calibri" pitchFamily="34" charset="0"/>
              </a:rPr>
              <a:t>» СШ ЯР</a:t>
            </a:r>
            <a:endParaRPr lang="ru-RU" sz="20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ru-RU" sz="2000" dirty="0">
                <a:latin typeface="Calibri" pitchFamily="34" charset="0"/>
              </a:rPr>
              <a:t>                 </a:t>
            </a:r>
            <a:r>
              <a:rPr lang="ru-RU" sz="2000" dirty="0" err="1">
                <a:latin typeface="Calibri" pitchFamily="34" charset="0"/>
              </a:rPr>
              <a:t>Барулина</a:t>
            </a:r>
            <a:r>
              <a:rPr lang="ru-RU" sz="2000" dirty="0">
                <a:latin typeface="Calibri" pitchFamily="34" charset="0"/>
              </a:rPr>
              <a:t> Н.</a:t>
            </a:r>
            <a:r>
              <a:rPr lang="ru-RU" sz="2000" dirty="0"/>
              <a:t> </a:t>
            </a:r>
            <a:r>
              <a:rPr lang="ru-RU" dirty="0"/>
              <a:t>Н. средняя школа № </a:t>
            </a:r>
            <a:r>
              <a:rPr lang="ru-RU" dirty="0" smtClean="0"/>
              <a:t>88 </a:t>
            </a:r>
            <a:r>
              <a:rPr lang="ru-RU" dirty="0" err="1" smtClean="0"/>
              <a:t>г.Ярославль</a:t>
            </a:r>
            <a:endParaRPr lang="ru-RU" dirty="0" smtClean="0"/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ru-RU" dirty="0"/>
              <a:t> </a:t>
            </a:r>
            <a:r>
              <a:rPr lang="ru-RU" dirty="0" smtClean="0"/>
              <a:t>              Тарыгина Т.В. Средняя школа №2 г. Ростов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507413" cy="419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Планируемые образовательные </a:t>
            </a:r>
            <a:r>
              <a:rPr lang="ru-RU" sz="3200" dirty="0" smtClean="0"/>
              <a:t>результаты</a:t>
            </a:r>
            <a:br>
              <a:rPr lang="ru-RU" sz="3200" dirty="0" smtClean="0"/>
            </a:br>
            <a:r>
              <a:rPr lang="ru-RU" sz="2700" dirty="0" smtClean="0"/>
              <a:t>предметные</a:t>
            </a:r>
            <a:endParaRPr lang="ru-RU" sz="2700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571500" y="692150"/>
            <a:ext cx="8464550" cy="58324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200" dirty="0" smtClean="0">
                <a:latin typeface="Times New Roman" pitchFamily="18" charset="0"/>
              </a:rPr>
              <a:t>Составляют задачи на движение по координатному лучу;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200" b="1" dirty="0" err="1" smtClean="0">
                <a:latin typeface="Times New Roman" pitchFamily="18" charset="0"/>
              </a:rPr>
              <a:t>Метапредметные</a:t>
            </a:r>
            <a:endParaRPr lang="ru-RU" sz="22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latin typeface="Times New Roman" pitchFamily="18" charset="0"/>
              </a:rPr>
              <a:t>Договариваются </a:t>
            </a:r>
            <a:r>
              <a:rPr lang="ru-RU" sz="2400" dirty="0" smtClean="0">
                <a:latin typeface="Times New Roman" pitchFamily="18" charset="0"/>
              </a:rPr>
              <a:t>об условии и вводных создаваемых </a:t>
            </a:r>
            <a:r>
              <a:rPr lang="ru-RU" sz="2400" dirty="0" smtClean="0">
                <a:latin typeface="Times New Roman" pitchFamily="18" charset="0"/>
              </a:rPr>
              <a:t>задач в группе;</a:t>
            </a: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400" dirty="0" smtClean="0">
                <a:latin typeface="Times New Roman" pitchFamily="18" charset="0"/>
              </a:rPr>
              <a:t>Высказывают свое мнение о том, в каких реальных жизненных ситуациях можно использовать задачи на движение;</a:t>
            </a:r>
          </a:p>
          <a:p>
            <a:pPr eaLnBrk="1" hangingPunct="1">
              <a:spcBef>
                <a:spcPct val="0"/>
              </a:spcBef>
            </a:pPr>
            <a:r>
              <a:rPr lang="ru-RU" sz="2200" dirty="0" smtClean="0">
                <a:latin typeface="Times New Roman" pitchFamily="18" charset="0"/>
              </a:rPr>
              <a:t>Читают и анализируют </a:t>
            </a:r>
            <a:r>
              <a:rPr lang="ru-RU" sz="2200" dirty="0">
                <a:latin typeface="Times New Roman" pitchFamily="18" charset="0"/>
              </a:rPr>
              <a:t>схемы и таблицы из материалов учебника;</a:t>
            </a:r>
          </a:p>
          <a:p>
            <a:pPr eaLnBrk="1" hangingPunct="1">
              <a:spcBef>
                <a:spcPct val="0"/>
              </a:spcBef>
            </a:pPr>
            <a:r>
              <a:rPr lang="ru-RU" sz="2200" dirty="0">
                <a:latin typeface="Times New Roman" pitchFamily="18" charset="0"/>
              </a:rPr>
              <a:t>Моделируют условие задачи на движение по координатному лучу;</a:t>
            </a:r>
          </a:p>
          <a:p>
            <a:pPr eaLnBrk="1" hangingPunct="1">
              <a:spcBef>
                <a:spcPct val="0"/>
              </a:spcBef>
            </a:pPr>
            <a:r>
              <a:rPr lang="ru-RU" sz="2200" dirty="0">
                <a:latin typeface="Times New Roman" pitchFamily="18" charset="0"/>
              </a:rPr>
              <a:t>Выдвигают критерии оценивания созданных задач на движение;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</a:rPr>
              <a:t>Личностные </a:t>
            </a:r>
            <a:endParaRPr lang="ru-RU" sz="22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200" dirty="0" smtClean="0">
                <a:latin typeface="Times New Roman" pitchFamily="18" charset="0"/>
              </a:rPr>
              <a:t>помогают </a:t>
            </a:r>
            <a:r>
              <a:rPr lang="ru-RU" sz="2200" dirty="0" smtClean="0">
                <a:latin typeface="Times New Roman" pitchFamily="18" charset="0"/>
              </a:rPr>
              <a:t>новому педагогу и его учащимся;</a:t>
            </a:r>
          </a:p>
          <a:p>
            <a:pPr eaLnBrk="1" hangingPunct="1">
              <a:spcBef>
                <a:spcPct val="0"/>
              </a:spcBef>
            </a:pPr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Цель: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Учить составлять задачи на встречное движение и движение в противоположных </a:t>
            </a:r>
            <a:r>
              <a:rPr lang="ru-RU" dirty="0" smtClean="0"/>
              <a:t>направлениях </a:t>
            </a:r>
            <a:r>
              <a:rPr lang="ru-RU" dirty="0" smtClean="0"/>
              <a:t>посредством использования координатного луча и таблицы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35818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Этапы совместной деятельности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58175" cy="4911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1714500"/>
            <a:ext cx="314325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потребности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3643313" y="3429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1285875"/>
            <a:ext cx="4071937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Ситуационный  разговор «как вы добирались до школы»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Разговор о важности и сложности темы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постановка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дифицитарного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вопроса: знаем – не знаем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3071813"/>
            <a:ext cx="314325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образа желаемого результата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643313" y="20002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3143250"/>
            <a:ext cx="407193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Разговор «задачи на движения для другого класса»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обсуждение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фиксацию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критериев будущих задач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3" y="4143375"/>
            <a:ext cx="314325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мотива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643313" y="4572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5214938"/>
            <a:ext cx="407193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задачи посредством совместной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63" y="5143500"/>
            <a:ext cx="314325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Целеобразование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14875" y="4572000"/>
            <a:ext cx="3951288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диалог о необходимости этих задач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3643313" y="54292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0" y="115888"/>
            <a:ext cx="8229600" cy="563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Этапы учебной деятельности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238" y="942975"/>
            <a:ext cx="1766887" cy="12160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350" y="3019425"/>
            <a:ext cx="1738313" cy="12858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Выполнение действий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850" y="4868863"/>
            <a:ext cx="1744663" cy="10810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Анализ полученного результата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2268538" y="1308100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268538" y="3422650"/>
            <a:ext cx="1049337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247900" y="5102225"/>
            <a:ext cx="928688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24575" y="942975"/>
            <a:ext cx="5468937" cy="1296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выработка плана создания задачи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24574" y="2705894"/>
            <a:ext cx="5468938" cy="1433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Моделирование  задач на движение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Дифференцированная помощь при создании задачи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движение 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 по запросу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24575" y="4444568"/>
            <a:ext cx="5468937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Презентация выступлений подгрупп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Групповое обсуждение полученных задач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Взаимооценивание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критериям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Результативность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ru-RU" smtClean="0"/>
              <a:t>Работы </a:t>
            </a:r>
            <a:r>
              <a:rPr lang="ru-RU" dirty="0" smtClean="0"/>
              <a:t>детей</a:t>
            </a:r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hlinkClick r:id="rId2" action="ppaction://hlinkfile"/>
              </a:rPr>
              <a:t>Видео</a:t>
            </a:r>
            <a:r>
              <a:rPr lang="ru-RU" dirty="0" smtClean="0"/>
              <a:t> материалы  события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785813" y="2071688"/>
            <a:ext cx="7429500" cy="8286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5400" i="1" smtClean="0"/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22eb31798a726cf6f16d46fec284182891f0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273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Одновременное движение по координатному лучу</vt:lpstr>
      <vt:lpstr>Планируемые образовательные результаты предметные</vt:lpstr>
      <vt:lpstr>Цель:</vt:lpstr>
      <vt:lpstr>Этапы совместной деятельности</vt:lpstr>
      <vt:lpstr>Этапы учебной деятельности</vt:lpstr>
      <vt:lpstr>Результативность работы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student</cp:lastModifiedBy>
  <cp:revision>22</cp:revision>
  <dcterms:created xsi:type="dcterms:W3CDTF">2013-01-22T16:57:47Z</dcterms:created>
  <dcterms:modified xsi:type="dcterms:W3CDTF">2016-02-19T10:31:04Z</dcterms:modified>
</cp:coreProperties>
</file>