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png" ContentType="image/png"/>
  <Override PartName="/ppt/media/image1.jpeg" ContentType="image/jpeg"/>
  <Override PartName="/ppt/media/image3.png" ContentType="image/png"/>
  <Override PartName="/ppt/media/image4.jpeg" ContentType="image/jpeg"/>
  <Override PartName="/ppt/media/image7.jpeg" ContentType="image/jpeg"/>
  <Override PartName="/ppt/media/image5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view3D>
      <c:rotX val="10"/>
      <c:rotY val="25"/>
      <c:rAngAx val="0"/>
      <c:perspective val="40"/>
    </c:view3D>
    <c:floor>
      <c:spPr>
        <a:solidFill>
          <a:srgbClr val="d9d9d9"/>
        </a:solidFill>
        <a:ln>
          <a:noFill/>
        </a:ln>
      </c:spPr>
    </c:floor>
    <c:backWall>
      <c:spPr>
        <a:solidFill>
          <a:srgbClr val="ffffff"/>
        </a:solidFill>
        <a:ln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label 1</c:f>
              <c:strCache>
                <c:ptCount val="1"/>
                <c:pt idx="0">
                  <c:v>дата_1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explosion val="0"/>
          <c:dPt>
            <c:idx val="0"/>
            <c:spPr>
              <a:solidFill>
                <a:srgbClr val="3e6595"/>
              </a:solidFill>
              <a:ln>
                <a:noFill/>
              </a:ln>
            </c:spPr>
          </c:dPt>
          <c:dPt>
            <c:idx val="1"/>
            <c:spPr>
              <a:solidFill>
                <a:srgbClr val="973f3c"/>
              </a:solidFill>
              <a:ln>
                <a:noFill/>
              </a:ln>
            </c:spPr>
          </c:dPt>
          <c:dPt>
            <c:idx val="2"/>
            <c:spPr>
              <a:solidFill>
                <a:srgbClr val="7a9346"/>
              </a:solidFill>
              <a:ln>
                <a:noFill/>
              </a:ln>
            </c:spPr>
          </c:dPt>
          <c:dPt>
            <c:idx val="3"/>
            <c:spPr>
              <a:solidFill>
                <a:srgbClr val="654e7f"/>
              </a:solidFill>
              <a:ln>
                <a:noFill/>
              </a:ln>
            </c:spPr>
          </c:dPt>
          <c:dPt>
            <c:idx val="4"/>
            <c:spPr>
              <a:solidFill>
                <a:srgbClr val="3b879c"/>
              </a:solidFill>
              <a:ln>
                <a:noFill/>
              </a:ln>
            </c:spPr>
          </c:dPt>
          <c:dPt>
            <c:idx val="5"/>
            <c:spPr>
              <a:solidFill>
                <a:srgbClr val="c27637"/>
              </a:solidFill>
              <a:ln>
                <a:noFill/>
              </a:ln>
            </c:spPr>
          </c:dPt>
          <c:dPt>
            <c:idx val="6"/>
            <c:spPr>
              <a:solidFill>
                <a:srgbClr val="4978b1"/>
              </a:solidFill>
              <a:ln>
                <a:noFill/>
              </a:ln>
            </c:spPr>
          </c:dPt>
          <c:dPt>
            <c:idx val="7"/>
            <c:spPr>
              <a:solidFill>
                <a:srgbClr val="b34a48"/>
              </a:solidFill>
              <a:ln>
                <a:noFill/>
              </a:ln>
            </c:spPr>
          </c:dPt>
          <c:dPt>
            <c:idx val="8"/>
            <c:spPr>
              <a:solidFill>
                <a:srgbClr val="91af53"/>
              </a:solidFill>
              <a:ln>
                <a:noFill/>
              </a:ln>
            </c:spPr>
          </c:dPt>
          <c:dPt>
            <c:idx val="9"/>
            <c:spPr>
              <a:solidFill>
                <a:srgbClr val="775d97"/>
              </a:solidFill>
              <a:ln>
                <a:noFill/>
              </a:ln>
            </c:spPr>
          </c:dPt>
          <c:dPt>
            <c:idx val="10"/>
            <c:spPr>
              <a:solidFill>
                <a:srgbClr val="46a1b9"/>
              </a:solidFill>
              <a:ln>
                <a:noFill/>
              </a:ln>
            </c:spPr>
          </c:dPt>
          <c:dPt>
            <c:idx val="11"/>
            <c:spPr>
              <a:solidFill>
                <a:srgbClr val="e78c41"/>
              </a:solidFill>
              <a:ln>
                <a:noFill/>
              </a:ln>
            </c:spPr>
          </c:dPt>
          <c:dPt>
            <c:idx val="12"/>
            <c:spPr>
              <a:solidFill>
                <a:srgbClr val="7e9bc7"/>
              </a:solidFill>
              <a:ln>
                <a:noFill/>
              </a:ln>
            </c:spPr>
          </c:dPt>
          <c:dPt>
            <c:idx val="13"/>
            <c:spPr>
              <a:solidFill>
                <a:srgbClr val="ca7e7d"/>
              </a:solidFill>
              <a:ln>
                <a:noFill/>
              </a:ln>
            </c:spPr>
          </c:dPt>
          <c:dPt>
            <c:idx val="14"/>
            <c:spPr>
              <a:solidFill>
                <a:srgbClr val="adc683"/>
              </a:solidFill>
              <a:ln>
                <a:noFill/>
              </a:ln>
            </c:spPr>
          </c:dPt>
          <c:dPt>
            <c:idx val="15"/>
            <c:spPr>
              <a:solidFill>
                <a:srgbClr val="9a89b2"/>
              </a:solidFill>
              <a:ln>
                <a:noFill/>
              </a:ln>
            </c:spPr>
          </c:dPt>
          <c:dPt>
            <c:idx val="16"/>
            <c:spPr>
              <a:solidFill>
                <a:srgbClr val="7cbacf"/>
              </a:solidFill>
              <a:ln>
                <a:noFill/>
              </a:ln>
            </c:spPr>
          </c:dPt>
          <c:dPt>
            <c:idx val="17"/>
            <c:spPr>
              <a:solidFill>
                <a:srgbClr val="f8aa7a"/>
              </a:solidFill>
              <a:ln>
                <a:noFill/>
              </a:ln>
            </c:spPr>
          </c:dPt>
          <c:dPt>
            <c:idx val="18"/>
            <c:spPr>
              <a:solidFill>
                <a:srgbClr val="b5c3db"/>
              </a:solidFill>
              <a:ln>
                <a:noFill/>
              </a:ln>
            </c:spPr>
          </c:dPt>
          <c:dPt>
            <c:idx val="19"/>
            <c:spPr>
              <a:solidFill>
                <a:srgbClr val="ddb5b5"/>
              </a:solidFill>
              <a:ln>
                <a:noFill/>
              </a:ln>
            </c:spPr>
          </c:dPt>
          <c:dPt>
            <c:idx val="20"/>
            <c:spPr>
              <a:solidFill>
                <a:srgbClr val="ccdab7"/>
              </a:solidFill>
              <a:ln>
                <a:noFill/>
              </a:ln>
            </c:spPr>
          </c:dPt>
          <c:dPt>
            <c:idx val="21"/>
            <c:spPr>
              <a:solidFill>
                <a:srgbClr val="c2bacf"/>
              </a:solidFill>
              <a:ln>
                <a:noFill/>
              </a:ln>
            </c:spPr>
          </c:dPt>
          <c:dLbls>
            <c:dLbl>
              <c:idx val="0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2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3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4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5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6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7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8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9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0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1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2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3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4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5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6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7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8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19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20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  <c:dLbl>
              <c:idx val="21"/>
              <c:dLblPos val="bestFit"/>
              <c:showLegendKey val="0"/>
              <c:showVal val="0"/>
              <c:showCatName val="1"/>
              <c:showSerName val="0"/>
              <c:showPercent val="1"/>
              <c:separator>; </c:separator>
            </c:dLbl>
          </c:dLbls>
          <c:cat>
            <c:strRef>
              <c:f>categories</c:f>
              <c:strCache>
                <c:ptCount val="22"/>
                <c:pt idx="0">
                  <c:v>Андрушкевич Елена</c:v>
                </c:pt>
                <c:pt idx="1">
                  <c:v>Бубнова Ксения</c:v>
                </c:pt>
                <c:pt idx="2">
                  <c:v>Буданова Диана</c:v>
                </c:pt>
                <c:pt idx="3">
                  <c:v>Буренин Даниил</c:v>
                </c:pt>
                <c:pt idx="4">
                  <c:v>Буров Арсений</c:v>
                </c:pt>
                <c:pt idx="5">
                  <c:v>Галкина Екатерина</c:v>
                </c:pt>
                <c:pt idx="6">
                  <c:v>Глазова Екатерина</c:v>
                </c:pt>
                <c:pt idx="7">
                  <c:v>Горлов Иван</c:v>
                </c:pt>
                <c:pt idx="8">
                  <c:v>Исмаилова Анастасия</c:v>
                </c:pt>
                <c:pt idx="9">
                  <c:v>Каторин Владислав</c:v>
                </c:pt>
                <c:pt idx="10">
                  <c:v>Кобзарев Иван</c:v>
                </c:pt>
                <c:pt idx="11">
                  <c:v>Кружкова Анна</c:v>
                </c:pt>
                <c:pt idx="12">
                  <c:v>Крупичева Александра</c:v>
                </c:pt>
                <c:pt idx="13">
                  <c:v>Кулаков Николай</c:v>
                </c:pt>
                <c:pt idx="14">
                  <c:v>Лобашов Никита</c:v>
                </c:pt>
                <c:pt idx="15">
                  <c:v>Морошкина Анна</c:v>
                </c:pt>
                <c:pt idx="16">
                  <c:v>Рудаков Максим</c:v>
                </c:pt>
                <c:pt idx="17">
                  <c:v>Саванов Павел</c:v>
                </c:pt>
                <c:pt idx="18">
                  <c:v>Семёнова Марина</c:v>
                </c:pt>
                <c:pt idx="19">
                  <c:v>Ушаков Никита</c:v>
                </c:pt>
                <c:pt idx="20">
                  <c:v>Цыбашова Анастасия</c:v>
                </c:pt>
                <c:pt idx="21">
                  <c:v>Чалов Владислав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2"/>
                <c:pt idx="0">
                  <c:v>2</c:v>
                </c:pt>
                <c:pt idx="1">
                  <c:v>3</c:v>
                </c:pt>
                <c:pt idx="2">
                  <c:v>1.75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  <c:pt idx="7">
                  <c:v>2.625</c:v>
                </c:pt>
                <c:pt idx="8">
                  <c:v>2.75</c:v>
                </c:pt>
                <c:pt idx="9">
                  <c:v>1.875</c:v>
                </c:pt>
                <c:pt idx="10">
                  <c:v>3</c:v>
                </c:pt>
                <c:pt idx="11">
                  <c:v>3</c:v>
                </c:pt>
                <c:pt idx="12">
                  <c:v>1.875</c:v>
                </c:pt>
                <c:pt idx="13">
                  <c:v>2</c:v>
                </c:pt>
                <c:pt idx="14">
                  <c:v>2.75</c:v>
                </c:pt>
                <c:pt idx="15">
                  <c:v>1</c:v>
                </c:pt>
                <c:pt idx="16">
                  <c:v>1.75</c:v>
                </c:pt>
                <c:pt idx="17">
                  <c:v>3</c:v>
                </c:pt>
                <c:pt idx="18">
                  <c:v>2.75</c:v>
                </c:pt>
                <c:pt idx="19">
                  <c:v>3</c:v>
                </c:pt>
                <c:pt idx="20">
                  <c:v>2.625</c:v>
                </c:pt>
                <c:pt idx="21">
                  <c:v>2.25</c:v>
                </c:pt>
              </c:numCache>
            </c:numRef>
          </c:val>
        </c:ser>
        <c:firstSliceAng val="0"/>
      </c:pie3DChart>
      <c:spPr>
        <a:solidFill>
          <a:srgbClr val="ffffff"/>
        </a:solidFill>
        <a:ln>
          <a:noFill/>
        </a:ln>
      </c:spPr>
    </c:plotArea>
    <c:plotVisOnly val="1"/>
  </c:chart>
  <c:spPr>
    <a:solidFill>
      <a:srgbClr val="b7dee8"/>
    </a:solidFill>
    <a:ln>
      <a:noFill/>
    </a:ln>
  </c:spPr>
</c:chartSpace>
</file>

<file path=ppt/charts/chart2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plotArea>
      <c:layout/>
      <c:bubbleChart>
        <c:ser>
          <c:idx val="0"/>
          <c:order val="0"/>
          <c:tx>
            <c:strRef>
              <c:f>label 2</c:f>
              <c:strCache>
                <c:ptCount val="1"/>
                <c:pt idx="0">
                  <c:v>дата_1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</c:spPr>
          <c:dLbls>
            <c:dLbl>
              <c:idx val="0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2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3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4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5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6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7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8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9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0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1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2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3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4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5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6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7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8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19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20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  <c:dLbl>
              <c:idx val="21"/>
              <c:dLblPos val="r"/>
              <c:showLegendKey val="0"/>
              <c:showVal val="1"/>
              <c:showCatName val="1"/>
              <c:showSerName val="0"/>
              <c:showPercent val="0"/>
              <c:separator>; </c:separator>
            </c:dLbl>
          </c:dLbls>
          <c:xVal>
            <c:numRef>
              <c:f>categories</c:f>
              <c:numCache>
                <c:formatCode>General</c:formatCode>
                <c:ptCount val="22"/>
                <c:pt idx="0">
                  <c:v/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  <c:pt idx="6">
                  <c:v/>
                </c:pt>
                <c:pt idx="7">
                  <c:v/>
                </c:pt>
                <c:pt idx="8">
                  <c:v/>
                </c:pt>
                <c:pt idx="9">
                  <c:v/>
                </c:pt>
                <c:pt idx="10">
                  <c:v/>
                </c:pt>
                <c:pt idx="11">
                  <c:v/>
                </c:pt>
                <c:pt idx="12">
                  <c:v/>
                </c:pt>
                <c:pt idx="13">
                  <c:v/>
                </c:pt>
                <c:pt idx="14">
                  <c:v/>
                </c:pt>
                <c:pt idx="15">
                  <c:v/>
                </c:pt>
                <c:pt idx="16">
                  <c:v/>
                </c:pt>
                <c:pt idx="17">
                  <c:v/>
                </c:pt>
                <c:pt idx="18">
                  <c:v/>
                </c:pt>
                <c:pt idx="19">
                  <c:v/>
                </c:pt>
                <c:pt idx="20">
                  <c:v/>
                </c:pt>
                <c:pt idx="21">
                  <c:v/>
                </c:pt>
              </c:numCache>
            </c:numRef>
          </c:xVal>
          <c:yVal>
            <c:numRef>
              <c:f>0</c:f>
              <c:numCache>
                <c:formatCode>General</c:formatCode>
                <c:ptCount val="22"/>
                <c:pt idx="0">
                  <c:v>2</c:v>
                </c:pt>
                <c:pt idx="1">
                  <c:v>3</c:v>
                </c:pt>
                <c:pt idx="2">
                  <c:v>1.75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  <c:pt idx="7">
                  <c:v>2.625</c:v>
                </c:pt>
                <c:pt idx="8">
                  <c:v>2.75</c:v>
                </c:pt>
                <c:pt idx="9">
                  <c:v>1.875</c:v>
                </c:pt>
                <c:pt idx="10">
                  <c:v>3</c:v>
                </c:pt>
                <c:pt idx="11">
                  <c:v>3</c:v>
                </c:pt>
                <c:pt idx="12">
                  <c:v>1.875</c:v>
                </c:pt>
                <c:pt idx="13">
                  <c:v>2</c:v>
                </c:pt>
                <c:pt idx="14">
                  <c:v>2.75</c:v>
                </c:pt>
                <c:pt idx="15">
                  <c:v>1</c:v>
                </c:pt>
                <c:pt idx="16">
                  <c:v>1.75</c:v>
                </c:pt>
                <c:pt idx="17">
                  <c:v>3</c:v>
                </c:pt>
                <c:pt idx="18">
                  <c:v>2.75</c:v>
                </c:pt>
                <c:pt idx="19">
                  <c:v>3</c:v>
                </c:pt>
                <c:pt idx="20">
                  <c:v>2.625</c:v>
                </c:pt>
                <c:pt idx="21">
                  <c:v>2.25</c:v>
                </c:pt>
              </c:numCache>
            </c:numRef>
          </c:yVal>
          <c:bubbleSize>
            <c:numRef>
              <c:f>1</c:f>
              <c:numCache>
                <c:formatCode>General</c:formatCode>
                <c:ptCount val="2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</c:numCache>
            </c:numRef>
          </c:bubbleSize>
        </c:ser>
        <c:axId val="31551"/>
        <c:axId val="30512"/>
      </c:bubbleChart>
      <c:valAx>
        <c:axId val="31551"/>
        <c:scaling>
          <c:orientation val="minMax"/>
        </c:scaling>
        <c:delete val="0"/>
        <c:axPos val="b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inorGridlines>
          <c:spPr>
            <a:ln w="9360">
              <a:solidFill>
                <a:srgbClr val="878787"/>
              </a:solidFill>
              <a:round/>
            </a:ln>
          </c:spPr>
        </c:minorGridlines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30512"/>
        <c:crossesAt val="0"/>
      </c:valAx>
      <c:valAx>
        <c:axId val="30512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31551"/>
        <c:crossesAt val="0"/>
      </c:valAx>
      <c:spPr>
        <a:solidFill>
          <a:srgbClr val="ffffff"/>
        </a:solidFill>
        <a:ln>
          <a:noFill/>
        </a:ln>
      </c:spPr>
    </c:plotArea>
    <c:plotVisOnly val="1"/>
  </c:chart>
  <c:spPr>
    <a:noFill/>
    <a:ln>
      <a:noFill/>
    </a:ln>
  </c:spPr>
</c:chartSpace>
</file>

<file path=ppt/charts/chart3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view3D>
      <c:rotX val="15"/>
      <c:rotY val="20"/>
      <c:rAngAx val="0"/>
      <c:perspective val="30"/>
    </c:view3D>
    <c:floor>
      <c:spPr>
        <a:solidFill>
          <a:srgbClr val="e9ecf3"/>
        </a:solidFill>
        <a:ln w="9360">
          <a:solidFill>
            <a:srgbClr val="878787"/>
          </a:solidFill>
          <a:round/>
        </a:ln>
      </c:spPr>
    </c:floor>
    <c:backWall>
      <c:spPr>
        <a:solidFill>
          <a:srgbClr val="e9ecf3"/>
        </a:solidFill>
        <a:ln w="9360">
          <a:solidFill>
            <a:srgbClr val="878787"/>
          </a:solidFill>
          <a:round/>
        </a:ln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дата_1</c:v>
                </c:pt>
              </c:strCache>
            </c:strRef>
          </c:tx>
          <c:spPr>
            <a:solidFill>
              <a:srgbClr val="4f81bd"/>
            </a:solidFill>
            <a:ln w="9360">
              <a:solidFill>
                <a:srgbClr val="365c89"/>
              </a:solidFill>
              <a:round/>
            </a:ln>
          </c:spPr>
          <c:cat>
            <c:strRef>
              <c:f>categories</c:f>
              <c:strCache>
                <c:ptCount val="8"/>
                <c:pt idx="0">
                  <c:v>объясняют что такое суффикс</c:v>
                </c:pt>
                <c:pt idx="1">
                  <c:v>Графически обозначают суффикс в слове</c:v>
                </c:pt>
                <c:pt idx="2">
                  <c:v>Дают характеристику суффикса в слове</c:v>
                </c:pt>
                <c:pt idx="3">
                  <c:v>Совместно составляют план работы</c:v>
                </c:pt>
                <c:pt idx="4">
                  <c:v>Оценивает свою работу по заданному алгоритму</c:v>
                </c:pt>
                <c:pt idx="5">
                  <c:v>Оказывают помощь в парной работе</c:v>
                </c:pt>
                <c:pt idx="6">
                  <c:v>аргументируют свою точку зрения при формулировании обобщённых выводов</c:v>
                </c:pt>
                <c:pt idx="7">
                  <c:v>определяет уменьшительно – ласкательное значение суффикса в слове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8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2.09090909090909</c:v>
                </c:pt>
                <c:pt idx="4">
                  <c:v>2.36363636363636</c:v>
                </c:pt>
                <c:pt idx="5">
                  <c:v>2.45454545454545</c:v>
                </c:pt>
                <c:pt idx="6">
                  <c:v>2.40909090909091</c:v>
                </c:pt>
                <c:pt idx="7">
                  <c:v>2.09090909090909</c:v>
                </c:pt>
              </c:numCache>
            </c:numRef>
          </c:val>
        </c:ser>
        <c:gapWidth val="150"/>
        <c:shape val="cylinder"/>
        <c:axId val="11872"/>
        <c:axId val="29492"/>
        <c:axId val="0"/>
      </c:bar3DChart>
      <c:catAx>
        <c:axId val="1187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29492"/>
        <c:crossesAt val="0"/>
        <c:auto val="1"/>
        <c:lblAlgn val="ctr"/>
        <c:lblOffset val="100"/>
      </c:catAx>
      <c:valAx>
        <c:axId val="29492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11872"/>
        <c:crossesAt val="0"/>
        <c:majorUnit val="1"/>
      </c:valAx>
      <c:spPr>
        <a:solidFill>
          <a:srgbClr val="e9ecf3"/>
        </a:solidFill>
        <a:ln w="9360">
          <a:solidFill>
            <a:srgbClr val="878787"/>
          </a:solidFill>
          <a:round/>
        </a:ln>
      </c:spPr>
    </c:plotArea>
    <c:legend>
      <c:legendPos val="r"/>
      <c:overlay val="0"/>
      <c:spPr>
        <a:noFill/>
        <a:ln>
          <a:noFill/>
        </a:ln>
      </c:spPr>
    </c:legend>
    <c:plotVisOnly val="1"/>
  </c:chart>
  <c:spPr>
    <a:solidFill>
      <a:srgbClr val="dbeef4"/>
    </a:solidFill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27.12.16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F2E20BF-F4E1-440F-891F-6E9BE61A76C1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27.12.16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FF6C975-0AE7-49EA-B105-36EA13E06BD5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1628640"/>
            <a:ext cx="7772040" cy="19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>
                <a:solidFill>
                  <a:srgbClr val="10243e"/>
                </a:solidFill>
                <a:latin typeface="Verdana"/>
                <a:ea typeface="Verdana"/>
              </a:rPr>
              <a:t>Тема:  </a:t>
            </a:r>
            <a:r>
              <a:rPr b="1" lang="ru-RU" sz="4400">
                <a:solidFill>
                  <a:srgbClr val="1f497d"/>
                </a:solidFill>
                <a:latin typeface="Verdana"/>
                <a:ea typeface="Verdana"/>
              </a:rPr>
              <a:t>Роль суффиксов в слове. Определение суффикса.</a:t>
            </a:r>
            <a:r>
              <a:rPr lang="ru-RU" sz="4400">
                <a:solidFill>
                  <a:srgbClr val="10243e"/>
                </a:solidFill>
                <a:latin typeface="Verdana"/>
                <a:ea typeface="Verdana"/>
              </a:rPr>
              <a:t>
</a:t>
            </a:r>
            <a:r>
              <a:rPr lang="ru-RU" sz="4400">
                <a:solidFill>
                  <a:srgbClr val="10243e"/>
                </a:solidFill>
                <a:latin typeface="Verdana"/>
                <a:ea typeface="Verdana"/>
              </a:rPr>
              <a:t>2 класс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31640" y="42210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10243e"/>
                </a:solidFill>
                <a:latin typeface="Verdana"/>
                <a:ea typeface="Verdana"/>
              </a:rPr>
              <a:t>Авторы: Барабанщикова Е.В., Честнокова Е.В., Казнина И.В., Клопова Г.Н., Смирнова Е.Н.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10243e"/>
                </a:solidFill>
                <a:latin typeface="Verdana"/>
                <a:ea typeface="Verdana"/>
              </a:rPr>
              <a:t>МОУ Борисоглебская СОШ № 1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Спасибо за внимание!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Контактная информация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П. Борисоглебский,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МОУ Борисоглебская СОШ № 1,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8 (48539) 2-12-17</a:t>
            </a:r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>
                <a:solidFill>
                  <a:srgbClr val="1f497d"/>
                </a:solidFill>
                <a:latin typeface="Verdana"/>
                <a:ea typeface="Verdana"/>
              </a:rPr>
              <a:t>Предполагаемые результаты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Verdana"/>
                <a:ea typeface="Verdana"/>
              </a:rPr>
              <a:t>Предметные: </a:t>
            </a: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объясняют что такое суффикс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Графически обозначают суффикс в слове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Дают характеристику суффикса в слове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Verdana"/>
                <a:ea typeface="Verdana"/>
              </a:rPr>
              <a:t>Метапредметные:  </a:t>
            </a: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Совместно составляют план работы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Verdana"/>
                <a:ea typeface="Verdana"/>
              </a:rPr>
              <a:t> </a:t>
            </a: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Оценивает свою работу по заданному алгоритму и в рамках технологии «самооценивание» (эталону, т.п.)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>
                <a:solidFill>
                  <a:srgbClr val="1f497d"/>
                </a:solidFill>
                <a:latin typeface="Verdana"/>
                <a:ea typeface="Verdana"/>
              </a:rPr>
              <a:t>Предполагаемые результаты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>
                <a:solidFill>
                  <a:srgbClr val="1f497d"/>
                </a:solidFill>
                <a:latin typeface="Verdana"/>
                <a:ea typeface="Verdana"/>
              </a:rPr>
              <a:t>Предполагаемые результаты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Verdana"/>
                <a:ea typeface="Verdana"/>
              </a:rPr>
              <a:t>Личностные: </a:t>
            </a: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Оказывают помощь в парной работе;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аргументируют свою точку зрения при формулировании обобщённых выводов;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определяет уменьшительно – ласкательное значение суффикса в слове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>
                <a:solidFill>
                  <a:srgbClr val="000000"/>
                </a:solidFill>
                <a:latin typeface="Calibri"/>
              </a:rPr>
              <a:t>Цель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3200">
                <a:solidFill>
                  <a:srgbClr val="000000"/>
                </a:solidFill>
                <a:latin typeface="Verdana"/>
                <a:ea typeface="Verdana"/>
              </a:rPr>
              <a:t>развитие умений находить суффикс в слове, посредством составления памятки по нахождению суффикса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39640" y="-17136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1f497d"/>
                </a:solidFill>
                <a:latin typeface="Verdana"/>
                <a:ea typeface="Verdana"/>
              </a:rPr>
              <a:t>Организация учебной деятельности на уроке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graphicFrame>
        <p:nvGraphicFramePr>
          <p:cNvPr id="90" name="Table 3"/>
          <p:cNvGraphicFramePr/>
          <p:nvPr/>
        </p:nvGraphicFramePr>
        <p:xfrm>
          <a:off x="251640" y="548640"/>
          <a:ext cx="8568000" cy="6081840"/>
        </p:xfrm>
        <a:graphic>
          <a:graphicData uri="http://schemas.openxmlformats.org/drawingml/2006/table">
            <a:tbl>
              <a:tblPr/>
              <a:tblGrid>
                <a:gridCol w="1670760"/>
                <a:gridCol w="4953600"/>
                <a:gridCol w="1943640"/>
              </a:tblGrid>
              <a:tr h="615960">
                <a:tc>
                  <a:txBody>
                    <a:bodyPr bIns="0" lIns="68400" rIns="68400" tIns="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Этап деятельности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Способы организации деятельности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Дидактика</a:t>
                      </a:r>
                      <a:endParaRPr/>
                    </a:p>
                  </a:txBody>
                  <a:tcPr/>
                </a:tc>
              </a:tr>
              <a:tr h="712440"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Формирование потребности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Проблемная ситуация, подводящий диалог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Картинки мальчиков Пети и Вовы.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1259280"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ffff00"/>
                          </a:solidFill>
                          <a:latin typeface="Calibri"/>
                        </a:rPr>
                        <a:t>Формирование образа желаемого результата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Памятка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Конспект беседы, заготовка памятки</a:t>
                      </a:r>
                      <a:endParaRPr/>
                    </a:p>
                  </a:txBody>
                  <a:tcPr/>
                </a:tc>
              </a:tr>
              <a:tr h="502200"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Мотивация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Постановка вопроса: Где нам поможет памятка?</a:t>
                      </a:r>
                      <a:endParaRPr/>
                    </a:p>
                  </a:txBody>
                  <a:tcPr/>
                </a:tc>
                <a:tc>
                  <a:tcPr/>
                </a:tc>
              </a:tr>
              <a:tr h="826560"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Целеполагание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Сделать памятку, используя знания полученные на уроке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Совместное обсуждение критериев, как должна выглядеть памятка.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Цель на доске</a:t>
                      </a:r>
                      <a:endParaRPr/>
                    </a:p>
                  </a:txBody>
                  <a:tcPr/>
                </a:tc>
              </a:tr>
              <a:tr h="502200"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Планирование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Совместное обсуждение и фиксация  плана работы.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План на доске</a:t>
                      </a:r>
                      <a:endParaRPr/>
                    </a:p>
                  </a:txBody>
                  <a:tcPr/>
                </a:tc>
              </a:tr>
              <a:tr h="1033200">
                <a:tc>
                  <a:txBody>
                    <a:bodyPr bIns="0" lIns="68400" rIns="68400" tIns="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Выполнение действий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Практическое выполнение заданий  и упражнений в учебнике, в рабочей тетради, сравнение своих выводов с авторским определением, работа в парах  по карточке под руководством учителя, работа на интерактивной доске, составление памятки, самооценка своей деятельности.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Карточка, рабочая тетрадь, учебник, памятка, правило, карточка по самооценке</a:t>
                      </a:r>
                      <a:endParaRPr/>
                    </a:p>
                  </a:txBody>
                  <a:tcPr/>
                </a:tc>
              </a:tr>
              <a:tr h="630000">
                <a:tc>
                  <a:txBody>
                    <a:bodyPr bIns="0" lIns="68400" rIns="68400" tIns="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>
                          <a:solidFill>
                            <a:srgbClr val="ffffff"/>
                          </a:solidFill>
                          <a:latin typeface="Calibri"/>
                        </a:rPr>
                        <a:t>Анализ результата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Оценка своей деятельности и памятки.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8400" rIns="6840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</a:rPr>
                        <a:t>Страница флипчарта, памятка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3600">
                <a:solidFill>
                  <a:srgbClr val="10243e"/>
                </a:solidFill>
                <a:latin typeface="Calibri"/>
              </a:rPr>
              <a:t>Уровень достижения образовательных результатов детьми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graphicFrame>
        <p:nvGraphicFramePr>
          <p:cNvPr id="93" name="Диаграмма 3"/>
          <p:cNvGraphicFramePr/>
          <p:nvPr/>
        </p:nvGraphicFramePr>
        <p:xfrm>
          <a:off x="395640" y="1484640"/>
          <a:ext cx="8424720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3600">
                <a:solidFill>
                  <a:srgbClr val="10243e"/>
                </a:solidFill>
                <a:latin typeface="Calibri"/>
              </a:rPr>
              <a:t>Уровень достижения образовательных результатов детьми</a:t>
            </a:r>
            <a:endParaRPr/>
          </a:p>
        </p:txBody>
      </p:sp>
      <p:graphicFrame>
        <p:nvGraphicFramePr>
          <p:cNvPr id="95" name="Диаграмма 3"/>
          <p:cNvGraphicFramePr/>
          <p:nvPr/>
        </p:nvGraphicFramePr>
        <p:xfrm>
          <a:off x="179640" y="1340640"/>
          <a:ext cx="8784720" cy="532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dur="indefinite" id="15" nodeType="tmRoot" restart="never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92160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3600">
                <a:solidFill>
                  <a:srgbClr val="1f497d"/>
                </a:solidFill>
                <a:latin typeface="Calibri"/>
              </a:rPr>
              <a:t>Уровень достижения каждого образовательного результата</a:t>
            </a:r>
            <a:endParaRPr/>
          </a:p>
        </p:txBody>
      </p:sp>
      <p:graphicFrame>
        <p:nvGraphicFramePr>
          <p:cNvPr id="97" name="Диаграмма 3"/>
          <p:cNvGraphicFramePr/>
          <p:nvPr/>
        </p:nvGraphicFramePr>
        <p:xfrm>
          <a:off x="107640" y="1268640"/>
          <a:ext cx="8928720" cy="54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dur="indefinite" id="17" nodeType="tmRoot" restart="never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