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3.png" ContentType="image/png"/>
  <Override PartName="/ppt/media/image4.jpeg" ContentType="image/jpeg"/>
  <Override PartName="/ppt/media/image5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7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6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971640" y="1080000"/>
            <a:ext cx="7272000" cy="242028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r>
              <a:rPr b="1" lang="ru-RU" sz="5400">
                <a:solidFill>
                  <a:srgbClr val="8a0000"/>
                </a:solidFill>
                <a:latin typeface="Times New Roman"/>
              </a:rPr>
              <a:t>Панно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5400">
                <a:solidFill>
                  <a:srgbClr val="8a0000"/>
                </a:solidFill>
                <a:latin typeface="Times New Roman"/>
              </a:rPr>
              <a:t>«Краски осеннего дерева»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971640" y="3500280"/>
            <a:ext cx="7272000" cy="1988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r>
              <a:rPr i="1" lang="ru-RU" sz="200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i="1" lang="ru-RU" sz="2000">
                <a:solidFill>
                  <a:srgbClr val="000000"/>
                </a:solidFill>
                <a:latin typeface="Times New Roman"/>
              </a:rPr>
              <a:t>бразовательное со-бытие в начальной школе</a:t>
            </a:r>
            <a:endParaRPr/>
          </a:p>
          <a:p>
            <a:pPr algn="r"/>
            <a:r>
              <a:rPr i="1" lang="ru-RU" sz="1600">
                <a:solidFill>
                  <a:srgbClr val="000000"/>
                </a:solidFill>
                <a:latin typeface="Times New Roman"/>
                <a:ea typeface="Times New Roman"/>
              </a:rPr>
              <a:t>авторы: Беберина Т.А., учитель МБОУ СШ№1 г. Пошехонье,</a:t>
            </a:r>
            <a:endParaRPr/>
          </a:p>
          <a:p>
            <a:pPr algn="r"/>
            <a:r>
              <a:rPr i="1" lang="ru-RU" sz="160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i="1" lang="ru-RU" sz="1600">
                <a:solidFill>
                  <a:srgbClr val="000000"/>
                </a:solidFill>
                <a:latin typeface="Times New Roman"/>
                <a:ea typeface="Times New Roman"/>
              </a:rPr>
              <a:t>Жигалова М.В., учитель МОУ Коленовская СОШ, </a:t>
            </a:r>
            <a:endParaRPr/>
          </a:p>
          <a:p>
            <a:pPr algn="r"/>
            <a:r>
              <a:rPr i="1" lang="ru-RU" sz="1600">
                <a:solidFill>
                  <a:srgbClr val="000000"/>
                </a:solidFill>
                <a:latin typeface="Times New Roman"/>
                <a:ea typeface="Times New Roman"/>
              </a:rPr>
              <a:t>Каблукова, Котельникова Ю., учитель МОУ СОШ № 3 г. Ростова, </a:t>
            </a:r>
            <a:endParaRPr/>
          </a:p>
          <a:p>
            <a:pPr algn="r"/>
            <a:r>
              <a:rPr i="1" lang="ru-RU" sz="1600">
                <a:solidFill>
                  <a:srgbClr val="000000"/>
                </a:solidFill>
                <a:latin typeface="Times New Roman"/>
                <a:ea typeface="Times New Roman"/>
              </a:rPr>
              <a:t>Пилина Е.В., учитель МОУ СОШ № 23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i="1" lang="ru-RU" sz="2000">
                <a:solidFill>
                  <a:srgbClr val="000000"/>
                </a:solidFill>
                <a:latin typeface="Times New Roman"/>
              </a:rPr>
              <a:t>Ярославская область, 2016 г.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67640" y="692640"/>
            <a:ext cx="8280360" cy="77724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4000">
                <a:solidFill>
                  <a:srgbClr val="cc0000"/>
                </a:solidFill>
                <a:latin typeface="Times New Roman"/>
              </a:rPr>
              <a:t>Образовательные результаты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395640" y="1772640"/>
            <a:ext cx="8352360" cy="4751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Предметные:</a:t>
            </a:r>
            <a:endParaRPr/>
          </a:p>
          <a:p>
            <a:pPr algn="just"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оформляют замысел панно в виде описания;</a:t>
            </a:r>
            <a:endParaRPr/>
          </a:p>
          <a:p>
            <a:pPr algn="just"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выбирают из предлагаемых педагогом дизайнерские приёмы и используют их при реализации замысла.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Личностные:</a:t>
            </a:r>
            <a:endParaRPr/>
          </a:p>
          <a:p>
            <a:pPr algn="just"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отражают отношение к родной природе через изготовление панно.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Метапредметные результаты: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Контролируют свои действия в соответствии с планом;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Оценивают себя и своих одноклассников;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Высказывают собственные суждения и обосновывают их;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Работают в коллективе, выполняют свою роль. 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39640" y="2205000"/>
            <a:ext cx="8064000" cy="3095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развивать умение отражать свое отношение к природе путём создания коллективного панно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467640" y="692640"/>
            <a:ext cx="8280360" cy="77724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4000">
                <a:solidFill>
                  <a:srgbClr val="cc0000"/>
                </a:solidFill>
                <a:latin typeface="Times New Roman"/>
              </a:rPr>
              <a:t>Цель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0" y="404640"/>
            <a:ext cx="9143280" cy="79128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cc0000"/>
                </a:solidFill>
                <a:latin typeface="Times New Roman"/>
              </a:rPr>
              <a:t>Методы организации совместной деятельности</a:t>
            </a:r>
            <a:endParaRPr/>
          </a:p>
        </p:txBody>
      </p:sp>
      <p:graphicFrame>
        <p:nvGraphicFramePr>
          <p:cNvPr id="80" name="Table 2"/>
          <p:cNvGraphicFramePr/>
          <p:nvPr/>
        </p:nvGraphicFramePr>
        <p:xfrm>
          <a:off x="395640" y="1052640"/>
          <a:ext cx="8424360" cy="4973040"/>
        </p:xfrm>
        <a:graphic>
          <a:graphicData uri="http://schemas.openxmlformats.org/drawingml/2006/table">
            <a:tbl>
              <a:tblPr/>
              <a:tblGrid>
                <a:gridCol w="2016000"/>
                <a:gridCol w="4392360"/>
                <a:gridCol w="2016000"/>
              </a:tblGrid>
              <a:tr h="355680">
                <a:tc>
                  <a:txBody>
                    <a:bodyPr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Этап деятельности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Способы организации деятельности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Дидактика</a:t>
                      </a:r>
                      <a:endParaRPr/>
                    </a:p>
                  </a:txBody>
                  <a:tcPr/>
                </a:tc>
              </a:tr>
              <a:tr h="106488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потребности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Беседа об осени, выявление настроения, которое создает данное время года, рассказ  из личного опыта об осенних красках, чтение стихов, посвященных осени.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Картина Шишкина «Осенний пейзаж», музыка А. Вивальди  «Времена года. Осень», стихи  А. С. Пушкина,  А. Майкова</a:t>
                      </a:r>
                      <a:endParaRPr/>
                    </a:p>
                  </a:txBody>
                  <a:tcPr/>
                </a:tc>
              </a:tr>
              <a:tr h="86508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Моделирование образа желаемого результата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Постановка уточняющего вопроса «Как можно создать осеннее настроение, что может быть продуктом нашей деятельности в конце урока?»</a:t>
                      </a:r>
                      <a:endParaRPr/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Обсуждение  образа желаемого результата.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Фотографии  и картины осеннего пейзажа</a:t>
                      </a:r>
                      <a:endParaRPr/>
                    </a:p>
                  </a:txBody>
                  <a:tcPr/>
                </a:tc>
              </a:tr>
              <a:tr h="47484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мотивации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Обсуждение значимости результата деятельности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  <a:tr h="47484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Стимулирование целеполагания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Индуктивная  беседа.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  <a:tr h="47484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Определение последовательности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Совместное  составление словесного плана действий.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Доска, маркер</a:t>
                      </a:r>
                      <a:endParaRPr/>
                    </a:p>
                  </a:txBody>
                  <a:tcPr/>
                </a:tc>
              </a:tr>
              <a:tr h="66672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Выполнение действий по достижению результата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Создание ситуации успеха, оказание дифференцированной помощи учащимся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  <a:tr h="596160"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Соотнесение полученного результата с желаемым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</a:rPr>
                        <a:t>Оценивание выполненной работы класса по совместно выработанным действиям.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67640" y="2421000"/>
            <a:ext cx="8280360" cy="77724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4000">
                <a:solidFill>
                  <a:srgbClr val="cc0000"/>
                </a:solidFill>
                <a:latin typeface="Times New Roman"/>
              </a:rPr>
              <a:t>Спасибо за внимание!!!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