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4.png" ContentType="image/png"/>
  <Override PartName="/ppt/media/image1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10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4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34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27.4.17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90F96D5-AD05-4999-BCB8-05CD6A34F435}" type="slidenum">
              <a:rPr lang="ru-RU" sz="1200">
                <a:solidFill>
                  <a:srgbClr val="8b8b8b"/>
                </a:solidFill>
                <a:latin typeface="Calibri"/>
              </a:rPr>
              <a:t>&lt;номер&gt;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Для правки текста заголовка щелкните мышьюОбразец заголовка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Для правки структуры щелкните мышью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Седьмой уровень структурыОбразец текста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ru-RU" sz="2800">
                <a:solidFill>
                  <a:srgbClr val="000000"/>
                </a:solidFill>
                <a:latin typeface="Calibri"/>
              </a:rPr>
              <a:t>Второй уровень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ru-RU" sz="2400">
                <a:solidFill>
                  <a:srgbClr val="000000"/>
                </a:solidFill>
                <a:latin typeface="Calibri"/>
              </a:rPr>
              <a:t>Третий уровень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ru-RU" sz="2000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ru-RU" sz="2000">
                <a:solidFill>
                  <a:srgbClr val="000000"/>
                </a:solidFill>
                <a:latin typeface="Calibri"/>
              </a:rPr>
              <a:t>Пятый уровень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ru-RU" sz="1200">
                <a:solidFill>
                  <a:srgbClr val="8b8b8b"/>
                </a:solidFill>
                <a:latin typeface="Calibri"/>
              </a:rPr>
              <a:t>27.4.17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AB120C0-40F1-4335-B40A-55EA39E4B0F1}" type="slidenum">
              <a:rPr lang="ru-RU" sz="1200">
                <a:solidFill>
                  <a:srgbClr val="8b8b8b"/>
                </a:solidFill>
                <a:latin typeface="Calibri"/>
              </a:rPr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От типа учебной задачи к выбору вида чтения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r>
              <a:rPr lang="ru-RU" sz="3200">
                <a:solidFill>
                  <a:srgbClr val="8b8b8b"/>
                </a:solidFill>
                <a:latin typeface="Calibri"/>
              </a:rPr>
              <a:t>Бородкина Н. В., </a:t>
            </a:r>
            <a:endParaRPr/>
          </a:p>
          <a:p>
            <a:pPr algn="r">
              <a:lnSpc>
                <a:spcPct val="100000"/>
              </a:lnSpc>
            </a:pPr>
            <a:r>
              <a:rPr lang="ru-RU" sz="3200">
                <a:solidFill>
                  <a:srgbClr val="8b8b8b"/>
                </a:solidFill>
                <a:latin typeface="Calibri"/>
              </a:rPr>
              <a:t>к.и.н., доцент КНО ИРО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Спасибо за внимание!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ru-RU" sz="3200">
                <a:solidFill>
                  <a:srgbClr val="8b8b8b"/>
                </a:solidFill>
                <a:latin typeface="Calibri"/>
              </a:rPr>
              <a:t>Читайте с вашими учениками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3200">
                <a:solidFill>
                  <a:srgbClr val="8b8b8b"/>
                </a:solidFill>
                <a:latin typeface="Calibri"/>
              </a:rPr>
              <a:t>с удовольствием!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Что такое учебная задача?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Учебная задача – «интеллектуальное пространство», в пределах которого реализуется ее решение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УЗ – то, что вызывает активные действия учащегося </a:t>
            </a:r>
            <a:endParaRPr/>
          </a:p>
          <a:p>
            <a:pPr algn="r"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Д. Толлингерова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Какой должна быть УЗ?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УЗ должна быть для учащегося призывом к решению;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Возникает в определенной педагогической ситуации и эта педагогическая ситуация определяет радиус действия УЗ;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УЗ должна обладать регуляционной потенцией;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УЗ должна содержать в себе эмоционально – мотивирующий заряд;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УЗ имеет свойство – «аспирационный уровень».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Какие бывают УЗ?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1. Задачи, требующие мнемического воспроизведения данных.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2. Задачи, требующие простых мыслительных операций.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3. Задачи, требующие сложных мыслительных операций с данными.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4. Задачи, требующие сообщения данных.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5. Задачи, требующие творческого мышления, решения проблемы.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Что такое смысловое чтение?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«Смысловое чтение – это </a:t>
            </a:r>
            <a:r>
              <a:rPr i="1" lang="ru-RU" sz="3200">
                <a:solidFill>
                  <a:srgbClr val="000000"/>
                </a:solidFill>
                <a:latin typeface="Calibri"/>
              </a:rPr>
              <a:t>восприятие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 графически оформленной </a:t>
            </a:r>
            <a:r>
              <a:rPr i="1" lang="ru-RU" sz="3200">
                <a:solidFill>
                  <a:srgbClr val="000000"/>
                </a:solidFill>
                <a:latin typeface="Calibri"/>
              </a:rPr>
              <a:t>текстовой информации 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и ее </a:t>
            </a:r>
            <a:r>
              <a:rPr i="1" lang="ru-RU" sz="3200">
                <a:solidFill>
                  <a:srgbClr val="000000"/>
                </a:solidFill>
                <a:latin typeface="Calibri"/>
              </a:rPr>
              <a:t>переработка в личностно-смысловые 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установки в соответствии с </a:t>
            </a:r>
            <a:r>
              <a:rPr i="1" lang="ru-RU" sz="3200">
                <a:solidFill>
                  <a:srgbClr val="000000"/>
                </a:solidFill>
                <a:latin typeface="Calibri"/>
              </a:rPr>
              <a:t>коммуникативно-познавательной задачей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». </a:t>
            </a:r>
            <a:endParaRPr/>
          </a:p>
          <a:p>
            <a:pPr algn="r">
              <a:lnSpc>
                <a:spcPct val="100000"/>
              </a:lnSpc>
            </a:pPr>
            <a:r>
              <a:rPr i="1" lang="ru-RU" sz="3200">
                <a:solidFill>
                  <a:srgbClr val="000000"/>
                </a:solidFill>
                <a:latin typeface="Calibri"/>
              </a:rPr>
              <a:t>А. А. Леонтьев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Что такое текст?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«Текст есть поле речемыслительной деятельности пишущего (говорящего) субъекта, рассчитанная на ответную деятельность читателя (слушателя), на его восприятие. Так, текст выступает одновременно и как результат деятельности автора и материал для деятельности читателя». </a:t>
            </a:r>
            <a:endParaRPr/>
          </a:p>
          <a:p>
            <a:pPr algn="r">
              <a:lnSpc>
                <a:spcPct val="100000"/>
              </a:lnSpc>
            </a:pPr>
            <a:r>
              <a:rPr i="1" lang="ru-RU" sz="3200">
                <a:solidFill>
                  <a:srgbClr val="000000"/>
                </a:solidFill>
                <a:latin typeface="Calibri"/>
              </a:rPr>
              <a:t>Н. С. Валгина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От куда берется потребность читать текст?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Внешний компонент – это влияние внешнего мира, школы. Пришел в школу – учись читать! Движимый внешней потребностью ребенок читает не потому, что хочет, а потому что “надо”, или “велели”. 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Внутренний компонент – влияние внутреннего стремления, желание читать для решения значимой проблемы или для удовольствия.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Как читать разные тексты?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По цели чтения есть два вида текстов: информационные и художественные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Тексты художественные направлены на расширение жизненного опыта читателя, на развитие эмпатии, эмоционального интеллекта, абстрактного мышления.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Информационные тексты, напротив, имеют целью информирование читателя по той или иной проблеме, вопросу. Причем, в рамки информационного текста входят не только научные, официально-деловые и т.д., но и тексты реклам, гиперссылок на сайте.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>
                <a:solidFill>
                  <a:srgbClr val="000000"/>
                </a:solidFill>
                <a:latin typeface="Calibri"/>
              </a:rPr>
              <a:t>Результаты смыслового чтения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Умение осмысленно читать – это первый и главный шаг  на пути принятия позиции школьника, осознания себя школьником, а не малышом. Ребенок, читающий автоматически принимается «в ряды взрослых». Умение читать, чтение позволяет ребенку формировать и в последующем развивать мотивы учения как такового. Почти любой будущий первоклассник на вопрос: «Зачем ты идешь в школу?» ответит: «Чтобы научиться читать, писать». Чтение порождает развитие мотивов учения. 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