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0;&#1059;&#1056;&#1057;&#1067;%20&#1087;&#1088;&#1086;&#1077;&#1082;&#1090;\&#1047;&#1040;&#1063;&#1045;&#1058;\&#1086;&#1094;&#1077;&#1085;&#1082;&#1072;%20&#1088;&#1077;&#1079;&#1091;&#1083;&#1100;&#1090;&#1072;&#1090;&#1072;\&#1044;&#1077;&#1088;&#1103;&#1073;&#1080;&#1085;&#1072;,%20&#1040;&#1074;&#1095;&#1091;&#1093;&#1086;&#1074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0;&#1059;&#1056;&#1057;&#1067;%20&#1087;&#1088;&#1086;&#1077;&#1082;&#1090;\&#1047;&#1040;&#1063;&#1045;&#1058;\&#1086;&#1094;&#1077;&#1085;&#1082;&#1072;%20&#1088;&#1077;&#1079;&#1091;&#1083;&#1100;&#1090;&#1072;&#1090;&#1072;\&#1044;&#1077;&#1088;&#1103;&#1073;&#1080;&#1085;&#1072;,%20&#1040;&#1074;&#1095;&#1091;&#1093;&#1086;&#1074;&#1072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0;&#1059;&#1056;&#1057;&#1067;%20&#1087;&#1088;&#1086;&#1077;&#1082;&#1090;\&#1047;&#1040;&#1063;&#1045;&#1058;\&#1086;&#1094;&#1077;&#1085;&#1082;&#1072;%20&#1088;&#1077;&#1079;&#1091;&#1083;&#1100;&#1090;&#1072;&#1090;&#1072;\&#1057;&#1072;&#1093;&#1072;&#1088;&#1086;&#1074;&#1072;%20&#1050;&#1072;&#1096;&#1080;&#1085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0;&#1059;&#1056;&#1057;&#1067;%20&#1087;&#1088;&#1086;&#1077;&#1082;&#1090;\&#1047;&#1040;&#1063;&#1045;&#1058;\&#1086;&#1094;&#1077;&#1085;&#1082;&#1072;%20&#1088;&#1077;&#1079;&#1091;&#1083;&#1100;&#1090;&#1072;&#1090;&#1072;\&#1057;&#1072;&#1093;&#1072;&#1088;&#1086;&#1074;&#1072;%20&#1050;&#1072;&#1096;&#1080;&#1085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Уровень достижения </a:t>
            </a:r>
            <a:r>
              <a:rPr lang="ru-RU" dirty="0" smtClean="0"/>
              <a:t>образовательных</a:t>
            </a:r>
            <a:r>
              <a:rPr lang="ru-RU" baseline="0" dirty="0" smtClean="0"/>
              <a:t> результатов</a:t>
            </a:r>
          </a:p>
          <a:p>
            <a:pPr>
              <a:defRPr/>
            </a:pPr>
            <a:r>
              <a:rPr lang="ru-RU" baseline="0" dirty="0" smtClean="0"/>
              <a:t> </a:t>
            </a:r>
            <a:r>
              <a:rPr lang="ru-RU" baseline="0" dirty="0"/>
              <a:t>(по детям)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'!$B$4:$B$23</c:f>
              <c:strCache>
                <c:ptCount val="20"/>
                <c:pt idx="0">
                  <c:v>Абрамова Валерия</c:v>
                </c:pt>
                <c:pt idx="1">
                  <c:v>Андриасян Андрэ</c:v>
                </c:pt>
                <c:pt idx="2">
                  <c:v>Беляев Дмитрий </c:v>
                </c:pt>
                <c:pt idx="3">
                  <c:v>Бочкова Мария </c:v>
                </c:pt>
                <c:pt idx="4">
                  <c:v>Волкова Ирина </c:v>
                </c:pt>
                <c:pt idx="5">
                  <c:v>Голубев Василий</c:v>
                </c:pt>
                <c:pt idx="6">
                  <c:v>Дементьева София</c:v>
                </c:pt>
                <c:pt idx="7">
                  <c:v>Зайцев Глеб </c:v>
                </c:pt>
                <c:pt idx="8">
                  <c:v>Захарян Арсений</c:v>
                </c:pt>
                <c:pt idx="9">
                  <c:v>Ильина Дарья</c:v>
                </c:pt>
                <c:pt idx="10">
                  <c:v>Киселёв Иван</c:v>
                </c:pt>
                <c:pt idx="11">
                  <c:v>Коданёв Даниил</c:v>
                </c:pt>
                <c:pt idx="12">
                  <c:v>Колколов Егор</c:v>
                </c:pt>
                <c:pt idx="13">
                  <c:v>Макаров Ярослав</c:v>
                </c:pt>
                <c:pt idx="14">
                  <c:v>Мальцев Глеб</c:v>
                </c:pt>
                <c:pt idx="15">
                  <c:v>Мартынова Татьяна</c:v>
                </c:pt>
                <c:pt idx="16">
                  <c:v>Нечаева Анастасия</c:v>
                </c:pt>
                <c:pt idx="17">
                  <c:v>Прохорова Екатерина</c:v>
                </c:pt>
                <c:pt idx="18">
                  <c:v>Радченко Михаил</c:v>
                </c:pt>
                <c:pt idx="19">
                  <c:v>Разокова Анна</c:v>
                </c:pt>
              </c:strCache>
            </c:strRef>
          </c:cat>
          <c:val>
            <c:numRef>
              <c:f>'ОЦЕНКА РЕЗУЛЬТАТИВНОСТИ '!$J$4:$J$23</c:f>
              <c:numCache>
                <c:formatCode>General</c:formatCode>
                <c:ptCount val="20"/>
                <c:pt idx="0">
                  <c:v>2.7142857142857144</c:v>
                </c:pt>
                <c:pt idx="1">
                  <c:v>1.1428571428571428</c:v>
                </c:pt>
                <c:pt idx="2">
                  <c:v>2.1428571428571428</c:v>
                </c:pt>
                <c:pt idx="3">
                  <c:v>2.4285714285714284</c:v>
                </c:pt>
                <c:pt idx="4">
                  <c:v>2.5714285714285716</c:v>
                </c:pt>
                <c:pt idx="5">
                  <c:v>2.5714285714285716</c:v>
                </c:pt>
                <c:pt idx="6">
                  <c:v>3</c:v>
                </c:pt>
                <c:pt idx="7">
                  <c:v>2.5714285714285716</c:v>
                </c:pt>
                <c:pt idx="8">
                  <c:v>2.4285714285714284</c:v>
                </c:pt>
                <c:pt idx="9">
                  <c:v>1.8571428571428572</c:v>
                </c:pt>
                <c:pt idx="10">
                  <c:v>3</c:v>
                </c:pt>
                <c:pt idx="11">
                  <c:v>2.4285714285714284</c:v>
                </c:pt>
                <c:pt idx="12">
                  <c:v>2.7142857142857144</c:v>
                </c:pt>
                <c:pt idx="13">
                  <c:v>3</c:v>
                </c:pt>
                <c:pt idx="14">
                  <c:v>1.8571428571428572</c:v>
                </c:pt>
                <c:pt idx="15">
                  <c:v>2.8571428571428572</c:v>
                </c:pt>
                <c:pt idx="16">
                  <c:v>2</c:v>
                </c:pt>
                <c:pt idx="17">
                  <c:v>2.7142857142857144</c:v>
                </c:pt>
                <c:pt idx="18">
                  <c:v>2.4285714285714284</c:v>
                </c:pt>
                <c:pt idx="19">
                  <c:v>1.5714285714285714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997008"/>
        <c:axId val="2082999184"/>
      </c:lineChart>
      <c:catAx>
        <c:axId val="208299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82999184"/>
        <c:crosses val="autoZero"/>
        <c:auto val="1"/>
        <c:lblAlgn val="ctr"/>
        <c:lblOffset val="100"/>
        <c:noMultiLvlLbl val="0"/>
      </c:catAx>
      <c:valAx>
        <c:axId val="2082999184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82997008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Уровень достижения </a:t>
            </a:r>
            <a:r>
              <a:rPr lang="ru-RU" dirty="0" smtClean="0"/>
              <a:t>образовательных</a:t>
            </a:r>
            <a:r>
              <a:rPr lang="ru-RU" baseline="0" dirty="0" smtClean="0"/>
              <a:t> </a:t>
            </a:r>
            <a:r>
              <a:rPr lang="ru-RU" baseline="0" dirty="0"/>
              <a:t>результатов </a:t>
            </a:r>
            <a:endParaRPr lang="ru-RU" baseline="0" dirty="0" smtClean="0"/>
          </a:p>
          <a:p>
            <a:pPr>
              <a:defRPr/>
            </a:pPr>
            <a:r>
              <a:rPr lang="ru-RU" baseline="0" dirty="0" smtClean="0"/>
              <a:t>(</a:t>
            </a:r>
            <a:r>
              <a:rPr lang="ru-RU" baseline="0" dirty="0"/>
              <a:t>по результату)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'!$C$3:$I$3</c:f>
              <c:strCache>
                <c:ptCount val="7"/>
                <c:pt idx="0">
                  <c:v>на макете действующего вулкана показывают, 
   как   образуются горы вулканического происхождения</c:v>
                </c:pt>
                <c:pt idx="1">
                  <c:v>находят на физической карте горы, называют их 
   и     определяют  высоту
</c:v>
                </c:pt>
                <c:pt idx="2">
                  <c:v>моделируют формы земной поверхности</c:v>
                </c:pt>
                <c:pt idx="3">
                  <c:v>создают макет действующего вулкана, используя различные материалы и техники</c:v>
                </c:pt>
                <c:pt idx="4">
                  <c:v>извлекают необходимую информацию из учебника и дополнительных источников</c:v>
                </c:pt>
                <c:pt idx="5">
                  <c:v>взаимодействуют со сверстниками, друзьями, взрослыми при создании макета</c:v>
                </c:pt>
                <c:pt idx="6">
                  <c:v>учатся выполнять различные роли в группе    (лидера, исполнителя, критика)</c:v>
                </c:pt>
              </c:strCache>
            </c:strRef>
          </c:cat>
          <c:val>
            <c:numRef>
              <c:f>'ОЦЕНКА РЕЗУЛЬТАТИВНОСТИ '!$C$24:$I$24</c:f>
              <c:numCache>
                <c:formatCode>General</c:formatCode>
                <c:ptCount val="7"/>
                <c:pt idx="0">
                  <c:v>2.5499999999999998</c:v>
                </c:pt>
                <c:pt idx="1">
                  <c:v>2.15</c:v>
                </c:pt>
                <c:pt idx="2">
                  <c:v>2.6</c:v>
                </c:pt>
                <c:pt idx="3">
                  <c:v>2.75</c:v>
                </c:pt>
                <c:pt idx="4">
                  <c:v>2.15</c:v>
                </c:pt>
                <c:pt idx="5">
                  <c:v>2.7</c:v>
                </c:pt>
                <c:pt idx="6">
                  <c:v>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997552"/>
        <c:axId val="2082998096"/>
      </c:lineChart>
      <c:catAx>
        <c:axId val="208299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82998096"/>
        <c:crosses val="autoZero"/>
        <c:auto val="1"/>
        <c:lblAlgn val="ctr"/>
        <c:lblOffset val="100"/>
        <c:noMultiLvlLbl val="0"/>
      </c:catAx>
      <c:valAx>
        <c:axId val="2082998096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82997552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Уровень достижения </a:t>
            </a:r>
            <a:r>
              <a:rPr lang="ru-RU" dirty="0" smtClean="0"/>
              <a:t>образовательных</a:t>
            </a:r>
            <a:r>
              <a:rPr lang="ru-RU" baseline="0" dirty="0" smtClean="0"/>
              <a:t> </a:t>
            </a:r>
            <a:r>
              <a:rPr lang="ru-RU" baseline="0" dirty="0"/>
              <a:t>результатов </a:t>
            </a:r>
            <a:endParaRPr lang="ru-RU" baseline="0" dirty="0" smtClean="0"/>
          </a:p>
          <a:p>
            <a:pPr>
              <a:defRPr/>
            </a:pPr>
            <a:r>
              <a:rPr lang="ru-RU" baseline="0" dirty="0" smtClean="0"/>
              <a:t>(</a:t>
            </a:r>
            <a:r>
              <a:rPr lang="ru-RU" baseline="0" dirty="0"/>
              <a:t>по детям)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'!$B$4:$B$28</c:f>
              <c:strCache>
                <c:ptCount val="25"/>
                <c:pt idx="0">
                  <c:v> Агиевич Савелий</c:v>
                </c:pt>
                <c:pt idx="1">
                  <c:v> Акопян Ангелина</c:v>
                </c:pt>
                <c:pt idx="2">
                  <c:v> Акопян Татьяна</c:v>
                </c:pt>
                <c:pt idx="3">
                  <c:v> Алексеев Вадим</c:v>
                </c:pt>
                <c:pt idx="4">
                  <c:v>Баглаева Дарья</c:v>
                </c:pt>
                <c:pt idx="5">
                  <c:v>Барсуков Роман</c:v>
                </c:pt>
                <c:pt idx="6">
                  <c:v>Бодров Евгений</c:v>
                </c:pt>
                <c:pt idx="7">
                  <c:v>Бодров Илья</c:v>
                </c:pt>
                <c:pt idx="8">
                  <c:v> Григорян Акоб</c:v>
                </c:pt>
                <c:pt idx="9">
                  <c:v> Гущин Иван</c:v>
                </c:pt>
                <c:pt idx="10">
                  <c:v> Евсеев Антон</c:v>
                </c:pt>
                <c:pt idx="11">
                  <c:v> Казаков Иван</c:v>
                </c:pt>
                <c:pt idx="12">
                  <c:v> Литовченко Дарья</c:v>
                </c:pt>
                <c:pt idx="13">
                  <c:v> Мазин Максим</c:v>
                </c:pt>
                <c:pt idx="14">
                  <c:v> Медянов Кирилл</c:v>
                </c:pt>
                <c:pt idx="15">
                  <c:v> Павлова Полина</c:v>
                </c:pt>
                <c:pt idx="16">
                  <c:v> Поколяк Маргарита</c:v>
                </c:pt>
                <c:pt idx="17">
                  <c:v> Рыжков Кирилл</c:v>
                </c:pt>
                <c:pt idx="18">
                  <c:v> Соловье Данил</c:v>
                </c:pt>
                <c:pt idx="19">
                  <c:v> Тарасенко Степан</c:v>
                </c:pt>
                <c:pt idx="20">
                  <c:v> Толстякова Надежда</c:v>
                </c:pt>
                <c:pt idx="21">
                  <c:v> Фавстов максим</c:v>
                </c:pt>
                <c:pt idx="22">
                  <c:v> Царевский Данил</c:v>
                </c:pt>
                <c:pt idx="23">
                  <c:v> Шиняева карина</c:v>
                </c:pt>
                <c:pt idx="24">
                  <c:v> Щирова Арианна</c:v>
                </c:pt>
              </c:strCache>
            </c:strRef>
          </c:cat>
          <c:val>
            <c:numRef>
              <c:f>'ОЦЕНКА РЕЗУЛЬТАТИВНОСТИ '!$J$4:$J$28</c:f>
              <c:numCache>
                <c:formatCode>General</c:formatCode>
                <c:ptCount val="25"/>
                <c:pt idx="0">
                  <c:v>1.8571428571428572</c:v>
                </c:pt>
                <c:pt idx="1">
                  <c:v>2.7142857142857144</c:v>
                </c:pt>
                <c:pt idx="2">
                  <c:v>2.2857142857142856</c:v>
                </c:pt>
                <c:pt idx="3">
                  <c:v>2</c:v>
                </c:pt>
                <c:pt idx="4">
                  <c:v>1.7142857142857142</c:v>
                </c:pt>
                <c:pt idx="5">
                  <c:v>1.4285714285714286</c:v>
                </c:pt>
                <c:pt idx="6">
                  <c:v>1.5714285714285714</c:v>
                </c:pt>
                <c:pt idx="7">
                  <c:v>1.1428571428571428</c:v>
                </c:pt>
                <c:pt idx="8">
                  <c:v>1.5714285714285714</c:v>
                </c:pt>
                <c:pt idx="9">
                  <c:v>2.1428571428571428</c:v>
                </c:pt>
                <c:pt idx="10">
                  <c:v>2.4285714285714284</c:v>
                </c:pt>
                <c:pt idx="11">
                  <c:v>2.4285714285714284</c:v>
                </c:pt>
                <c:pt idx="12">
                  <c:v>2.4285714285714284</c:v>
                </c:pt>
                <c:pt idx="13">
                  <c:v>1.4285714285714286</c:v>
                </c:pt>
                <c:pt idx="14">
                  <c:v>2</c:v>
                </c:pt>
                <c:pt idx="15">
                  <c:v>2.5714285714285716</c:v>
                </c:pt>
                <c:pt idx="16">
                  <c:v>1.2857142857142858</c:v>
                </c:pt>
                <c:pt idx="17">
                  <c:v>2.2857142857142856</c:v>
                </c:pt>
                <c:pt idx="18">
                  <c:v>2.1428571428571428</c:v>
                </c:pt>
                <c:pt idx="19">
                  <c:v>1.4285714285714286</c:v>
                </c:pt>
                <c:pt idx="20">
                  <c:v>2.4285714285714284</c:v>
                </c:pt>
                <c:pt idx="21">
                  <c:v>2.4285714285714284</c:v>
                </c:pt>
                <c:pt idx="22">
                  <c:v>1.7142857142857142</c:v>
                </c:pt>
                <c:pt idx="23">
                  <c:v>2.4285714285714284</c:v>
                </c:pt>
                <c:pt idx="24">
                  <c:v>2.8571428571428572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13952"/>
        <c:axId val="7314496"/>
      </c:lineChart>
      <c:catAx>
        <c:axId val="731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314496"/>
        <c:crosses val="autoZero"/>
        <c:auto val="1"/>
        <c:lblAlgn val="ctr"/>
        <c:lblOffset val="100"/>
        <c:noMultiLvlLbl val="0"/>
      </c:catAx>
      <c:valAx>
        <c:axId val="7314496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313952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Уровень достижения </a:t>
            </a:r>
            <a:r>
              <a:rPr lang="ru-RU" dirty="0" smtClean="0"/>
              <a:t>образовательных</a:t>
            </a:r>
            <a:r>
              <a:rPr lang="ru-RU" baseline="0" dirty="0" smtClean="0"/>
              <a:t> </a:t>
            </a:r>
            <a:r>
              <a:rPr lang="ru-RU" baseline="0" dirty="0"/>
              <a:t>результатов </a:t>
            </a:r>
            <a:endParaRPr lang="ru-RU" baseline="0" dirty="0" smtClean="0"/>
          </a:p>
          <a:p>
            <a:pPr>
              <a:defRPr/>
            </a:pPr>
            <a:r>
              <a:rPr lang="ru-RU" baseline="0" dirty="0" smtClean="0"/>
              <a:t>(</a:t>
            </a:r>
            <a:r>
              <a:rPr lang="ru-RU" baseline="0" dirty="0"/>
              <a:t>по результату)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'!$C$3:$I$3</c:f>
              <c:strCache>
                <c:ptCount val="7"/>
                <c:pt idx="0">
                  <c:v>на макете действующего вулкана показывают, 
   как   образуются горы вулканического происхождения</c:v>
                </c:pt>
                <c:pt idx="1">
                  <c:v>находят на физической карте горы, называют их 
   и     определяют  высоту</c:v>
                </c:pt>
                <c:pt idx="2">
                  <c:v>моделируют формы земной поверхности</c:v>
                </c:pt>
                <c:pt idx="3">
                  <c:v>создают макет действующего вулкана, используя различные материалы и техники</c:v>
                </c:pt>
                <c:pt idx="4">
                  <c:v>извлекают необходимую информацию из учебника и дополнительных источников</c:v>
                </c:pt>
                <c:pt idx="5">
                  <c:v>взаимодействуют со сверстниками, друзьями, взрослыми при создании макета</c:v>
                </c:pt>
                <c:pt idx="6">
                  <c:v>учатся выполнять различные роли в группе    (лидера, исполнителя, критика)</c:v>
                </c:pt>
              </c:strCache>
            </c:strRef>
          </c:cat>
          <c:val>
            <c:numRef>
              <c:f>'ОЦЕНКА РЕЗУЛЬТАТИВНОСТИ '!$C$29:$I$29</c:f>
              <c:numCache>
                <c:formatCode>General</c:formatCode>
                <c:ptCount val="7"/>
                <c:pt idx="0">
                  <c:v>2.04</c:v>
                </c:pt>
                <c:pt idx="1">
                  <c:v>1.92</c:v>
                </c:pt>
                <c:pt idx="2">
                  <c:v>2.2000000000000002</c:v>
                </c:pt>
                <c:pt idx="3">
                  <c:v>2.56</c:v>
                </c:pt>
                <c:pt idx="4">
                  <c:v>2.04</c:v>
                </c:pt>
                <c:pt idx="5">
                  <c:v>1.84</c:v>
                </c:pt>
                <c:pt idx="6">
                  <c:v>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08512"/>
        <c:axId val="7309056"/>
      </c:lineChart>
      <c:catAx>
        <c:axId val="730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309056"/>
        <c:crosses val="autoZero"/>
        <c:auto val="1"/>
        <c:lblAlgn val="ctr"/>
        <c:lblOffset val="100"/>
        <c:noMultiLvlLbl val="0"/>
      </c:catAx>
      <c:valAx>
        <c:axId val="7309056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308512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96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46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54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56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25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55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91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13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46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68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0B1DC-FF6D-40CA-B19A-B6B70241106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7D437-862B-4866-83A4-69FAE63374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80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hyperlink" Target="&#1059;&#1088;&#1086;&#1074;&#1077;&#1085;&#1100;%20&#1076;&#1086;&#1089;&#1090;&#1080;&#1078;&#1077;&#1085;&#1080;&#1081;%20&#1086;&#1073;&#1088;&#1072;&#1079;&#1086;&#1074;&#1072;&#1090;&#1077;&#1083;&#1100;&#1085;&#1099;&#1093;%20&#1088;&#1077;&#1079;&#1091;&#1083;&#1100;&#1090;&#1072;&#1090;&#1086;&#1074;.docx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82;&#1086;&#1085;&#1089;&#1087;&#1077;&#1082;&#1090;%20&#1091;&#1088;&#1086;&#1082;&#1072;.doc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" y="0"/>
            <a:ext cx="9117211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4437112"/>
            <a:ext cx="1973578" cy="190121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729345" y="883455"/>
            <a:ext cx="587423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Равнины и горы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рождаются горы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55703" y="3463636"/>
            <a:ext cx="602152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выполнили: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Сахарова Н.А., учитель МОУ Петровская СОШ;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Кашина Н.В., учитель МОУ Петровская СОШ;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Дерябина Н.Б., учитель МОУ гимназия им.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А.Л.Кекина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Авчухова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В.В., учитель МОУ СОШ №2 г.Ростова</a:t>
            </a:r>
          </a:p>
          <a:p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1214422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Учебная тема: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1936956"/>
            <a:ext cx="2055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Со-бытийная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тема: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64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" y="0"/>
            <a:ext cx="9117211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71604" y="357166"/>
            <a:ext cx="6210866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5" action="ppaction://hlinkfile"/>
              </a:rPr>
              <a:t>Уровень достижения 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образовательных результатов</a:t>
            </a:r>
            <a:endParaRPr lang="ru-RU" sz="3600" dirty="0" smtClean="0"/>
          </a:p>
          <a:p>
            <a:pPr algn="ctr"/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722319"/>
              </p:ext>
            </p:extLst>
          </p:nvPr>
        </p:nvGraphicFramePr>
        <p:xfrm>
          <a:off x="1475656" y="2420888"/>
          <a:ext cx="702543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1808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" y="0"/>
            <a:ext cx="9117211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20839" y="332656"/>
            <a:ext cx="66463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Предполагаемые результаты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8829" y="1181251"/>
            <a:ext cx="2036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Предметные: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1140463"/>
            <a:ext cx="6463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макете действующего вулкана показывают, </a:t>
            </a:r>
          </a:p>
          <a:p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как   образуются горы вулканического происхождения;</a:t>
            </a:r>
          </a:p>
          <a:p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находят на физической карте горы, называют их </a:t>
            </a:r>
          </a:p>
          <a:p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    определяют  высоту.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3561" y="2777092"/>
            <a:ext cx="2685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97353" y="2780928"/>
            <a:ext cx="58231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моделируют формы земной поверхности;</a:t>
            </a:r>
          </a:p>
          <a:p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создают макет действующего вулкана, используя различные материалы и техники;</a:t>
            </a:r>
          </a:p>
          <a:p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извлекают необходимую информацию из учебника и дополнительных источников.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782" y="4685115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Личностные: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24608" y="4685115"/>
            <a:ext cx="53291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взаимодействуют со сверстниками, друзьями, взрослыми при создании макета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учатся выполнять различные роли в группе    (лидера, исполнителя, критика)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79" y="5805263"/>
            <a:ext cx="670653" cy="64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2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17211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380" y="1082353"/>
            <a:ext cx="21373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Цель 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9746" y="1220853"/>
            <a:ext cx="60972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представление о возникновении гор в процессе создания макета действующего вулкана 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27" y="4509120"/>
            <a:ext cx="1791437" cy="1710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23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" y="0"/>
            <a:ext cx="9117211" cy="6858000"/>
          </a:xfrm>
          <a:prstGeom prst="rect">
            <a:avLst/>
          </a:prstGeom>
        </p:spPr>
      </p:pic>
      <p:graphicFrame>
        <p:nvGraphicFramePr>
          <p:cNvPr id="7" name="Объек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084375"/>
              </p:ext>
            </p:extLst>
          </p:nvPr>
        </p:nvGraphicFramePr>
        <p:xfrm>
          <a:off x="359755" y="900999"/>
          <a:ext cx="8424490" cy="3474720"/>
        </p:xfrm>
        <a:graphic>
          <a:graphicData uri="http://schemas.openxmlformats.org/drawingml/2006/table">
            <a:tbl>
              <a:tblPr/>
              <a:tblGrid>
                <a:gridCol w="2921009"/>
                <a:gridCol w="5503481"/>
              </a:tblGrid>
              <a:tr h="43797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Этап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методы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71559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потребности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 action="ppaction://hlinkfile"/>
                        </a:rPr>
                        <a:t>сказка о происхождении гор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671559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моделирование образа желаемого результата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-просмотр видеофильма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-создание  образа  макета действующего вулкана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(рисунки)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выработка критериев оценивания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671559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мотивации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о применении макета: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конкурс-выставка для родителей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демонстрация младшим сверстникам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41879" y="260648"/>
            <a:ext cx="62602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Содержание деятельности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70479"/>
              </p:ext>
            </p:extLst>
          </p:nvPr>
        </p:nvGraphicFramePr>
        <p:xfrm>
          <a:off x="373149" y="4365104"/>
          <a:ext cx="8424490" cy="1706880"/>
        </p:xfrm>
        <a:graphic>
          <a:graphicData uri="http://schemas.openxmlformats.org/drawingml/2006/table">
            <a:tbl>
              <a:tblPr/>
              <a:tblGrid>
                <a:gridCol w="2921009"/>
                <a:gridCol w="5503481"/>
              </a:tblGrid>
              <a:tr h="671559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стимулирование целеполагания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экрана успешности «Рождение гор»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963541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последовательности действий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технологической карты «Этапы создания макета горы»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63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" y="0"/>
            <a:ext cx="9117211" cy="6858000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500042"/>
          <a:ext cx="8286808" cy="2316480"/>
        </p:xfrm>
        <a:graphic>
          <a:graphicData uri="http://schemas.openxmlformats.org/drawingml/2006/table">
            <a:tbl>
              <a:tblPr/>
              <a:tblGrid>
                <a:gridCol w="2873271"/>
                <a:gridCol w="5413537"/>
              </a:tblGrid>
              <a:tr h="5887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действий по достижению результата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проектирование других  действующих моделей (гейзер, наводнение, землетрясение и др.)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80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соотнесение полученного результата с желаемым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сравнение результатов деятельности с выбранными критериями;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нахождение ошибок с последующим исправлением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4437112"/>
            <a:ext cx="1973578" cy="190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" y="0"/>
            <a:ext cx="9117211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500430" y="500042"/>
            <a:ext cx="1558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УМК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1285860"/>
            <a:ext cx="77867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Методическое обеспечение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(конспект урока, методический комплект ОС «Школа 2100»)</a:t>
            </a:r>
          </a:p>
          <a:p>
            <a:pPr lvl="0"/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Дидактическое обеспечение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(видеоролик, технологическая карта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«Этапы создания макета горы»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Продукты детской деятельности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(презентации, рисунки будущего макета,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фотографии детских работ, видео «Извержение вулкана» 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4437112"/>
            <a:ext cx="1973578" cy="190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" y="0"/>
            <a:ext cx="9117211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71604" y="357166"/>
            <a:ext cx="6210866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Уровень достижения 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образовательных результатов</a:t>
            </a:r>
            <a:endParaRPr lang="ru-RU" sz="3600" dirty="0" smtClean="0"/>
          </a:p>
          <a:p>
            <a:pPr algn="ctr"/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857224" y="2357430"/>
          <a:ext cx="7643866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928926" y="1643050"/>
            <a:ext cx="355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гимназия имени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А.Л.Кекина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8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" y="0"/>
            <a:ext cx="9117211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71604" y="357166"/>
            <a:ext cx="6210866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Уровень достижения 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образовательных результатов</a:t>
            </a:r>
            <a:endParaRPr lang="ru-RU" sz="3600" dirty="0" smtClean="0"/>
          </a:p>
          <a:p>
            <a:pPr algn="ctr"/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500034" y="1928802"/>
          <a:ext cx="8105775" cy="359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808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" y="0"/>
            <a:ext cx="909935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" y="0"/>
            <a:ext cx="9117211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71604" y="357166"/>
            <a:ext cx="6210866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Уровень достижения 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образовательных результатов</a:t>
            </a:r>
            <a:endParaRPr lang="ru-RU" sz="3600" dirty="0" smtClean="0"/>
          </a:p>
          <a:p>
            <a:pPr algn="ctr"/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1643050"/>
            <a:ext cx="25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Петровская СОШ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500034" y="2214554"/>
          <a:ext cx="8001056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808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355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 Вячеславовна Бородкина</cp:lastModifiedBy>
  <cp:revision>40</cp:revision>
  <dcterms:created xsi:type="dcterms:W3CDTF">2017-02-15T17:42:58Z</dcterms:created>
  <dcterms:modified xsi:type="dcterms:W3CDTF">2017-03-20T06:05:56Z</dcterms:modified>
</cp:coreProperties>
</file>