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43" autoAdjust="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dirty="0"/>
              <a:t>Уровень достижения </a:t>
            </a:r>
            <a:r>
              <a:rPr lang="ru-RU" dirty="0" err="1"/>
              <a:t>образоватльных</a:t>
            </a:r>
            <a:r>
              <a:rPr lang="ru-RU" dirty="0"/>
              <a:t> результатов (по детям</a:t>
            </a:r>
            <a:r>
              <a:rPr lang="ru-RU" dirty="0" smtClean="0"/>
              <a:t>) Группы 1-2</a:t>
            </a:r>
            <a:endParaRPr lang="ru-RU" dirty="0"/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дата_1</c:v>
          </c:tx>
          <c:marker>
            <c:symbol val="none"/>
          </c:marker>
          <c:cat>
            <c:strRef>
              <c:f>'ОЦЕНКА РЕЗУЛЬТАТИВНОСТИ '!$B$4:$B$13</c:f>
              <c:strCache>
                <c:ptCount val="10"/>
                <c:pt idx="0">
                  <c:v>Наташа К.</c:v>
                </c:pt>
                <c:pt idx="1">
                  <c:v>Кирилл М.</c:v>
                </c:pt>
                <c:pt idx="2">
                  <c:v>Александр К.</c:v>
                </c:pt>
                <c:pt idx="3">
                  <c:v>Прохор С.</c:v>
                </c:pt>
                <c:pt idx="4">
                  <c:v>Полина М</c:v>
                </c:pt>
                <c:pt idx="5">
                  <c:v>Ермил С.</c:v>
                </c:pt>
                <c:pt idx="6">
                  <c:v>Николай И.</c:v>
                </c:pt>
                <c:pt idx="7">
                  <c:v>Олег Ш</c:v>
                </c:pt>
                <c:pt idx="8">
                  <c:v>Роман Т.</c:v>
                </c:pt>
                <c:pt idx="9">
                  <c:v>Артем С.</c:v>
                </c:pt>
              </c:strCache>
            </c:strRef>
          </c:cat>
          <c:val>
            <c:numRef>
              <c:f>'ОЦЕНКА РЕЗУЛЬТАТИВНОСТИ '!$M$4:$M$13</c:f>
              <c:numCache>
                <c:formatCode>General</c:formatCode>
                <c:ptCount val="10"/>
                <c:pt idx="0">
                  <c:v>3</c:v>
                </c:pt>
                <c:pt idx="1">
                  <c:v>1.8</c:v>
                </c:pt>
                <c:pt idx="2">
                  <c:v>2</c:v>
                </c:pt>
                <c:pt idx="3">
                  <c:v>2.4</c:v>
                </c:pt>
                <c:pt idx="4">
                  <c:v>1.4</c:v>
                </c:pt>
                <c:pt idx="5">
                  <c:v>1.6</c:v>
                </c:pt>
                <c:pt idx="6">
                  <c:v>1.4</c:v>
                </c:pt>
                <c:pt idx="7">
                  <c:v>1.6</c:v>
                </c:pt>
                <c:pt idx="8">
                  <c:v>2.8</c:v>
                </c:pt>
                <c:pt idx="9">
                  <c:v>1.6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25109264"/>
        <c:axId val="1825113072"/>
      </c:lineChart>
      <c:catAx>
        <c:axId val="1825109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825113072"/>
        <c:crosses val="autoZero"/>
        <c:auto val="1"/>
        <c:lblAlgn val="ctr"/>
        <c:lblOffset val="100"/>
        <c:noMultiLvlLbl val="0"/>
      </c:catAx>
      <c:valAx>
        <c:axId val="1825113072"/>
        <c:scaling>
          <c:orientation val="minMax"/>
          <c:max val="3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825109264"/>
        <c:crosses val="autoZero"/>
        <c:crossBetween val="between"/>
        <c:majorUnit val="1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</c:dTable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dirty="0"/>
              <a:t>Уровень достижения </a:t>
            </a:r>
            <a:r>
              <a:rPr lang="ru-RU" dirty="0" err="1"/>
              <a:t>образоватльных</a:t>
            </a:r>
            <a:r>
              <a:rPr lang="ru-RU" dirty="0"/>
              <a:t> результатов (по детям</a:t>
            </a:r>
            <a:r>
              <a:rPr lang="ru-RU" dirty="0" smtClean="0"/>
              <a:t>) Группы 3-4</a:t>
            </a:r>
            <a:endParaRPr lang="ru-RU" dirty="0"/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дата_1</c:v>
          </c:tx>
          <c:marker>
            <c:symbol val="none"/>
          </c:marker>
          <c:cat>
            <c:strRef>
              <c:f>'ОЦЕНКА РЕЗУЛЬТАТИВНОСТИ '!$B$4:$B$13</c:f>
              <c:strCache>
                <c:ptCount val="10"/>
                <c:pt idx="0">
                  <c:v>Иван Г.</c:v>
                </c:pt>
                <c:pt idx="1">
                  <c:v>Николай М.</c:v>
                </c:pt>
                <c:pt idx="2">
                  <c:v>Александр Б.</c:v>
                </c:pt>
                <c:pt idx="3">
                  <c:v>Анна С.</c:v>
                </c:pt>
                <c:pt idx="4">
                  <c:v>Дарья Т.</c:v>
                </c:pt>
                <c:pt idx="5">
                  <c:v>Милана М. </c:v>
                </c:pt>
                <c:pt idx="6">
                  <c:v>Анна Ш.</c:v>
                </c:pt>
                <c:pt idx="7">
                  <c:v>Ксения С.</c:v>
                </c:pt>
                <c:pt idx="8">
                  <c:v>Ольга С.</c:v>
                </c:pt>
                <c:pt idx="9">
                  <c:v>Ольга К..</c:v>
                </c:pt>
              </c:strCache>
            </c:strRef>
          </c:cat>
          <c:val>
            <c:numRef>
              <c:f>'ОЦЕНКА РЕЗУЛЬТАТИВНОСТИ '!$M$4:$M$13</c:f>
              <c:numCache>
                <c:formatCode>General</c:formatCode>
                <c:ptCount val="10"/>
                <c:pt idx="0">
                  <c:v>1.2</c:v>
                </c:pt>
                <c:pt idx="1">
                  <c:v>2.6</c:v>
                </c:pt>
                <c:pt idx="2">
                  <c:v>2.8</c:v>
                </c:pt>
                <c:pt idx="3">
                  <c:v>2.4</c:v>
                </c:pt>
                <c:pt idx="4">
                  <c:v>1.8</c:v>
                </c:pt>
                <c:pt idx="5">
                  <c:v>2.4</c:v>
                </c:pt>
                <c:pt idx="6">
                  <c:v>1.6</c:v>
                </c:pt>
                <c:pt idx="7">
                  <c:v>1.8</c:v>
                </c:pt>
                <c:pt idx="8">
                  <c:v>2.8</c:v>
                </c:pt>
                <c:pt idx="9">
                  <c:v>1.8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25111984"/>
        <c:axId val="1825107088"/>
      </c:lineChart>
      <c:catAx>
        <c:axId val="182511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825107088"/>
        <c:crosses val="autoZero"/>
        <c:auto val="1"/>
        <c:lblAlgn val="ctr"/>
        <c:lblOffset val="100"/>
        <c:noMultiLvlLbl val="0"/>
      </c:catAx>
      <c:valAx>
        <c:axId val="1825107088"/>
        <c:scaling>
          <c:orientation val="minMax"/>
          <c:max val="3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825111984"/>
        <c:crosses val="autoZero"/>
        <c:crossBetween val="between"/>
        <c:majorUnit val="1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</c:dTable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dirty="0"/>
              <a:t>Уровень достижения </a:t>
            </a:r>
            <a:r>
              <a:rPr lang="ru-RU" dirty="0" smtClean="0"/>
              <a:t>образовательных </a:t>
            </a:r>
            <a:r>
              <a:rPr lang="ru-RU" dirty="0"/>
              <a:t>результатов (по результату</a:t>
            </a:r>
            <a:r>
              <a:rPr lang="ru-RU" dirty="0" smtClean="0"/>
              <a:t>) Группы 1-2</a:t>
            </a:r>
            <a:endParaRPr lang="ru-RU" dirty="0"/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дата_1</c:v>
          </c:tx>
          <c:marker>
            <c:symbol val="none"/>
          </c:marker>
          <c:cat>
            <c:strRef>
              <c:f>'ОЦЕНКА РЕЗУЛЬТАТИВНОСТИ '!$C$3:$L$3</c:f>
              <c:strCache>
                <c:ptCount val="10"/>
                <c:pt idx="0">
                  <c:v> знают главный  признак поля (поле – это природное сообщество,  созданное человеком)</c:v>
                </c:pt>
                <c:pt idx="1">
                  <c:v>понимают, что человек  создаёт поле для выращивания продуктов питания </c:v>
                </c:pt>
                <c:pt idx="2">
                  <c:v>проводят классификацию, сравнение объектов, анализ, устанавливают причинно-следственные связи</c:v>
                </c:pt>
                <c:pt idx="3">
                  <c:v> владеют навыками смыслового чтения  посредством перевода  текста в схемы, таблицы</c:v>
                </c:pt>
                <c:pt idx="4">
                  <c:v> высказывают личное отношение к необходимости возделывания поля человеком</c:v>
                </c:pt>
                <c:pt idx="5">
                  <c:v> </c:v>
                </c:pt>
                <c:pt idx="6">
                  <c:v> </c:v>
                </c:pt>
                <c:pt idx="7">
                  <c:v> </c:v>
                </c:pt>
                <c:pt idx="8">
                  <c:v> </c:v>
                </c:pt>
                <c:pt idx="9">
                  <c:v> </c:v>
                </c:pt>
              </c:strCache>
            </c:strRef>
          </c:cat>
          <c:val>
            <c:numRef>
              <c:f>'ОЦЕНКА РЕЗУЛЬТАТИВНОСТИ '!$C$14:$L$14</c:f>
              <c:numCache>
                <c:formatCode>General</c:formatCode>
                <c:ptCount val="10"/>
                <c:pt idx="0">
                  <c:v>1.8</c:v>
                </c:pt>
                <c:pt idx="1">
                  <c:v>1.6</c:v>
                </c:pt>
                <c:pt idx="2">
                  <c:v>2.1</c:v>
                </c:pt>
                <c:pt idx="3">
                  <c:v>2</c:v>
                </c:pt>
                <c:pt idx="4">
                  <c:v>2.2999999999999998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25110352"/>
        <c:axId val="1825115248"/>
      </c:lineChart>
      <c:catAx>
        <c:axId val="1825110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825115248"/>
        <c:crosses val="autoZero"/>
        <c:auto val="1"/>
        <c:lblAlgn val="ctr"/>
        <c:lblOffset val="100"/>
        <c:noMultiLvlLbl val="0"/>
      </c:catAx>
      <c:valAx>
        <c:axId val="1825115248"/>
        <c:scaling>
          <c:orientation val="minMax"/>
          <c:max val="3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825110352"/>
        <c:crosses val="autoZero"/>
        <c:crossBetween val="between"/>
        <c:majorUnit val="1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</c:dTable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dirty="0"/>
              <a:t>Уровень достижения </a:t>
            </a:r>
            <a:r>
              <a:rPr lang="ru-RU" dirty="0" smtClean="0"/>
              <a:t>образовательных </a:t>
            </a:r>
            <a:r>
              <a:rPr lang="ru-RU" dirty="0"/>
              <a:t>результатов (по результату</a:t>
            </a:r>
            <a:r>
              <a:rPr lang="ru-RU" dirty="0" smtClean="0"/>
              <a:t>) Группы 3-4</a:t>
            </a:r>
            <a:endParaRPr lang="ru-RU" dirty="0"/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дата_1</c:v>
          </c:tx>
          <c:marker>
            <c:symbol val="none"/>
          </c:marker>
          <c:cat>
            <c:strRef>
              <c:f>'ОЦЕНКА РЕЗУЛЬТАТИВНОСТИ '!$C$3:$L$3</c:f>
              <c:strCache>
                <c:ptCount val="10"/>
                <c:pt idx="0">
                  <c:v> знают главный  признак поля (поле – это природное сообщество,  созданное человеком)</c:v>
                </c:pt>
                <c:pt idx="1">
                  <c:v>понимают, что человек  создаёт поле для выращивания продуктов питания </c:v>
                </c:pt>
                <c:pt idx="2">
                  <c:v>проводят классификацию, сравнение объектов, анализ, устанавливают причинно-следственные связи</c:v>
                </c:pt>
                <c:pt idx="3">
                  <c:v> владеют навыками смыслового чтения  посредством перевода  текста в схемы, таблицы</c:v>
                </c:pt>
                <c:pt idx="4">
                  <c:v> высказывают личное отношение к необходимости возделывания поля человеком</c:v>
                </c:pt>
                <c:pt idx="5">
                  <c:v> </c:v>
                </c:pt>
                <c:pt idx="6">
                  <c:v> </c:v>
                </c:pt>
                <c:pt idx="7">
                  <c:v> </c:v>
                </c:pt>
                <c:pt idx="8">
                  <c:v> </c:v>
                </c:pt>
                <c:pt idx="9">
                  <c:v> </c:v>
                </c:pt>
              </c:strCache>
            </c:strRef>
          </c:cat>
          <c:val>
            <c:numRef>
              <c:f>'ОЦЕНКА РЕЗУЛЬТАТИВНОСТИ '!$C$14:$L$14</c:f>
              <c:numCache>
                <c:formatCode>General</c:formatCode>
                <c:ptCount val="10"/>
                <c:pt idx="0">
                  <c:v>2.2999999999999998</c:v>
                </c:pt>
                <c:pt idx="1">
                  <c:v>1.9</c:v>
                </c:pt>
                <c:pt idx="2">
                  <c:v>2.4</c:v>
                </c:pt>
                <c:pt idx="3">
                  <c:v>1.9</c:v>
                </c:pt>
                <c:pt idx="4">
                  <c:v>2.1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25107632"/>
        <c:axId val="1825114160"/>
      </c:lineChart>
      <c:catAx>
        <c:axId val="1825107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825114160"/>
        <c:crosses val="autoZero"/>
        <c:auto val="1"/>
        <c:lblAlgn val="ctr"/>
        <c:lblOffset val="100"/>
        <c:noMultiLvlLbl val="0"/>
      </c:catAx>
      <c:valAx>
        <c:axId val="1825114160"/>
        <c:scaling>
          <c:orientation val="minMax"/>
          <c:max val="3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825107632"/>
        <c:crosses val="autoZero"/>
        <c:crossBetween val="between"/>
        <c:majorUnit val="1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</c:dTable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7166"/>
            <a:ext cx="7789776" cy="1470025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7356" y="2112941"/>
            <a:ext cx="5429288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12/18/2017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12/18/2017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12/18/2017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C3399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12/18/2017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604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586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12/18/2017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12/18/2017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12/18/2017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12/18/2017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12/18/2017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12/18/2017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12/18/2017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rgbClr val="FFFFFF">
              <a:alpha val="65098"/>
            </a:srgb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93390-EB43-45EE-8F57-BE4AD01613E8}" type="datetimeFigureOut">
              <a:rPr lang="en-US" smtClean="0"/>
              <a:pPr/>
              <a:t>12/18/2017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&#1048;&#1085;&#1092;&#1086;&#1088;&#1084;&#1072;&#1094;&#1080;&#1086;&#1085;&#1085;&#1072;&#1103;%20&#1082;&#1072;&#1088;&#1090;&#1072;.jpg" TargetMode="External"/><Relationship Id="rId2" Type="http://schemas.openxmlformats.org/officeDocument/2006/relationships/hyperlink" Target="&#1087;&#1086;&#1083;&#1077;.flipchar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&#1082;&#1088;&#1080;&#1090;&#1077;&#1088;&#1080;&#1080;%20&#1086;&#1094;&#1077;&#1085;&#1080;&#1074;&#1072;&#1085;&#1080;&#1103;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&#1087;&#1088;&#1072;&#1074;&#1080;&#1083;&#1072;%20&#1088;&#1072;&#1073;&#1086;&#1090;&#1099;%20&#1074;%20&#1075;&#1088;&#1091;&#1087;&#1087;&#1077;.jpg" TargetMode="External"/><Relationship Id="rId2" Type="http://schemas.openxmlformats.org/officeDocument/2006/relationships/hyperlink" Target="&#1087;&#1088;&#1086;&#1073;&#1083;&#1077;&#1084;&#1085;&#1099;&#1077;%20&#1074;&#1086;&#1087;&#1088;&#1086;&#1089;&#1099;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&#1056;&#1072;&#1073;&#1086;&#1090;&#1072;%20&#1074;%20&#1075;&#1088;&#1091;&#1087;&#1087;&#1072;&#1093;.docx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&#1089;&#1086;&#1074;&#1088;&#1077;&#1084;&#1077;&#1085;&#1085;&#1099;&#1081;%20&#1087;&#1083;&#1091;&#1075;.jpg" TargetMode="External"/><Relationship Id="rId3" Type="http://schemas.openxmlformats.org/officeDocument/2006/relationships/hyperlink" Target="&#1087;&#1086;&#1083;&#1077;.flipchart" TargetMode="External"/><Relationship Id="rId7" Type="http://schemas.openxmlformats.org/officeDocument/2006/relationships/hyperlink" Target="&#1089;&#1090;&#1072;&#1088;&#1080;&#1085;&#1085;&#1099;&#1081;%20&#1087;&#1083;&#1091;&#1075;%20&#1090;&#1077;&#1082;&#1089;&#1090;.jpg" TargetMode="External"/><Relationship Id="rId2" Type="http://schemas.openxmlformats.org/officeDocument/2006/relationships/hyperlink" Target="&#1050;&#1086;&#1085;&#1089;&#1087;&#1077;&#1082;&#1090;%20&#1091;&#1088;&#1086;&#1082;&#1072;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&#1089;&#1086;&#1074;&#1088;&#1077;&#1084;&#1077;&#1085;&#1085;&#1099;&#1081;%20&#1087;&#1083;&#1091;&#1075;%20&#1090;&#1077;&#1082;&#1089;&#1090;.jpg" TargetMode="External"/><Relationship Id="rId5" Type="http://schemas.openxmlformats.org/officeDocument/2006/relationships/hyperlink" Target="&#1076;&#1077;&#1088;&#1077;&#1074;&#1103;&#1085;&#1085;&#1072;&#1103;%20&#1089;&#1086;&#1093;&#1072;%20&#1090;&#1077;&#1082;&#1089;&#1090;.jpg" TargetMode="External"/><Relationship Id="rId4" Type="http://schemas.openxmlformats.org/officeDocument/2006/relationships/hyperlink" Target="&#1075;&#1088;&#1091;&#1087;&#1087;&#1072;%20&#1041;&#1086;&#1090;&#1072;&#1085;&#1080;&#1082;&#1080;%20&#1090;&#1077;&#1082;&#1089;&#1090;%20&#1076;&#1083;&#1103;%20&#1095;&#1090;&#1077;&#1085;&#1080;&#1103;.jpg" TargetMode="External"/><Relationship Id="rId9" Type="http://schemas.openxmlformats.org/officeDocument/2006/relationships/hyperlink" Target="&#1089;&#1090;&#1072;&#1088;&#1080;&#1085;&#1085;&#1099;&#1081;%20&#1087;&#1083;&#1091;&#1075;.jp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278812" cy="24034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b="1" dirty="0" smtClean="0">
                <a:solidFill>
                  <a:schemeClr val="accent2">
                    <a:lumMod val="50000"/>
                  </a:schemeClr>
                </a:solidFill>
              </a:rPr>
              <a:t>Тема урока: </a:t>
            </a:r>
            <a:r>
              <a:rPr lang="ru-RU" altLang="ru-RU" b="1" dirty="0" smtClean="0"/>
              <a:t/>
            </a:r>
            <a:br>
              <a:rPr lang="ru-RU" altLang="ru-RU" b="1" dirty="0" smtClean="0"/>
            </a:br>
            <a:r>
              <a:rPr lang="ru-RU" altLang="ru-RU" b="1" i="1" dirty="0" smtClean="0">
                <a:solidFill>
                  <a:srgbClr val="CC3399"/>
                </a:solidFill>
              </a:rPr>
              <a:t>Природное сообщество - поле.</a:t>
            </a:r>
            <a:br>
              <a:rPr lang="ru-RU" altLang="ru-RU" b="1" i="1" dirty="0" smtClean="0">
                <a:solidFill>
                  <a:srgbClr val="CC3399"/>
                </a:solidFill>
              </a:rPr>
            </a:br>
            <a:r>
              <a:rPr lang="ru-RU" altLang="ru-RU" sz="3600" b="1" dirty="0" smtClean="0">
                <a:solidFill>
                  <a:schemeClr val="accent2">
                    <a:lumMod val="50000"/>
                  </a:schemeClr>
                </a:solidFill>
              </a:rPr>
              <a:t>Окружающий мир</a:t>
            </a:r>
            <a:r>
              <a:rPr lang="ru-RU" altLang="ru-RU" sz="36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altLang="ru-RU" sz="3600" b="1" dirty="0" smtClean="0">
                <a:solidFill>
                  <a:schemeClr val="accent2">
                    <a:lumMod val="50000"/>
                  </a:schemeClr>
                </a:solidFill>
              </a:rPr>
              <a:t>         3 класс</a:t>
            </a:r>
            <a:r>
              <a:rPr lang="ru-RU" altLang="ru-RU" b="1" dirty="0" smtClean="0"/>
              <a:t/>
            </a:r>
            <a:br>
              <a:rPr lang="ru-RU" altLang="ru-RU" b="1" dirty="0" smtClean="0"/>
            </a:br>
            <a:r>
              <a:rPr lang="ru-RU" altLang="ru-RU" sz="3600" b="1" dirty="0" smtClean="0">
                <a:solidFill>
                  <a:schemeClr val="accent2">
                    <a:lumMod val="50000"/>
                  </a:schemeClr>
                </a:solidFill>
              </a:rPr>
              <a:t>(Программа Л.В. </a:t>
            </a:r>
            <a:r>
              <a:rPr lang="ru-RU" altLang="ru-RU" sz="3600" b="1" dirty="0" err="1" smtClean="0">
                <a:solidFill>
                  <a:schemeClr val="accent2">
                    <a:lumMod val="50000"/>
                  </a:schemeClr>
                </a:solidFill>
              </a:rPr>
              <a:t>Занкова</a:t>
            </a:r>
            <a:r>
              <a:rPr lang="ru-RU" altLang="ru-RU" sz="3600" b="1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2996952"/>
            <a:ext cx="6696744" cy="2736304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solidFill>
                  <a:srgbClr val="CC3399"/>
                </a:solidFill>
              </a:rPr>
              <a:t> </a:t>
            </a:r>
            <a:r>
              <a:rPr lang="ru-RU" sz="2400" b="1" dirty="0" smtClean="0">
                <a:solidFill>
                  <a:srgbClr val="CC3399"/>
                </a:solidFill>
              </a:rPr>
              <a:t>Авторы работы: </a:t>
            </a:r>
          </a:p>
          <a:p>
            <a:pPr lvl="0">
              <a:defRPr/>
            </a:pPr>
            <a:r>
              <a:rPr lang="ru-RU" sz="2400" b="1" dirty="0" smtClean="0">
                <a:solidFill>
                  <a:srgbClr val="C0504D">
                    <a:lumMod val="75000"/>
                  </a:srgbClr>
                </a:solidFill>
              </a:rPr>
              <a:t>  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Галкина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О. В., учитель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</a:rPr>
              <a:t>Ординской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ООШ,</a:t>
            </a: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lvl="0">
              <a:defRPr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Белянчикова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И. Л., учитель Отрадновской ООШ,  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defRPr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Кошкина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О. Н., учитель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</a:rPr>
              <a:t>Климатинской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ООШ,</a:t>
            </a: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lvl="0">
              <a:defRPr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   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Кукушкина Ю. В., учитель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</a:rPr>
              <a:t>Ниноровской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ООШ,</a:t>
            </a: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lvl="0"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Телегина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С. Ю., учитель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</a:rPr>
              <a:t>Плоскинской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ООШ </a:t>
            </a: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90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ru-RU" altLang="ru-RU" b="1" dirty="0" smtClean="0"/>
              <a:t>Результативность работы</a:t>
            </a:r>
            <a:br>
              <a:rPr lang="ru-RU" altLang="ru-RU" b="1" dirty="0" smtClean="0"/>
            </a:br>
            <a:r>
              <a:rPr lang="ru-RU" altLang="ru-RU" b="1" dirty="0" smtClean="0">
                <a:solidFill>
                  <a:schemeClr val="accent2">
                    <a:lumMod val="75000"/>
                  </a:schemeClr>
                </a:solidFill>
              </a:rPr>
              <a:t>Фото материалы </a:t>
            </a:r>
          </a:p>
        </p:txBody>
      </p:sp>
      <p:pic>
        <p:nvPicPr>
          <p:cNvPr id="1027" name="Picture 3" descr="J:\Поле\Работа группы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00808"/>
            <a:ext cx="2936641" cy="1735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J:\Поле\Работа группы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729796"/>
            <a:ext cx="3038844" cy="1707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3" descr="C:\Users\Галкина О.В\Desktop\урок\SAM_499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3668185"/>
            <a:ext cx="2695728" cy="20217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952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3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89776" cy="1470025"/>
          </a:xfrm>
        </p:spPr>
        <p:txBody>
          <a:bodyPr/>
          <a:lstStyle/>
          <a:p>
            <a:pPr eaLnBrk="1" hangingPunct="1"/>
            <a:r>
              <a:rPr lang="ru-RU" altLang="ru-RU" b="1" dirty="0" smtClean="0">
                <a:solidFill>
                  <a:srgbClr val="CC3399"/>
                </a:solidFill>
              </a:rPr>
              <a:t>Спасибо за внимание!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547664" y="2852936"/>
            <a:ext cx="5429288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Контактная информация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E-mail: kyw01071@rambler.ru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65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084982"/>
          </a:xfrm>
        </p:spPr>
        <p:txBody>
          <a:bodyPr/>
          <a:lstStyle/>
          <a:p>
            <a:pPr eaLnBrk="1" hangingPunct="1"/>
            <a:r>
              <a:rPr lang="ru-RU" altLang="ru-RU" b="1" dirty="0" smtClean="0"/>
              <a:t>Предполагаемые результаты</a:t>
            </a:r>
          </a:p>
        </p:txBody>
      </p:sp>
      <p:sp>
        <p:nvSpPr>
          <p:cNvPr id="3075" name="Объект 2"/>
          <p:cNvSpPr>
            <a:spLocks noGrp="1"/>
          </p:cNvSpPr>
          <p:nvPr>
            <p:ph idx="1"/>
          </p:nvPr>
        </p:nvSpPr>
        <p:spPr>
          <a:xfrm>
            <a:off x="395536" y="1484784"/>
            <a:ext cx="8569325" cy="3816424"/>
          </a:xfrm>
          <a:ln>
            <a:solidFill>
              <a:schemeClr val="accent1"/>
            </a:solidFill>
          </a:ln>
        </p:spPr>
        <p:txBody>
          <a:bodyPr>
            <a:normAutofit fontScale="25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altLang="ru-RU" sz="7200" b="1" dirty="0" smtClean="0">
                <a:latin typeface="Times New Roman" pitchFamily="18" charset="0"/>
                <a:cs typeface="Times New Roman" pitchFamily="18" charset="0"/>
              </a:rPr>
              <a:t>Предметные:            </a:t>
            </a:r>
            <a:r>
              <a:rPr lang="ru-RU" altLang="ru-RU" sz="7200" kern="150" dirty="0" smtClean="0">
                <a:latin typeface="Times New Roman" pitchFamily="18" charset="0"/>
                <a:ea typeface="SimSun"/>
                <a:cs typeface="Times New Roman" pitchFamily="18" charset="0"/>
              </a:rPr>
              <a:t>- </a:t>
            </a:r>
            <a:r>
              <a:rPr lang="ru-RU" altLang="ru-RU" sz="7200" kern="150" dirty="0" smtClean="0">
                <a:latin typeface="Times New Roman" pitchFamily="18" charset="0"/>
                <a:ea typeface="SimSun"/>
                <a:cs typeface="Times New Roman" pitchFamily="18" charset="0"/>
              </a:rPr>
              <a:t>назыв</a:t>
            </a:r>
            <a:r>
              <a:rPr lang="ru-RU" sz="7200" kern="150" dirty="0" smtClean="0">
                <a:latin typeface="Times New Roman" pitchFamily="18" charset="0"/>
                <a:ea typeface="SimSun"/>
                <a:cs typeface="Times New Roman" pitchFamily="18" charset="0"/>
              </a:rPr>
              <a:t>ают </a:t>
            </a:r>
            <a:r>
              <a:rPr lang="ru-RU" sz="7200" kern="150" dirty="0" smtClean="0">
                <a:latin typeface="Times New Roman" pitchFamily="18" charset="0"/>
                <a:ea typeface="SimSun"/>
                <a:cs typeface="Times New Roman" pitchFamily="18" charset="0"/>
              </a:rPr>
              <a:t>главный  признак поля (поле – это природное  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7200" kern="150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ru-RU" sz="7200" kern="150" dirty="0" smtClean="0">
                <a:latin typeface="Times New Roman" pitchFamily="18" charset="0"/>
                <a:ea typeface="SimSun"/>
                <a:cs typeface="Times New Roman" pitchFamily="18" charset="0"/>
              </a:rPr>
              <a:t>                                    сообщество,  созданное человеком)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7200" kern="150" dirty="0" smtClean="0">
                <a:latin typeface="Times New Roman" pitchFamily="18" charset="0"/>
                <a:ea typeface="SimSun"/>
                <a:cs typeface="Times New Roman" pitchFamily="18" charset="0"/>
              </a:rPr>
              <a:t>                                    - </a:t>
            </a:r>
            <a:r>
              <a:rPr lang="ru-RU" sz="7200" kern="150" dirty="0" smtClean="0">
                <a:latin typeface="Times New Roman" pitchFamily="18" charset="0"/>
                <a:ea typeface="SimSun"/>
                <a:cs typeface="Times New Roman" pitchFamily="18" charset="0"/>
              </a:rPr>
              <a:t>объясняют</a:t>
            </a:r>
            <a:r>
              <a:rPr lang="ru-RU" sz="7200" kern="150" dirty="0" smtClean="0">
                <a:latin typeface="Times New Roman" pitchFamily="18" charset="0"/>
                <a:ea typeface="SimSun"/>
                <a:cs typeface="Times New Roman" pitchFamily="18" charset="0"/>
              </a:rPr>
              <a:t>, что человек  создаёт поле для выращивания  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7200" kern="150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ru-RU" sz="7200" kern="150" dirty="0" smtClean="0">
                <a:latin typeface="Times New Roman" pitchFamily="18" charset="0"/>
                <a:ea typeface="SimSun"/>
                <a:cs typeface="Times New Roman" pitchFamily="18" charset="0"/>
              </a:rPr>
              <a:t>                                     продуктов питания</a:t>
            </a:r>
            <a:endParaRPr lang="ru-RU" sz="7200" kern="150" dirty="0">
              <a:latin typeface="Times New Roman" pitchFamily="18" charset="0"/>
              <a:ea typeface="SimSun"/>
              <a:cs typeface="Times New Roman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ru-RU" altLang="ru-RU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altLang="ru-RU" sz="7200" b="1" dirty="0" smtClean="0">
                <a:latin typeface="Times New Roman" pitchFamily="18" charset="0"/>
                <a:cs typeface="Times New Roman" pitchFamily="18" charset="0"/>
              </a:rPr>
              <a:t>Метапредметные:    </a:t>
            </a:r>
            <a:r>
              <a:rPr lang="ru-RU" sz="7200" kern="150" dirty="0" smtClean="0">
                <a:solidFill>
                  <a:srgbClr val="1C1C1C"/>
                </a:solidFill>
                <a:latin typeface="Times New Roman" pitchFamily="18" charset="0"/>
                <a:ea typeface="SimSun"/>
                <a:cs typeface="Times New Roman" pitchFamily="18" charset="0"/>
              </a:rPr>
              <a:t>- </a:t>
            </a:r>
            <a:r>
              <a:rPr lang="ru-RU" sz="7200" kern="150" dirty="0" smtClean="0">
                <a:solidFill>
                  <a:srgbClr val="000000"/>
                </a:solidFill>
                <a:latin typeface="Times New Roman" pitchFamily="18" charset="0"/>
                <a:ea typeface="SimSun"/>
                <a:cs typeface="Times New Roman" pitchFamily="18" charset="0"/>
              </a:rPr>
              <a:t>проводят </a:t>
            </a:r>
            <a:r>
              <a:rPr lang="ru-RU" sz="7200" kern="150" dirty="0" smtClean="0">
                <a:solidFill>
                  <a:srgbClr val="000000"/>
                </a:solidFill>
                <a:latin typeface="Times New Roman" pitchFamily="18" charset="0"/>
                <a:ea typeface="SimSun"/>
                <a:cs typeface="Times New Roman" pitchFamily="18" charset="0"/>
              </a:rPr>
              <a:t>классификацию, </a:t>
            </a:r>
            <a:r>
              <a:rPr lang="ru-RU" sz="7200" kern="150" dirty="0">
                <a:solidFill>
                  <a:srgbClr val="000000"/>
                </a:solidFill>
                <a:latin typeface="Times New Roman" pitchFamily="18" charset="0"/>
                <a:ea typeface="SimSun"/>
                <a:cs typeface="Times New Roman" pitchFamily="18" charset="0"/>
              </a:rPr>
              <a:t>сравнение </a:t>
            </a:r>
            <a:r>
              <a:rPr lang="ru-RU" sz="7200" kern="150" dirty="0" smtClean="0">
                <a:solidFill>
                  <a:srgbClr val="000000"/>
                </a:solidFill>
                <a:latin typeface="Times New Roman" pitchFamily="18" charset="0"/>
                <a:ea typeface="SimSun"/>
                <a:cs typeface="Times New Roman" pitchFamily="18" charset="0"/>
              </a:rPr>
              <a:t>объектов</a:t>
            </a:r>
            <a:r>
              <a:rPr lang="ru-RU" sz="7200" kern="150" dirty="0" smtClean="0">
                <a:solidFill>
                  <a:srgbClr val="000000"/>
                </a:solidFill>
                <a:latin typeface="Times New Roman" pitchFamily="18" charset="0"/>
                <a:ea typeface="SimSun"/>
                <a:cs typeface="Times New Roman" pitchFamily="18" charset="0"/>
              </a:rPr>
              <a:t>, </a:t>
            </a:r>
            <a:r>
              <a:rPr lang="ru-RU" sz="7200" kern="150" dirty="0" smtClean="0">
                <a:solidFill>
                  <a:srgbClr val="000000"/>
                </a:solidFill>
                <a:latin typeface="Times New Roman" pitchFamily="18" charset="0"/>
                <a:ea typeface="SimSun"/>
                <a:cs typeface="Times New Roman" pitchFamily="18" charset="0"/>
              </a:rPr>
              <a:t>анализ</a:t>
            </a:r>
            <a:r>
              <a:rPr lang="ru-RU" sz="7200" kern="150" dirty="0">
                <a:solidFill>
                  <a:srgbClr val="000000"/>
                </a:solidFill>
                <a:latin typeface="Times New Roman" pitchFamily="18" charset="0"/>
                <a:ea typeface="SimSun"/>
                <a:cs typeface="Times New Roman" pitchFamily="18" charset="0"/>
              </a:rPr>
              <a:t>, </a:t>
            </a:r>
            <a:r>
              <a:rPr lang="ru-RU" sz="7200" kern="150" dirty="0" smtClean="0">
                <a:solidFill>
                  <a:srgbClr val="000000"/>
                </a:solidFill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7200" kern="150" dirty="0">
                <a:solidFill>
                  <a:srgbClr val="000000"/>
                </a:solidFill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ru-RU" sz="7200" kern="150" dirty="0" smtClean="0">
                <a:solidFill>
                  <a:srgbClr val="000000"/>
                </a:solidFill>
                <a:latin typeface="Times New Roman" pitchFamily="18" charset="0"/>
                <a:ea typeface="SimSun"/>
                <a:cs typeface="Times New Roman" pitchFamily="18" charset="0"/>
              </a:rPr>
              <a:t>                                      устанавливают причинно-следственные связи</a:t>
            </a:r>
            <a:endParaRPr lang="ru-RU" sz="7200" kern="150" dirty="0" smtClean="0">
              <a:latin typeface="Times New Roman" pitchFamily="18" charset="0"/>
              <a:ea typeface="SimSun"/>
              <a:cs typeface="Times New Roman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7200" kern="150" dirty="0" smtClean="0">
                <a:solidFill>
                  <a:srgbClr val="1C1C1C"/>
                </a:solidFill>
                <a:latin typeface="Times New Roman" pitchFamily="18" charset="0"/>
                <a:ea typeface="SimSun"/>
                <a:cs typeface="Times New Roman" pitchFamily="18" charset="0"/>
              </a:rPr>
              <a:t>                                     - владеют </a:t>
            </a:r>
            <a:r>
              <a:rPr lang="ru-RU" sz="7200" kern="150" dirty="0">
                <a:solidFill>
                  <a:srgbClr val="1C1C1C"/>
                </a:solidFill>
                <a:latin typeface="Times New Roman" pitchFamily="18" charset="0"/>
                <a:ea typeface="SimSun"/>
                <a:cs typeface="Times New Roman" pitchFamily="18" charset="0"/>
              </a:rPr>
              <a:t>навыками смыслового </a:t>
            </a:r>
            <a:r>
              <a:rPr lang="ru-RU" sz="7200" kern="150" dirty="0" smtClean="0">
                <a:solidFill>
                  <a:srgbClr val="1C1C1C"/>
                </a:solidFill>
                <a:latin typeface="Times New Roman" pitchFamily="18" charset="0"/>
                <a:ea typeface="SimSun"/>
                <a:cs typeface="Times New Roman" pitchFamily="18" charset="0"/>
              </a:rPr>
              <a:t>чтения  посредством перевода  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7200" kern="150" dirty="0">
                <a:solidFill>
                  <a:srgbClr val="1C1C1C"/>
                </a:solidFill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ru-RU" sz="7200" kern="150" dirty="0" smtClean="0">
                <a:solidFill>
                  <a:srgbClr val="1C1C1C"/>
                </a:solidFill>
                <a:latin typeface="Times New Roman" pitchFamily="18" charset="0"/>
                <a:ea typeface="SimSun"/>
                <a:cs typeface="Times New Roman" pitchFamily="18" charset="0"/>
              </a:rPr>
              <a:t>                                      текста в схемы, таблицы</a:t>
            </a:r>
            <a:endParaRPr lang="ru-RU" sz="7200" kern="150" dirty="0" smtClean="0">
              <a:latin typeface="Times New Roman" pitchFamily="18" charset="0"/>
              <a:ea typeface="SimSun"/>
              <a:cs typeface="Times New Roman" pitchFamily="18" charset="0"/>
            </a:endParaRPr>
          </a:p>
          <a:p>
            <a:pPr marL="0" indent="0" eaLnBrk="1" hangingPunct="1">
              <a:buFontTx/>
              <a:buChar char="-"/>
            </a:pPr>
            <a:endParaRPr lang="ru-RU" altLang="ru-RU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Aft>
                <a:spcPts val="15"/>
              </a:spcAft>
              <a:buNone/>
            </a:pPr>
            <a:r>
              <a:rPr lang="ru-RU" altLang="ru-RU" sz="7200" b="1" dirty="0" smtClean="0">
                <a:latin typeface="Times New Roman" pitchFamily="18" charset="0"/>
                <a:cs typeface="Times New Roman" pitchFamily="18" charset="0"/>
              </a:rPr>
              <a:t>Личностные:             - </a:t>
            </a:r>
            <a:r>
              <a:rPr lang="ru-RU" altLang="ru-RU" sz="7200" dirty="0" smtClean="0">
                <a:latin typeface="Times New Roman" pitchFamily="18" charset="0"/>
                <a:cs typeface="Times New Roman" pitchFamily="18" charset="0"/>
              </a:rPr>
              <a:t>высказывают личное отношение к необходимости  </a:t>
            </a:r>
          </a:p>
          <a:p>
            <a:pPr marL="0" indent="0">
              <a:spcAft>
                <a:spcPts val="15"/>
              </a:spcAft>
              <a:buNone/>
            </a:pPr>
            <a:r>
              <a:rPr lang="ru-RU" alt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7200" dirty="0" smtClean="0">
                <a:latin typeface="Times New Roman" pitchFamily="18" charset="0"/>
                <a:cs typeface="Times New Roman" pitchFamily="18" charset="0"/>
              </a:rPr>
              <a:t>                                      возделывания поля человеком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altLang="ru-RU" sz="7200" dirty="0" smtClean="0"/>
              <a:t>                                   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altLang="ru-RU" sz="7200" dirty="0" smtClean="0"/>
              <a:t>                                   </a:t>
            </a:r>
          </a:p>
          <a:p>
            <a:pPr marL="0" indent="0" eaLnBrk="1" hangingPunct="1">
              <a:buFont typeface="Arial" charset="0"/>
              <a:buNone/>
            </a:pPr>
            <a:endParaRPr lang="ru-RU" altLang="ru-RU" sz="1800" dirty="0" smtClean="0"/>
          </a:p>
        </p:txBody>
      </p:sp>
    </p:spTree>
    <p:extLst>
      <p:ext uri="{BB962C8B-B14F-4D97-AF65-F5344CB8AC3E}">
        <p14:creationId xmlns:p14="http://schemas.microsoft.com/office/powerpoint/2010/main" val="257734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dirty="0" smtClean="0"/>
              <a:t>Цель</a:t>
            </a: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395536" y="1599053"/>
            <a:ext cx="8229600" cy="1728192"/>
          </a:xfrm>
        </p:spPr>
        <p:txBody>
          <a:bodyPr>
            <a:normAutofit fontScale="92500"/>
          </a:bodyPr>
          <a:lstStyle/>
          <a:p>
            <a:pPr marL="0" indent="0" algn="just" eaLnBrk="1" hangingPunct="1">
              <a:buNone/>
            </a:pPr>
            <a:r>
              <a:rPr lang="ru-RU" altLang="ru-RU" dirty="0" smtClean="0"/>
              <a:t>Создать условия, способствующие личному пониманию школьниками, что  поле - природное сообщество, созданное человеком  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11560" y="27809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4400" b="1" i="0" u="none" strike="noStrike" kern="1200" cap="none" spc="0" normalizeH="0" baseline="0" noProof="0" dirty="0" smtClean="0">
              <a:ln>
                <a:noFill/>
              </a:ln>
              <a:solidFill>
                <a:srgbClr val="CC33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5176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12974"/>
          </a:xfrm>
        </p:spPr>
        <p:txBody>
          <a:bodyPr/>
          <a:lstStyle/>
          <a:p>
            <a:r>
              <a:rPr lang="ru-RU" b="1" dirty="0" smtClean="0"/>
              <a:t>Содержание деятельности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3509067"/>
              </p:ext>
            </p:extLst>
          </p:nvPr>
        </p:nvGraphicFramePr>
        <p:xfrm>
          <a:off x="539552" y="1124744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8616"/>
                <a:gridCol w="577098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Этап деятельности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Методы</a:t>
                      </a:r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cs typeface="+mn-cs"/>
                        </a:rPr>
                        <a:t>Ф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ормирование потребности</a:t>
                      </a:r>
                    </a:p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Создание проблемной ситуации.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Работа с 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2" action="ppaction://hlinkfile"/>
                        </a:rPr>
                        <a:t>флипчартом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 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Формирование образа желаемого результата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3" action="ppaction://hlinkfile"/>
                        </a:rPr>
                        <a:t>Информационная карта «Поле» 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4" action="ppaction://hlinkfile"/>
                        </a:rPr>
                        <a:t>критериев оценивания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мотивации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Подготовка к контрольной работе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Стимулирование целеполагания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Создание информационной карты «Поле» для подготовки к контрольной работе.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251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12974"/>
          </a:xfrm>
        </p:spPr>
        <p:txBody>
          <a:bodyPr/>
          <a:lstStyle/>
          <a:p>
            <a:r>
              <a:rPr lang="ru-RU" b="1" dirty="0" smtClean="0"/>
              <a:t>Содержание деятельности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8997003"/>
              </p:ext>
            </p:extLst>
          </p:nvPr>
        </p:nvGraphicFramePr>
        <p:xfrm>
          <a:off x="467544" y="1196752"/>
          <a:ext cx="82296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8616"/>
                <a:gridCol w="577098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Этап деятельности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Методы</a:t>
                      </a:r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последовательности действий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Составление 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2" action="ppaction://hlinkfile"/>
                        </a:rPr>
                        <a:t>плана работы  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ыполнение действий по достижению результата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3" action="ppaction://hlinkfile"/>
                        </a:rPr>
                        <a:t>Работа в группах. 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4" action="ppaction://hlinkfile"/>
                        </a:rPr>
                        <a:t>Смысловое чтение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Соотнесение полученного результата с желаемым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Сравнение результатов деятельности с выбранными критериями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Нахождение ошибок с последующим исправлением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876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dirty="0" smtClean="0"/>
              <a:t>УМК</a:t>
            </a:r>
          </a:p>
        </p:txBody>
      </p:sp>
      <p:sp>
        <p:nvSpPr>
          <p:cNvPr id="7171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381642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altLang="ru-RU" dirty="0" smtClean="0"/>
              <a:t>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Методическое обеспечение:</a:t>
            </a:r>
          </a:p>
          <a:p>
            <a:pPr marL="0" indent="0" eaLnBrk="1" hangingPunct="1">
              <a:buNone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конспект урока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(программа </a:t>
            </a:r>
            <a:r>
              <a:rPr lang="ru-RU" altLang="ru-RU" sz="2800" dirty="0" err="1" smtClean="0">
                <a:latin typeface="Times New Roman" pitchFamily="18" charset="0"/>
                <a:cs typeface="Times New Roman" pitchFamily="18" charset="0"/>
              </a:rPr>
              <a:t>Л.В.Занкова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/>
            <a:endParaRPr lang="ru-RU" altLang="ru-RU" sz="2800" dirty="0" smtClean="0"/>
          </a:p>
          <a:p>
            <a:pPr eaLnBrk="1" hangingPunct="1"/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Дидактическое обеспечение и оборудование:</a:t>
            </a:r>
          </a:p>
          <a:p>
            <a:pPr marL="0" indent="0" eaLnBrk="1" hangingPunct="1"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флипчарт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, раздаточный материал (натуральные   </a:t>
            </a:r>
          </a:p>
          <a:p>
            <a:pPr marL="0" indent="0" eaLnBrk="1" hangingPunct="1">
              <a:buNone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   продукты: хлеб, подсолнечное масло, макароны,  </a:t>
            </a:r>
          </a:p>
          <a:p>
            <a:pPr marL="0" indent="0" eaLnBrk="1" hangingPunct="1">
              <a:buNone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   крупы, овсяное печенье;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  <a:hlinkClick r:id="rId4" action="ppaction://hlinkfile"/>
              </a:rPr>
              <a:t>дополнительные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  <a:hlinkClick r:id="rId5" action="ppaction://hlinkfile"/>
              </a:rPr>
              <a:t>тексты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eaLnBrk="1" hangingPunct="1">
              <a:buNone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  <a:hlinkClick r:id="rId6" action="ppaction://hlinkfile"/>
              </a:rPr>
              <a:t>   для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  <a:hlinkClick r:id="rId7" action="ppaction://hlinkfile"/>
              </a:rPr>
              <a:t>чтения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  <a:hlinkClick r:id="rId8" action="ppaction://hlinkfile"/>
              </a:rPr>
              <a:t>иллюстративный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  <a:hlinkClick r:id="rId9" action="ppaction://hlinkfile"/>
              </a:rPr>
              <a:t>материал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 eaLnBrk="1" hangingPunct="1">
              <a:buNone/>
            </a:pPr>
            <a:endParaRPr lang="ru-RU" alt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38055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ru-RU" altLang="ru-RU" sz="4900" b="1" dirty="0" smtClean="0"/>
              <a:t>Результативность работы</a:t>
            </a:r>
            <a:br>
              <a:rPr lang="ru-RU" altLang="ru-RU" sz="4900" b="1" dirty="0" smtClean="0"/>
            </a:br>
            <a:r>
              <a:rPr lang="ru-RU" sz="31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Уровень достижения образовательных результатов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altLang="ru-RU" dirty="0" smtClean="0"/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1787889"/>
              </p:ext>
            </p:extLst>
          </p:nvPr>
        </p:nvGraphicFramePr>
        <p:xfrm>
          <a:off x="1691680" y="1124744"/>
          <a:ext cx="5616624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5948925"/>
              </p:ext>
            </p:extLst>
          </p:nvPr>
        </p:nvGraphicFramePr>
        <p:xfrm>
          <a:off x="1835696" y="3573016"/>
          <a:ext cx="5616624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8330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312912"/>
          </a:xfrm>
        </p:spPr>
        <p:txBody>
          <a:bodyPr>
            <a:normAutofit fontScale="90000"/>
          </a:bodyPr>
          <a:lstStyle/>
          <a:p>
            <a:r>
              <a:rPr lang="ru-RU" altLang="ru-RU" sz="4900" b="1" dirty="0" smtClean="0"/>
              <a:t>Результативность работы</a:t>
            </a:r>
            <a:br>
              <a:rPr lang="ru-RU" altLang="ru-RU" sz="4900" b="1" dirty="0" smtClean="0"/>
            </a:br>
            <a:r>
              <a:rPr lang="ru-RU" sz="31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Уровень достижения образовательных результатов</a:t>
            </a:r>
            <a:r>
              <a:rPr lang="ru-RU" sz="3100" dirty="0" smtClean="0"/>
              <a:t/>
            </a:r>
            <a:br>
              <a:rPr lang="ru-RU" sz="3100" dirty="0" smtClean="0"/>
            </a:br>
            <a:endParaRPr lang="ru-RU" altLang="ru-RU" sz="3100" dirty="0" smtClean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1393339"/>
              </p:ext>
            </p:extLst>
          </p:nvPr>
        </p:nvGraphicFramePr>
        <p:xfrm>
          <a:off x="1475656" y="1124744"/>
          <a:ext cx="6148536" cy="2307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5719409"/>
              </p:ext>
            </p:extLst>
          </p:nvPr>
        </p:nvGraphicFramePr>
        <p:xfrm>
          <a:off x="1475656" y="3429000"/>
          <a:ext cx="6192688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0969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49466" y="188640"/>
            <a:ext cx="82296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ru-RU" altLang="ru-RU" b="1" dirty="0" smtClean="0"/>
              <a:t>Результативность работы</a:t>
            </a:r>
            <a:br>
              <a:rPr lang="ru-RU" altLang="ru-RU" b="1" dirty="0" smtClean="0"/>
            </a:br>
            <a:r>
              <a:rPr lang="ru-RU" alt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Представление результатов работы в группах</a:t>
            </a:r>
          </a:p>
        </p:txBody>
      </p:sp>
      <p:pic>
        <p:nvPicPr>
          <p:cNvPr id="4" name="Picture 2" descr="J:\Поле\группа Зоологи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487850"/>
            <a:ext cx="2511496" cy="1729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J:\Поле\группа Исследователи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7537" y="3716095"/>
            <a:ext cx="3040587" cy="1995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J:\Поле\группа Агрономы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517476"/>
            <a:ext cx="2304256" cy="1670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J:\Поле\группа Ботаники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89" y="1470735"/>
            <a:ext cx="2511496" cy="159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17226" y="3162097"/>
            <a:ext cx="1241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 </a:t>
            </a:r>
            <a:r>
              <a:rPr lang="ru-RU" b="1" dirty="0" smtClean="0"/>
              <a:t>Ботаники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106905" y="3330544"/>
            <a:ext cx="993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Зоологи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684715" y="3346763"/>
            <a:ext cx="1233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Агрономы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941284" y="5836622"/>
            <a:ext cx="1693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Исследователи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749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190870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BB2780C3CC07BD4BAA623FF9571645580400D1570604EA743043A2641365C0E91715" ma:contentTypeVersion="30" ma:contentTypeDescription="Create a new document." ma:contentTypeScope="" ma:versionID="dbcf0f450ab99b1f534105340ddde851"/>
</file>

<file path=customXml/itemProps1.xml><?xml version="1.0" encoding="utf-8"?>
<ds:datastoreItem xmlns:ds="http://schemas.openxmlformats.org/officeDocument/2006/customXml" ds:itemID="{E15783FE-50CA-484F-AF57-29198C702E4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02C614C-32F0-4E99-98B1-0567D4414F1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43BDFD5-AF7D-47DD-944F-0A9E24D59CF6}">
  <ds:schemaRefs>
    <ds:schemaRef ds:uri="http://schemas.microsoft.com/office/2006/metadata/contentType"/>
    <ds:schemaRef ds:uri="http://schemas.microsoft.com/office/2006/metadata/properties/metaAttribut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TS101908700</Template>
  <TotalTime>448</TotalTime>
  <Words>347</Words>
  <Application>Microsoft Office PowerPoint</Application>
  <PresentationFormat>Экран (4:3)</PresentationFormat>
  <Paragraphs>72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SimSun</vt:lpstr>
      <vt:lpstr>Arial</vt:lpstr>
      <vt:lpstr>Calibri</vt:lpstr>
      <vt:lpstr>Times New Roman</vt:lpstr>
      <vt:lpstr>TS101908700</vt:lpstr>
      <vt:lpstr>Тема урока:  Природное сообщество - поле. Окружающий мир          3 класс (Программа Л.В. Занкова)</vt:lpstr>
      <vt:lpstr>Предполагаемые результаты</vt:lpstr>
      <vt:lpstr>Цель</vt:lpstr>
      <vt:lpstr>Содержание деятельности </vt:lpstr>
      <vt:lpstr>Содержание деятельности </vt:lpstr>
      <vt:lpstr>УМК</vt:lpstr>
      <vt:lpstr>Результативность работы Уровень достижения образовательных результатов </vt:lpstr>
      <vt:lpstr>Результативность работы Уровень достижения образовательных результатов </vt:lpstr>
      <vt:lpstr>Результативность работы Представление результатов работы в группах</vt:lpstr>
      <vt:lpstr>Результативность работы Фото материалы 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со-бытия:  Откуда берутся снег и лед? 1 класс</dc:title>
  <dc:creator>Юлия Кукушкина</dc:creator>
  <cp:lastModifiedBy>Лариса Юрьевна Сысуева</cp:lastModifiedBy>
  <cp:revision>33</cp:revision>
  <dcterms:created xsi:type="dcterms:W3CDTF">2017-03-24T20:26:57Z</dcterms:created>
  <dcterms:modified xsi:type="dcterms:W3CDTF">2017-12-18T07:25:23Z</dcterms:modified>
  <cp:category>Шаблон оформления</cp:category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TC019087009991</vt:lpwstr>
  </property>
</Properties>
</file>