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21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8" r:id="rId10"/>
    <p:sldId id="274" r:id="rId11"/>
    <p:sldId id="265" r:id="rId12"/>
    <p:sldId id="266" r:id="rId13"/>
    <p:sldId id="267" r:id="rId14"/>
    <p:sldId id="269" r:id="rId15"/>
    <p:sldId id="270" r:id="rId16"/>
    <p:sldId id="271" r:id="rId17"/>
    <p:sldId id="272" r:id="rId18"/>
    <p:sldId id="273" r:id="rId19"/>
    <p:sldId id="275" r:id="rId2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Светлый стиль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64" autoAdjust="0"/>
    <p:restoredTop sz="86380" autoAdjust="0"/>
  </p:normalViewPr>
  <p:slideViewPr>
    <p:cSldViewPr>
      <p:cViewPr varScale="1">
        <p:scale>
          <a:sx n="63" d="100"/>
          <a:sy n="63" d="100"/>
        </p:scale>
        <p:origin x="-1344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1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E73E9D-E512-4952-9240-93B2FEDFA7E9}" type="datetimeFigureOut">
              <a:rPr lang="ru-RU" smtClean="0"/>
              <a:t>09.11.2019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027701-327D-4313-AFC2-75C54044CB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027701-327D-4313-AFC2-75C54044CBF0}" type="slidenum">
              <a:rPr lang="ru-RU" smtClean="0"/>
              <a:t>19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17F90DE9-3CF0-4B0B-BE84-F52E8A239560}" type="datetimeFigureOut">
              <a:rPr lang="ru-RU" smtClean="0"/>
              <a:pPr/>
              <a:t>09.11.2019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AC5D4E3C-9A61-4AF1-B979-F4E06CF79A9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F90DE9-3CF0-4B0B-BE84-F52E8A239560}" type="datetimeFigureOut">
              <a:rPr lang="ru-RU" smtClean="0"/>
              <a:pPr/>
              <a:t>09.11.2019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D4E3C-9A61-4AF1-B979-F4E06CF79A9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F90DE9-3CF0-4B0B-BE84-F52E8A239560}" type="datetimeFigureOut">
              <a:rPr lang="ru-RU" smtClean="0"/>
              <a:pPr/>
              <a:t>09.11.2019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D4E3C-9A61-4AF1-B979-F4E06CF79A9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F90DE9-3CF0-4B0B-BE84-F52E8A239560}" type="datetimeFigureOut">
              <a:rPr lang="ru-RU" smtClean="0"/>
              <a:pPr/>
              <a:t>09.11.2019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D4E3C-9A61-4AF1-B979-F4E06CF79A9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F90DE9-3CF0-4B0B-BE84-F52E8A239560}" type="datetimeFigureOut">
              <a:rPr lang="ru-RU" smtClean="0"/>
              <a:pPr/>
              <a:t>09.11.2019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D4E3C-9A61-4AF1-B979-F4E06CF79A9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F90DE9-3CF0-4B0B-BE84-F52E8A239560}" type="datetimeFigureOut">
              <a:rPr lang="ru-RU" smtClean="0"/>
              <a:pPr/>
              <a:t>09.11.2019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D4E3C-9A61-4AF1-B979-F4E06CF79A9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7F90DE9-3CF0-4B0B-BE84-F52E8A239560}" type="datetimeFigureOut">
              <a:rPr lang="ru-RU" smtClean="0"/>
              <a:pPr/>
              <a:t>09.11.2019</a:t>
            </a:fld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AC5D4E3C-9A61-4AF1-B979-F4E06CF79A9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17F90DE9-3CF0-4B0B-BE84-F52E8A239560}" type="datetimeFigureOut">
              <a:rPr lang="ru-RU" smtClean="0"/>
              <a:pPr/>
              <a:t>09.11.2019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AC5D4E3C-9A61-4AF1-B979-F4E06CF79A9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F90DE9-3CF0-4B0B-BE84-F52E8A239560}" type="datetimeFigureOut">
              <a:rPr lang="ru-RU" smtClean="0"/>
              <a:pPr/>
              <a:t>09.11.2019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D4E3C-9A61-4AF1-B979-F4E06CF79A9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F90DE9-3CF0-4B0B-BE84-F52E8A239560}" type="datetimeFigureOut">
              <a:rPr lang="ru-RU" smtClean="0"/>
              <a:pPr/>
              <a:t>09.11.2019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D4E3C-9A61-4AF1-B979-F4E06CF79A9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F90DE9-3CF0-4B0B-BE84-F52E8A239560}" type="datetimeFigureOut">
              <a:rPr lang="ru-RU" smtClean="0"/>
              <a:pPr/>
              <a:t>09.11.2019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D4E3C-9A61-4AF1-B979-F4E06CF79A9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17F90DE9-3CF0-4B0B-BE84-F52E8A239560}" type="datetimeFigureOut">
              <a:rPr lang="ru-RU" smtClean="0"/>
              <a:pPr/>
              <a:t>09.11.2019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AC5D4E3C-9A61-4AF1-B979-F4E06CF79A9F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Проект инклюзивного урока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Предмет: окружающий мир</a:t>
            </a:r>
          </a:p>
          <a:p>
            <a:r>
              <a:rPr lang="ru-RU" dirty="0" smtClean="0"/>
              <a:t>УМК: Школа России</a:t>
            </a:r>
          </a:p>
          <a:p>
            <a:r>
              <a:rPr lang="ru-RU" dirty="0" smtClean="0"/>
              <a:t>Класс: 1</a:t>
            </a:r>
          </a:p>
          <a:p>
            <a:r>
              <a:rPr lang="ru-RU" dirty="0" smtClean="0"/>
              <a:t>Тема: «Кто такие насекомые?»</a:t>
            </a:r>
          </a:p>
          <a:p>
            <a:r>
              <a:rPr lang="ru-RU" dirty="0" smtClean="0"/>
              <a:t>Тип: урок новых знаний</a:t>
            </a:r>
          </a:p>
          <a:p>
            <a:r>
              <a:rPr lang="ru-RU" dirty="0" smtClean="0">
                <a:solidFill>
                  <a:srgbClr val="C00000"/>
                </a:solidFill>
              </a:rPr>
              <a:t>(с</a:t>
            </a:r>
            <a:r>
              <a:rPr lang="ru-RU" dirty="0" smtClean="0">
                <a:solidFill>
                  <a:srgbClr val="C00000"/>
                </a:solidFill>
              </a:rPr>
              <a:t> ЗПР) </a:t>
            </a:r>
            <a:r>
              <a:rPr lang="ru-RU" dirty="0" smtClean="0">
                <a:solidFill>
                  <a:srgbClr val="C00000"/>
                </a:solidFill>
              </a:rPr>
              <a:t>вариант 7.2 </a:t>
            </a:r>
            <a:endParaRPr lang="ru-RU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323528" y="692696"/>
          <a:ext cx="8424936" cy="600397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06234"/>
                <a:gridCol w="2070230"/>
                <a:gridCol w="2142238"/>
                <a:gridCol w="2106234"/>
              </a:tblGrid>
              <a:tr h="671069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bg1"/>
                          </a:solidFill>
                        </a:rPr>
                        <a:t>Этапы деятельности</a:t>
                      </a:r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bg1"/>
                          </a:solidFill>
                        </a:rPr>
                        <a:t>Методы и приёмы</a:t>
                      </a:r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bg1"/>
                          </a:solidFill>
                        </a:rPr>
                        <a:t>Методы и приёмы </a:t>
                      </a:r>
                    </a:p>
                    <a:p>
                      <a:pPr algn="ctr"/>
                      <a:r>
                        <a:rPr lang="ru-RU" dirty="0" smtClean="0">
                          <a:solidFill>
                            <a:schemeClr val="bg1"/>
                          </a:solidFill>
                        </a:rPr>
                        <a:t>(с ЗПР)</a:t>
                      </a:r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bg1"/>
                          </a:solidFill>
                        </a:rPr>
                        <a:t>Дидактика</a:t>
                      </a:r>
                    </a:p>
                    <a:p>
                      <a:pPr algn="ctr"/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5089571"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Физминутка</a:t>
                      </a:r>
                      <a:endParaRPr lang="ru-RU" dirty="0" smtClean="0"/>
                    </a:p>
                    <a:p>
                      <a:endParaRPr lang="ru-RU" dirty="0" smtClean="0"/>
                    </a:p>
                    <a:p>
                      <a:endParaRPr lang="ru-RU" dirty="0" smtClean="0"/>
                    </a:p>
                    <a:p>
                      <a:endParaRPr lang="ru-RU" dirty="0" smtClean="0"/>
                    </a:p>
                    <a:p>
                      <a:endParaRPr lang="ru-RU" dirty="0" smtClean="0"/>
                    </a:p>
                    <a:p>
                      <a:endParaRPr lang="ru-RU" dirty="0" smtClean="0"/>
                    </a:p>
                    <a:p>
                      <a:endParaRPr lang="ru-RU" dirty="0" smtClean="0"/>
                    </a:p>
                    <a:p>
                      <a:endParaRPr lang="ru-RU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Утром бабочка проснулась, улыбнулась, потянулась. </a:t>
                      </a:r>
                    </a:p>
                    <a:p>
                      <a:r>
                        <a:rPr lang="ru-RU" sz="1600" dirty="0" smtClean="0"/>
                        <a:t>Раз – росой она умылась,</a:t>
                      </a:r>
                    </a:p>
                    <a:p>
                      <a:r>
                        <a:rPr lang="ru-RU" sz="1600" dirty="0" smtClean="0"/>
                        <a:t>Два – изящно покружилась,</a:t>
                      </a:r>
                    </a:p>
                    <a:p>
                      <a:r>
                        <a:rPr lang="ru-RU" sz="1600" dirty="0" smtClean="0"/>
                        <a:t>Три – нагнулась и присела,</a:t>
                      </a:r>
                    </a:p>
                    <a:p>
                      <a:r>
                        <a:rPr lang="ru-RU" sz="1600" dirty="0" smtClean="0"/>
                        <a:t>На четыре – улетела.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467544" y="620687"/>
          <a:ext cx="8352928" cy="5974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8232"/>
                <a:gridCol w="2088232"/>
                <a:gridCol w="2088232"/>
                <a:gridCol w="2088232"/>
              </a:tblGrid>
              <a:tr h="702078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bg1"/>
                          </a:solidFill>
                        </a:rPr>
                        <a:t>Этапы деятельности</a:t>
                      </a:r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bg1"/>
                          </a:solidFill>
                        </a:rPr>
                        <a:t>Методы и приёмы</a:t>
                      </a:r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bg1"/>
                          </a:solidFill>
                        </a:rPr>
                        <a:t>Методы и приёмы </a:t>
                      </a:r>
                    </a:p>
                    <a:p>
                      <a:pPr algn="ctr"/>
                      <a:r>
                        <a:rPr lang="ru-RU" dirty="0" smtClean="0">
                          <a:solidFill>
                            <a:schemeClr val="bg1"/>
                          </a:solidFill>
                        </a:rPr>
                        <a:t>(с ЗПР)</a:t>
                      </a:r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bg1"/>
                          </a:solidFill>
                        </a:rPr>
                        <a:t>Дидактика </a:t>
                      </a:r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3510391">
                <a:tc>
                  <a:txBody>
                    <a:bodyPr/>
                    <a:lstStyle/>
                    <a:p>
                      <a:r>
                        <a:rPr lang="ru-RU" dirty="0" smtClean="0"/>
                        <a:t>Формирование потребности и оформление образа желаемого результата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i="1" dirty="0" smtClean="0"/>
                        <a:t>Создание проблемной </a:t>
                      </a:r>
                      <a:r>
                        <a:rPr lang="ru-RU" i="1" dirty="0" smtClean="0"/>
                        <a:t>ситуации.</a:t>
                      </a:r>
                      <a:endParaRPr lang="ru-RU" i="1" dirty="0" smtClean="0"/>
                    </a:p>
                    <a:p>
                      <a:r>
                        <a:rPr lang="ru-RU" sz="1600" dirty="0" smtClean="0"/>
                        <a:t>Муравей </a:t>
                      </a:r>
                      <a:r>
                        <a:rPr lang="ru-RU" sz="1600" dirty="0" smtClean="0"/>
                        <a:t>Вопросик: «Однажды мне сказали, что я – насекомое. Кто такие насекомые? И правда ли что я – насекомое?»</a:t>
                      </a:r>
                    </a:p>
                    <a:p>
                      <a:r>
                        <a:rPr lang="ru-RU" sz="1600" dirty="0" smtClean="0"/>
                        <a:t>Мудрая </a:t>
                      </a:r>
                      <a:r>
                        <a:rPr lang="ru-RU" sz="1600" dirty="0" smtClean="0"/>
                        <a:t>Черепаха: «В своих путешествиях Вопросик</a:t>
                      </a:r>
                      <a:r>
                        <a:rPr lang="ru-RU" sz="1600" baseline="0" dirty="0" smtClean="0"/>
                        <a:t> встречал этих животных. Кто из них насекомое</a:t>
                      </a:r>
                      <a:r>
                        <a:rPr lang="ru-RU" sz="1600" baseline="0" dirty="0" smtClean="0"/>
                        <a:t>?»</a:t>
                      </a:r>
                    </a:p>
                    <a:p>
                      <a:r>
                        <a:rPr lang="ru-RU" sz="1600" baseline="0" dirty="0" smtClean="0"/>
                        <a:t>(В ходе беседы обнаруживается необходимость новых знаний.)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600" dirty="0" smtClean="0"/>
                    </a:p>
                    <a:p>
                      <a:endParaRPr lang="ru-RU" sz="1600" dirty="0" smtClean="0"/>
                    </a:p>
                    <a:p>
                      <a:endParaRPr lang="ru-RU" sz="1600" dirty="0" smtClean="0"/>
                    </a:p>
                    <a:p>
                      <a:r>
                        <a:rPr lang="ru-RU" sz="1600" dirty="0" smtClean="0"/>
                        <a:t>На </a:t>
                      </a:r>
                      <a:r>
                        <a:rPr lang="ru-RU" sz="1600" dirty="0" smtClean="0"/>
                        <a:t>доске картинки Муравья</a:t>
                      </a:r>
                      <a:r>
                        <a:rPr lang="ru-RU" sz="1600" baseline="0" dirty="0" smtClean="0"/>
                        <a:t> Вопросика, Мудрой Черепахи, многоножки, рака, паука, кузнечика.</a:t>
                      </a:r>
                      <a:endParaRPr lang="ru-RU" sz="16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323528" y="692696"/>
          <a:ext cx="8496944" cy="59179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24236"/>
                <a:gridCol w="2124236"/>
                <a:gridCol w="2124236"/>
                <a:gridCol w="2124236"/>
              </a:tblGrid>
              <a:tr h="82907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bg1"/>
                          </a:solidFill>
                        </a:rPr>
                        <a:t>Этапы деятельности</a:t>
                      </a:r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bg1"/>
                          </a:solidFill>
                        </a:rPr>
                        <a:t>Методы</a:t>
                      </a:r>
                      <a:r>
                        <a:rPr lang="ru-RU" baseline="0" dirty="0" smtClean="0">
                          <a:solidFill>
                            <a:schemeClr val="bg1"/>
                          </a:solidFill>
                        </a:rPr>
                        <a:t> и приёмы</a:t>
                      </a:r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bg1"/>
                          </a:solidFill>
                        </a:rPr>
                        <a:t>Методы и приёмы </a:t>
                      </a:r>
                    </a:p>
                    <a:p>
                      <a:pPr algn="ctr"/>
                      <a:r>
                        <a:rPr lang="ru-RU" dirty="0" smtClean="0">
                          <a:solidFill>
                            <a:schemeClr val="bg1"/>
                          </a:solidFill>
                        </a:rPr>
                        <a:t> (с ЗПР)</a:t>
                      </a:r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bg1"/>
                          </a:solidFill>
                        </a:rPr>
                        <a:t>Дидактика </a:t>
                      </a:r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5003578">
                <a:tc>
                  <a:txBody>
                    <a:bodyPr/>
                    <a:lstStyle/>
                    <a:p>
                      <a:endParaRPr lang="ru-RU" dirty="0" smtClean="0"/>
                    </a:p>
                    <a:p>
                      <a:endParaRPr lang="ru-RU" dirty="0" smtClean="0"/>
                    </a:p>
                    <a:p>
                      <a:endParaRPr lang="ru-RU" dirty="0" smtClean="0"/>
                    </a:p>
                    <a:p>
                      <a:endParaRPr lang="ru-RU" dirty="0" smtClean="0"/>
                    </a:p>
                    <a:p>
                      <a:endParaRPr lang="ru-RU" dirty="0" smtClean="0"/>
                    </a:p>
                    <a:p>
                      <a:endParaRPr lang="ru-RU" dirty="0" smtClean="0"/>
                    </a:p>
                    <a:p>
                      <a:endParaRPr lang="ru-RU" dirty="0" smtClean="0"/>
                    </a:p>
                    <a:p>
                      <a:endParaRPr lang="ru-RU" dirty="0" smtClean="0"/>
                    </a:p>
                    <a:p>
                      <a:endParaRPr lang="ru-RU" dirty="0" smtClean="0"/>
                    </a:p>
                    <a:p>
                      <a:endParaRPr lang="ru-RU" dirty="0" smtClean="0"/>
                    </a:p>
                    <a:p>
                      <a:r>
                        <a:rPr lang="ru-RU" dirty="0" smtClean="0"/>
                        <a:t>Формирование мотива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-- Ребята, поможем </a:t>
                      </a:r>
                      <a:r>
                        <a:rPr lang="ru-RU" sz="1600" dirty="0" err="1" smtClean="0"/>
                        <a:t>Муравьишке</a:t>
                      </a:r>
                      <a:r>
                        <a:rPr lang="ru-RU" sz="1600" dirty="0" smtClean="0"/>
                        <a:t> Вопросику? … Давайте сделаем «палочку – выручалочку</a:t>
                      </a:r>
                      <a:r>
                        <a:rPr lang="ru-RU" sz="1600" dirty="0" smtClean="0"/>
                        <a:t>» (памятку) </a:t>
                      </a:r>
                      <a:r>
                        <a:rPr lang="ru-RU" sz="1600" dirty="0" smtClean="0"/>
                        <a:t>про насекомых, она часто будет выручать нас на уроках!</a:t>
                      </a:r>
                    </a:p>
                    <a:p>
                      <a:r>
                        <a:rPr lang="ru-RU" sz="1600" dirty="0" smtClean="0"/>
                        <a:t>Для</a:t>
                      </a:r>
                      <a:r>
                        <a:rPr lang="ru-RU" sz="1600" baseline="0" dirty="0" smtClean="0"/>
                        <a:t> </a:t>
                      </a:r>
                      <a:r>
                        <a:rPr lang="ru-RU" sz="1600" baseline="0" dirty="0" smtClean="0"/>
                        <a:t>тех, кто будет стараться и активно работать на уроке, Мудрая Черепаха приготовила сюрприз. Он вам понравится. А что за сюрприз, узнаете в конце урока.</a:t>
                      </a:r>
                      <a:endParaRPr lang="ru-RU" sz="16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323528" y="692696"/>
          <a:ext cx="8424936" cy="600397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06234"/>
                <a:gridCol w="2070230"/>
                <a:gridCol w="2142238"/>
                <a:gridCol w="2106234"/>
              </a:tblGrid>
              <a:tr h="671069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bg1"/>
                          </a:solidFill>
                        </a:rPr>
                        <a:t>Этапы деятельности</a:t>
                      </a:r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bg1"/>
                          </a:solidFill>
                        </a:rPr>
                        <a:t>Методы и приёмы</a:t>
                      </a:r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bg1"/>
                          </a:solidFill>
                        </a:rPr>
                        <a:t>Методы и приёмы </a:t>
                      </a:r>
                    </a:p>
                    <a:p>
                      <a:pPr algn="ctr"/>
                      <a:r>
                        <a:rPr lang="ru-RU" dirty="0" smtClean="0">
                          <a:solidFill>
                            <a:schemeClr val="bg1"/>
                          </a:solidFill>
                        </a:rPr>
                        <a:t>(с ЗПР)</a:t>
                      </a:r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bg1"/>
                          </a:solidFill>
                        </a:rPr>
                        <a:t>Дидактика</a:t>
                      </a:r>
                    </a:p>
                    <a:p>
                      <a:pPr algn="ctr"/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5089571"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Целеполагание</a:t>
                      </a:r>
                      <a:endParaRPr lang="ru-RU" dirty="0" smtClean="0"/>
                    </a:p>
                    <a:p>
                      <a:endParaRPr lang="ru-RU" dirty="0" smtClean="0"/>
                    </a:p>
                    <a:p>
                      <a:endParaRPr lang="ru-RU" dirty="0" smtClean="0"/>
                    </a:p>
                    <a:p>
                      <a:endParaRPr lang="ru-RU" dirty="0" smtClean="0"/>
                    </a:p>
                    <a:p>
                      <a:endParaRPr lang="ru-RU" dirty="0" smtClean="0"/>
                    </a:p>
                    <a:p>
                      <a:endParaRPr lang="ru-RU" dirty="0" smtClean="0"/>
                    </a:p>
                    <a:p>
                      <a:endParaRPr lang="ru-RU" dirty="0" smtClean="0"/>
                    </a:p>
                    <a:p>
                      <a:endParaRPr lang="ru-RU" dirty="0" smtClean="0"/>
                    </a:p>
                    <a:p>
                      <a:r>
                        <a:rPr lang="ru-RU" dirty="0" smtClean="0"/>
                        <a:t>Планирование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-- Напомните мне, пожалуйста, что мы хотели сделать на этом уроке? Помню, что чем-то хотели помочь </a:t>
                      </a:r>
                      <a:r>
                        <a:rPr lang="ru-RU" sz="1600" dirty="0" err="1" smtClean="0"/>
                        <a:t>Муравьишке</a:t>
                      </a:r>
                      <a:r>
                        <a:rPr lang="ru-RU" sz="1600" dirty="0" smtClean="0"/>
                        <a:t> Вопросику... А ещё что-то сделать…</a:t>
                      </a:r>
                    </a:p>
                    <a:p>
                      <a:r>
                        <a:rPr lang="ru-RU" sz="1600" dirty="0" smtClean="0"/>
                        <a:t>План</a:t>
                      </a:r>
                      <a:r>
                        <a:rPr lang="ru-RU" sz="1600" baseline="0" dirty="0" smtClean="0"/>
                        <a:t> </a:t>
                      </a:r>
                      <a:r>
                        <a:rPr lang="ru-RU" sz="1600" baseline="0" dirty="0" smtClean="0"/>
                        <a:t>работы:</a:t>
                      </a:r>
                    </a:p>
                    <a:p>
                      <a:pPr marL="342900" indent="-342900">
                        <a:buNone/>
                      </a:pPr>
                      <a:r>
                        <a:rPr lang="ru-RU" sz="1600" baseline="0" dirty="0" smtClean="0"/>
                        <a:t>1.Изучить</a:t>
                      </a:r>
                    </a:p>
                    <a:p>
                      <a:pPr marL="342900" indent="-342900">
                        <a:buNone/>
                      </a:pPr>
                      <a:r>
                        <a:rPr lang="ru-RU" sz="1600" baseline="0" dirty="0" smtClean="0"/>
                        <a:t>насекомых.</a:t>
                      </a:r>
                      <a:endParaRPr lang="ru-RU" sz="1600" baseline="0" dirty="0" smtClean="0"/>
                    </a:p>
                    <a:p>
                      <a:pPr marL="342900" indent="-342900">
                        <a:buNone/>
                      </a:pPr>
                      <a:r>
                        <a:rPr lang="ru-RU" sz="1600" baseline="0" dirty="0" smtClean="0"/>
                        <a:t>2.Определить их</a:t>
                      </a:r>
                    </a:p>
                    <a:p>
                      <a:pPr marL="342900" indent="-342900">
                        <a:buNone/>
                      </a:pPr>
                      <a:r>
                        <a:rPr lang="ru-RU" sz="1600" baseline="0" dirty="0" smtClean="0"/>
                        <a:t>главный</a:t>
                      </a:r>
                    </a:p>
                    <a:p>
                      <a:pPr marL="342900" indent="-342900">
                        <a:buNone/>
                      </a:pPr>
                      <a:r>
                        <a:rPr lang="ru-RU" sz="1600" baseline="0" dirty="0" smtClean="0"/>
                        <a:t>отличительный</a:t>
                      </a:r>
                    </a:p>
                    <a:p>
                      <a:pPr marL="342900" indent="-342900">
                        <a:buNone/>
                      </a:pPr>
                      <a:r>
                        <a:rPr lang="ru-RU" sz="1600" baseline="0" dirty="0" smtClean="0"/>
                        <a:t>признак.</a:t>
                      </a:r>
                    </a:p>
                    <a:p>
                      <a:pPr marL="342900" indent="-342900">
                        <a:buNone/>
                      </a:pPr>
                      <a:r>
                        <a:rPr lang="ru-RU" sz="1600" baseline="0" dirty="0" smtClean="0"/>
                        <a:t>3.Работать в парах.</a:t>
                      </a:r>
                    </a:p>
                    <a:p>
                      <a:pPr marL="342900" indent="-342900">
                        <a:buNone/>
                      </a:pPr>
                      <a:r>
                        <a:rPr lang="ru-RU" sz="1600" baseline="0" dirty="0" smtClean="0"/>
                        <a:t>4.Работать в</a:t>
                      </a:r>
                    </a:p>
                    <a:p>
                      <a:pPr marL="342900" indent="-342900">
                        <a:buNone/>
                      </a:pPr>
                      <a:r>
                        <a:rPr lang="ru-RU" sz="1600" baseline="0" dirty="0" smtClean="0"/>
                        <a:t>группах.</a:t>
                      </a:r>
                    </a:p>
                    <a:p>
                      <a:pPr marL="342900" indent="-342900">
                        <a:buNone/>
                      </a:pPr>
                      <a:r>
                        <a:rPr lang="ru-RU" sz="1600" baseline="0" dirty="0" smtClean="0"/>
                        <a:t>5.Создать памятку.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323528" y="692696"/>
          <a:ext cx="8424936" cy="600397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06234"/>
                <a:gridCol w="2070230"/>
                <a:gridCol w="2142238"/>
                <a:gridCol w="2106234"/>
              </a:tblGrid>
              <a:tr h="671069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bg1"/>
                          </a:solidFill>
                        </a:rPr>
                        <a:t>Этапы деятельности</a:t>
                      </a:r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bg1"/>
                          </a:solidFill>
                        </a:rPr>
                        <a:t>Методы и приёмы</a:t>
                      </a:r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bg1"/>
                          </a:solidFill>
                        </a:rPr>
                        <a:t>Методы и приёмы </a:t>
                      </a:r>
                    </a:p>
                    <a:p>
                      <a:pPr algn="ctr"/>
                      <a:r>
                        <a:rPr lang="ru-RU" dirty="0" smtClean="0">
                          <a:solidFill>
                            <a:schemeClr val="bg1"/>
                          </a:solidFill>
                        </a:rPr>
                        <a:t>(с ЗПР)</a:t>
                      </a:r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bg1"/>
                          </a:solidFill>
                        </a:rPr>
                        <a:t>Дидактика</a:t>
                      </a:r>
                    </a:p>
                    <a:p>
                      <a:pPr algn="ctr"/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5089571">
                <a:tc>
                  <a:txBody>
                    <a:bodyPr/>
                    <a:lstStyle/>
                    <a:p>
                      <a:r>
                        <a:rPr lang="ru-RU" dirty="0" smtClean="0"/>
                        <a:t>Выполнение</a:t>
                      </a:r>
                      <a:r>
                        <a:rPr lang="ru-RU" baseline="0" dirty="0" smtClean="0"/>
                        <a:t> действий.</a:t>
                      </a:r>
                      <a:endParaRPr lang="ru-RU" dirty="0" smtClean="0"/>
                    </a:p>
                    <a:p>
                      <a:endParaRPr lang="ru-RU" dirty="0" smtClean="0"/>
                    </a:p>
                    <a:p>
                      <a:endParaRPr lang="ru-RU" dirty="0" smtClean="0"/>
                    </a:p>
                    <a:p>
                      <a:endParaRPr lang="ru-RU" dirty="0" smtClean="0"/>
                    </a:p>
                    <a:p>
                      <a:endParaRPr lang="ru-RU" dirty="0" smtClean="0"/>
                    </a:p>
                    <a:p>
                      <a:endParaRPr lang="ru-RU" dirty="0" smtClean="0"/>
                    </a:p>
                    <a:p>
                      <a:endParaRPr lang="ru-RU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i="1" dirty="0" smtClean="0"/>
                        <a:t>Открытие новых знаний.</a:t>
                      </a:r>
                    </a:p>
                    <a:p>
                      <a:r>
                        <a:rPr lang="ru-RU" sz="1600" i="0" dirty="0" smtClean="0"/>
                        <a:t>Наблюдение  и беседа по рисункам</a:t>
                      </a:r>
                      <a:endParaRPr lang="ru-RU" sz="1600" i="0" dirty="0"/>
                    </a:p>
                    <a:p>
                      <a:r>
                        <a:rPr lang="ru-RU" sz="1600" i="0" dirty="0" smtClean="0"/>
                        <a:t>--</a:t>
                      </a:r>
                      <a:r>
                        <a:rPr lang="ru-RU" sz="1600" i="0" baseline="0" dirty="0" smtClean="0"/>
                        <a:t> Какие насекомые изображены? </a:t>
                      </a:r>
                    </a:p>
                    <a:p>
                      <a:r>
                        <a:rPr lang="ru-RU" sz="1600" i="0" baseline="0" dirty="0" smtClean="0"/>
                        <a:t>-- Из каких частей состоят?</a:t>
                      </a:r>
                    </a:p>
                    <a:p>
                      <a:r>
                        <a:rPr lang="ru-RU" sz="1600" i="0" baseline="0" dirty="0" smtClean="0"/>
                        <a:t>-- Сколько у них ног?</a:t>
                      </a:r>
                    </a:p>
                    <a:p>
                      <a:r>
                        <a:rPr lang="ru-RU" sz="1600" i="0" baseline="0" dirty="0" smtClean="0"/>
                        <a:t>-- Значит, насекомые – это животные, которые имеют усики, крылья, голову, грудь, брюшко и 6 ног. Какой из этих признаков строения главный? Давайте подумаем.</a:t>
                      </a:r>
                      <a:endParaRPr lang="ru-RU" sz="1600" i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 smtClean="0"/>
                    </a:p>
                    <a:p>
                      <a:endParaRPr lang="ru-RU" dirty="0" smtClean="0"/>
                    </a:p>
                    <a:p>
                      <a:endParaRPr lang="ru-RU" dirty="0" smtClean="0"/>
                    </a:p>
                    <a:p>
                      <a:endParaRPr lang="ru-RU" dirty="0" smtClean="0">
                        <a:solidFill>
                          <a:srgbClr val="C00000"/>
                        </a:solidFill>
                      </a:endParaRPr>
                    </a:p>
                    <a:p>
                      <a:r>
                        <a:rPr lang="ru-RU" dirty="0" smtClean="0">
                          <a:solidFill>
                            <a:srgbClr val="C00000"/>
                          </a:solidFill>
                        </a:rPr>
                        <a:t>Вспоминает виденных в окружающей</a:t>
                      </a:r>
                      <a:r>
                        <a:rPr lang="ru-RU" baseline="0" dirty="0" smtClean="0">
                          <a:solidFill>
                            <a:srgbClr val="C00000"/>
                          </a:solidFill>
                        </a:rPr>
                        <a:t> среде насекомых и называет их.</a:t>
                      </a:r>
                    </a:p>
                    <a:p>
                      <a:r>
                        <a:rPr lang="ru-RU" baseline="0" dirty="0" smtClean="0">
                          <a:solidFill>
                            <a:srgbClr val="C00000"/>
                          </a:solidFill>
                        </a:rPr>
                        <a:t>По мере возможностей участвует в диалоге.</a:t>
                      </a:r>
                      <a:endParaRPr lang="ru-RU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 smtClean="0"/>
                    </a:p>
                    <a:p>
                      <a:endParaRPr lang="ru-RU" dirty="0" smtClean="0"/>
                    </a:p>
                    <a:p>
                      <a:r>
                        <a:rPr lang="ru-RU" dirty="0" smtClean="0"/>
                        <a:t>Учебник : с</a:t>
                      </a:r>
                      <a:r>
                        <a:rPr lang="ru-RU" baseline="0" dirty="0" smtClean="0"/>
                        <a:t> 32, 33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323528" y="692696"/>
          <a:ext cx="8424936" cy="600397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06234"/>
                <a:gridCol w="2070230"/>
                <a:gridCol w="2142238"/>
                <a:gridCol w="2106234"/>
              </a:tblGrid>
              <a:tr h="671069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bg1"/>
                          </a:solidFill>
                        </a:rPr>
                        <a:t>Этапы деятельности</a:t>
                      </a:r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bg1"/>
                          </a:solidFill>
                        </a:rPr>
                        <a:t>Методы и приёмы</a:t>
                      </a:r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bg1"/>
                          </a:solidFill>
                        </a:rPr>
                        <a:t>Методы и приёмы </a:t>
                      </a:r>
                    </a:p>
                    <a:p>
                      <a:pPr algn="ctr"/>
                      <a:r>
                        <a:rPr lang="ru-RU" dirty="0" smtClean="0">
                          <a:solidFill>
                            <a:schemeClr val="bg1"/>
                          </a:solidFill>
                        </a:rPr>
                        <a:t>(с ЗПР)</a:t>
                      </a:r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bg1"/>
                          </a:solidFill>
                        </a:rPr>
                        <a:t>Дидактика</a:t>
                      </a:r>
                    </a:p>
                    <a:p>
                      <a:pPr algn="ctr"/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5089571">
                <a:tc>
                  <a:txBody>
                    <a:bodyPr/>
                    <a:lstStyle/>
                    <a:p>
                      <a:endParaRPr lang="ru-RU" dirty="0" smtClean="0"/>
                    </a:p>
                    <a:p>
                      <a:endParaRPr lang="ru-RU" dirty="0" smtClean="0"/>
                    </a:p>
                    <a:p>
                      <a:endParaRPr lang="ru-RU" dirty="0" smtClean="0"/>
                    </a:p>
                    <a:p>
                      <a:endParaRPr lang="ru-RU" dirty="0" smtClean="0"/>
                    </a:p>
                    <a:p>
                      <a:endParaRPr lang="ru-RU" dirty="0" smtClean="0"/>
                    </a:p>
                    <a:p>
                      <a:endParaRPr lang="ru-RU" dirty="0" smtClean="0"/>
                    </a:p>
                    <a:p>
                      <a:endParaRPr lang="ru-RU" dirty="0" smtClean="0"/>
                    </a:p>
                    <a:p>
                      <a:endParaRPr lang="ru-RU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-- Для чего нужны крылья?... Они есть только у насекомых?</a:t>
                      </a:r>
                    </a:p>
                    <a:p>
                      <a:r>
                        <a:rPr lang="ru-RU" sz="1400" dirty="0" smtClean="0"/>
                        <a:t>-- Для чего нужны усики?... Они есть только у насекомых?</a:t>
                      </a:r>
                    </a:p>
                    <a:p>
                      <a:r>
                        <a:rPr lang="ru-RU" sz="1400" dirty="0" smtClean="0"/>
                        <a:t>-- Голова, грудь и брюшко есть у других животных?</a:t>
                      </a:r>
                    </a:p>
                    <a:p>
                      <a:r>
                        <a:rPr lang="ru-RU" sz="1400" dirty="0" smtClean="0"/>
                        <a:t>-- Для чего насекомым ноги?.. Они есть только у насекомых?... А у каких ещё животных есть 6 ног?</a:t>
                      </a:r>
                    </a:p>
                    <a:p>
                      <a:r>
                        <a:rPr lang="ru-RU" sz="1400" dirty="0" smtClean="0"/>
                        <a:t>---Какой же признак строения главный?</a:t>
                      </a:r>
                    </a:p>
                    <a:p>
                      <a:r>
                        <a:rPr lang="ru-RU" sz="1400" dirty="0" smtClean="0"/>
                        <a:t>-- Так кто же из животных на доске насекомое?</a:t>
                      </a:r>
                    </a:p>
                    <a:p>
                      <a:r>
                        <a:rPr lang="ru-RU" sz="1400" dirty="0" smtClean="0"/>
                        <a:t>-- А наш муравей – насекомое?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323528" y="692696"/>
          <a:ext cx="8424936" cy="600397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06234"/>
                <a:gridCol w="2070230"/>
                <a:gridCol w="2142238"/>
                <a:gridCol w="2106234"/>
              </a:tblGrid>
              <a:tr h="671069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bg1"/>
                          </a:solidFill>
                        </a:rPr>
                        <a:t>Этапы деятельности</a:t>
                      </a:r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bg1"/>
                          </a:solidFill>
                        </a:rPr>
                        <a:t>Методы и приёмы</a:t>
                      </a:r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bg1"/>
                          </a:solidFill>
                        </a:rPr>
                        <a:t>Методы и приёмы </a:t>
                      </a:r>
                    </a:p>
                    <a:p>
                      <a:pPr algn="ctr"/>
                      <a:r>
                        <a:rPr lang="ru-RU" dirty="0" smtClean="0">
                          <a:solidFill>
                            <a:schemeClr val="bg1"/>
                          </a:solidFill>
                        </a:rPr>
                        <a:t>(с ЗПР)</a:t>
                      </a:r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bg1"/>
                          </a:solidFill>
                        </a:rPr>
                        <a:t>Дидактика</a:t>
                      </a:r>
                    </a:p>
                    <a:p>
                      <a:pPr algn="ctr"/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5089571">
                <a:tc>
                  <a:txBody>
                    <a:bodyPr/>
                    <a:lstStyle/>
                    <a:p>
                      <a:endParaRPr lang="ru-RU" dirty="0" smtClean="0"/>
                    </a:p>
                    <a:p>
                      <a:endParaRPr lang="ru-RU" dirty="0" smtClean="0"/>
                    </a:p>
                    <a:p>
                      <a:endParaRPr lang="ru-RU" dirty="0" smtClean="0"/>
                    </a:p>
                    <a:p>
                      <a:endParaRPr lang="ru-RU" dirty="0" smtClean="0"/>
                    </a:p>
                    <a:p>
                      <a:endParaRPr lang="ru-RU" dirty="0" smtClean="0"/>
                    </a:p>
                    <a:p>
                      <a:endParaRPr lang="ru-RU" dirty="0" smtClean="0"/>
                    </a:p>
                    <a:p>
                      <a:endParaRPr lang="ru-RU" dirty="0" smtClean="0"/>
                    </a:p>
                    <a:p>
                      <a:endParaRPr lang="ru-RU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i="1" dirty="0" smtClean="0"/>
                        <a:t>Первичное закрепление.</a:t>
                      </a:r>
                    </a:p>
                    <a:p>
                      <a:r>
                        <a:rPr lang="ru-RU" sz="1600" i="0" dirty="0" smtClean="0"/>
                        <a:t>Игра «Я возьму с собой в путешествие …» (только</a:t>
                      </a:r>
                    </a:p>
                    <a:p>
                      <a:r>
                        <a:rPr lang="ru-RU" sz="1600" i="0" dirty="0" smtClean="0"/>
                        <a:t>насекомых)</a:t>
                      </a:r>
                    </a:p>
                    <a:p>
                      <a:r>
                        <a:rPr lang="ru-RU" sz="1600" i="0" dirty="0" smtClean="0"/>
                        <a:t>Дети говорят:</a:t>
                      </a:r>
                    </a:p>
                    <a:p>
                      <a:r>
                        <a:rPr lang="ru-RU" sz="1600" i="0" dirty="0" smtClean="0"/>
                        <a:t>-- Возьмите, пожалуйста, меня с собой. Я насекомое – оса. У меня 6 ног.</a:t>
                      </a:r>
                    </a:p>
                    <a:p>
                      <a:r>
                        <a:rPr lang="ru-RU" sz="1600" i="0" dirty="0" smtClean="0"/>
                        <a:t>(Помещают</a:t>
                      </a:r>
                      <a:r>
                        <a:rPr lang="ru-RU" sz="1600" i="0" baseline="0" dirty="0" smtClean="0"/>
                        <a:t> картинку на доску)</a:t>
                      </a:r>
                      <a:endParaRPr lang="ru-RU" sz="1600" i="0" dirty="0" smtClean="0"/>
                    </a:p>
                    <a:p>
                      <a:r>
                        <a:rPr lang="ru-RU" sz="1600" i="0" dirty="0" smtClean="0"/>
                        <a:t>Или говорят:</a:t>
                      </a:r>
                    </a:p>
                    <a:p>
                      <a:r>
                        <a:rPr lang="ru-RU" sz="1600" i="0" dirty="0" smtClean="0"/>
                        <a:t>-- Я не могу поехать с вами.</a:t>
                      </a:r>
                      <a:r>
                        <a:rPr lang="ru-RU" sz="1600" i="0" baseline="0" dirty="0" smtClean="0"/>
                        <a:t> Я не насекомое. Я паук. У меня 8 ног.</a:t>
                      </a:r>
                      <a:endParaRPr lang="ru-RU" sz="1600" i="0" dirty="0" smtClean="0"/>
                    </a:p>
                    <a:p>
                      <a:endParaRPr lang="ru-RU" sz="1600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rgbClr val="C00000"/>
                          </a:solidFill>
                        </a:rPr>
                        <a:t>Участвует в игре. У</a:t>
                      </a:r>
                      <a:r>
                        <a:rPr lang="ru-RU" baseline="0" dirty="0" smtClean="0">
                          <a:solidFill>
                            <a:srgbClr val="C00000"/>
                          </a:solidFill>
                        </a:rPr>
                        <a:t> ребёнка картинка с хорошо известным ему насекомым.</a:t>
                      </a:r>
                      <a:endParaRPr lang="ru-RU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Картинки по одной у каждого: краба, комара, паука, стрекозы, жука, божьей коровки, шмеля, пчелы, осы, богомола, кузнечика, рака, многоножки.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323528" y="692696"/>
          <a:ext cx="8424936" cy="600397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06234"/>
                <a:gridCol w="2070230"/>
                <a:gridCol w="2142238"/>
                <a:gridCol w="2106234"/>
              </a:tblGrid>
              <a:tr h="671069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bg1"/>
                          </a:solidFill>
                        </a:rPr>
                        <a:t>Этапы деятельности</a:t>
                      </a:r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bg1"/>
                          </a:solidFill>
                        </a:rPr>
                        <a:t>Методы и приёмы</a:t>
                      </a:r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bg1"/>
                          </a:solidFill>
                        </a:rPr>
                        <a:t>Методы и приёмы </a:t>
                      </a:r>
                    </a:p>
                    <a:p>
                      <a:pPr algn="ctr"/>
                      <a:r>
                        <a:rPr lang="ru-RU" dirty="0" smtClean="0">
                          <a:solidFill>
                            <a:schemeClr val="bg1"/>
                          </a:solidFill>
                        </a:rPr>
                        <a:t>(с ЗПР)</a:t>
                      </a:r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bg1"/>
                          </a:solidFill>
                        </a:rPr>
                        <a:t>Дидактика</a:t>
                      </a:r>
                    </a:p>
                    <a:p>
                      <a:pPr algn="ctr"/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5089571">
                <a:tc>
                  <a:txBody>
                    <a:bodyPr/>
                    <a:lstStyle/>
                    <a:p>
                      <a:endParaRPr lang="ru-RU" dirty="0" smtClean="0"/>
                    </a:p>
                    <a:p>
                      <a:endParaRPr lang="ru-RU" dirty="0" smtClean="0"/>
                    </a:p>
                    <a:p>
                      <a:endParaRPr lang="ru-RU" dirty="0" smtClean="0"/>
                    </a:p>
                    <a:p>
                      <a:endParaRPr lang="ru-RU" dirty="0" smtClean="0"/>
                    </a:p>
                    <a:p>
                      <a:endParaRPr lang="ru-RU" dirty="0" smtClean="0"/>
                    </a:p>
                    <a:p>
                      <a:endParaRPr lang="ru-RU" dirty="0" smtClean="0"/>
                    </a:p>
                    <a:p>
                      <a:endParaRPr lang="ru-RU" dirty="0" smtClean="0"/>
                    </a:p>
                    <a:p>
                      <a:endParaRPr lang="ru-RU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i="1" dirty="0" smtClean="0"/>
                        <a:t>Работа в парах.</a:t>
                      </a:r>
                    </a:p>
                    <a:p>
                      <a:r>
                        <a:rPr lang="ru-RU" sz="1600" i="0" dirty="0" smtClean="0"/>
                        <a:t>Исправление ошибок, допущенных художником.</a:t>
                      </a:r>
                    </a:p>
                    <a:p>
                      <a:endParaRPr lang="ru-RU" sz="1600" i="0" dirty="0" smtClean="0"/>
                    </a:p>
                    <a:p>
                      <a:endParaRPr lang="ru-RU" sz="1600" i="0" dirty="0" smtClean="0"/>
                    </a:p>
                    <a:p>
                      <a:endParaRPr lang="ru-RU" sz="1600" i="0" dirty="0" smtClean="0"/>
                    </a:p>
                    <a:p>
                      <a:r>
                        <a:rPr lang="ru-RU" sz="1600" i="1" dirty="0" smtClean="0"/>
                        <a:t>Работа в группах.</a:t>
                      </a:r>
                    </a:p>
                    <a:p>
                      <a:r>
                        <a:rPr lang="ru-RU" sz="1600" i="0" dirty="0" smtClean="0"/>
                        <a:t>Зачеркнуть картинки </a:t>
                      </a:r>
                    </a:p>
                    <a:p>
                      <a:r>
                        <a:rPr lang="ru-RU" sz="1600" i="0" dirty="0" smtClean="0"/>
                        <a:t> НЕ насекомых.</a:t>
                      </a:r>
                      <a:endParaRPr lang="ru-RU" sz="1600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rgbClr val="C00000"/>
                          </a:solidFill>
                        </a:rPr>
                        <a:t>-- Сравни с образцом и отметь </a:t>
                      </a:r>
                      <a:r>
                        <a:rPr lang="ru-RU" smtClean="0">
                          <a:solidFill>
                            <a:srgbClr val="C00000"/>
                          </a:solidFill>
                        </a:rPr>
                        <a:t>картинку</a:t>
                      </a:r>
                      <a:r>
                        <a:rPr lang="ru-RU" baseline="0" smtClean="0">
                          <a:solidFill>
                            <a:srgbClr val="C00000"/>
                          </a:solidFill>
                        </a:rPr>
                        <a:t> с </a:t>
                      </a:r>
                      <a:r>
                        <a:rPr lang="ru-RU" baseline="0" dirty="0" smtClean="0">
                          <a:solidFill>
                            <a:srgbClr val="C00000"/>
                          </a:solidFill>
                        </a:rPr>
                        <a:t>правильно нарисованным жуком.</a:t>
                      </a:r>
                    </a:p>
                    <a:p>
                      <a:endParaRPr lang="ru-RU" baseline="0" dirty="0" smtClean="0">
                        <a:solidFill>
                          <a:srgbClr val="C00000"/>
                        </a:solidFill>
                      </a:endParaRPr>
                    </a:p>
                    <a:p>
                      <a:r>
                        <a:rPr lang="ru-RU" baseline="0" dirty="0" smtClean="0">
                          <a:solidFill>
                            <a:srgbClr val="C00000"/>
                          </a:solidFill>
                        </a:rPr>
                        <a:t>На учительском столе: найти и  отметить насекомых.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Для детей с нормой: картинки жука с 8 ногами и 4.</a:t>
                      </a:r>
                    </a:p>
                    <a:p>
                      <a:r>
                        <a:rPr lang="ru-RU" dirty="0" smtClean="0">
                          <a:solidFill>
                            <a:srgbClr val="C00000"/>
                          </a:solidFill>
                        </a:rPr>
                        <a:t>(с ЗПР): образец и </a:t>
                      </a:r>
                      <a:r>
                        <a:rPr lang="ru-RU" baseline="0" dirty="0" smtClean="0">
                          <a:solidFill>
                            <a:srgbClr val="C00000"/>
                          </a:solidFill>
                        </a:rPr>
                        <a:t> жуки с 8, 6 и 4 лапами.</a:t>
                      </a:r>
                    </a:p>
                    <a:p>
                      <a:r>
                        <a:rPr lang="ru-RU" baseline="0" dirty="0" smtClean="0">
                          <a:solidFill>
                            <a:schemeClr val="tx1"/>
                          </a:solidFill>
                        </a:rPr>
                        <a:t>Листок с изображениями краба, скорпиона, многоножки, паука, осы, мухи, кузнечика.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323528" y="692696"/>
          <a:ext cx="8424936" cy="600397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06234"/>
                <a:gridCol w="2070230"/>
                <a:gridCol w="2142238"/>
                <a:gridCol w="2106234"/>
              </a:tblGrid>
              <a:tr h="671069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bg1"/>
                          </a:solidFill>
                        </a:rPr>
                        <a:t>Этапы деятельности</a:t>
                      </a:r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bg1"/>
                          </a:solidFill>
                        </a:rPr>
                        <a:t>Методы и приёмы</a:t>
                      </a:r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bg1"/>
                          </a:solidFill>
                        </a:rPr>
                        <a:t>Методы и приёмы </a:t>
                      </a:r>
                    </a:p>
                    <a:p>
                      <a:pPr algn="ctr"/>
                      <a:r>
                        <a:rPr lang="ru-RU" dirty="0" smtClean="0">
                          <a:solidFill>
                            <a:schemeClr val="bg1"/>
                          </a:solidFill>
                        </a:rPr>
                        <a:t>(с ЗПР)</a:t>
                      </a:r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bg1"/>
                          </a:solidFill>
                        </a:rPr>
                        <a:t>Дидактика</a:t>
                      </a:r>
                    </a:p>
                    <a:p>
                      <a:pPr algn="ctr"/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5089571">
                <a:tc>
                  <a:txBody>
                    <a:bodyPr/>
                    <a:lstStyle/>
                    <a:p>
                      <a:endParaRPr lang="ru-RU" dirty="0" smtClean="0"/>
                    </a:p>
                    <a:p>
                      <a:endParaRPr lang="ru-RU" dirty="0" smtClean="0"/>
                    </a:p>
                    <a:p>
                      <a:endParaRPr lang="ru-RU" dirty="0" smtClean="0"/>
                    </a:p>
                    <a:p>
                      <a:endParaRPr lang="ru-RU" dirty="0" smtClean="0"/>
                    </a:p>
                    <a:p>
                      <a:endParaRPr lang="ru-RU" dirty="0" smtClean="0"/>
                    </a:p>
                    <a:p>
                      <a:endParaRPr lang="ru-RU" dirty="0" smtClean="0"/>
                    </a:p>
                    <a:p>
                      <a:endParaRPr lang="ru-RU" dirty="0" smtClean="0"/>
                    </a:p>
                    <a:p>
                      <a:endParaRPr lang="ru-RU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323528" y="692696"/>
          <a:ext cx="8424936" cy="568897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06234"/>
                <a:gridCol w="2070230"/>
                <a:gridCol w="2142238"/>
                <a:gridCol w="2106234"/>
              </a:tblGrid>
              <a:tr h="896738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bg1"/>
                          </a:solidFill>
                        </a:rPr>
                        <a:t>Этапы деятельности</a:t>
                      </a:r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bg1"/>
                          </a:solidFill>
                        </a:rPr>
                        <a:t>Методы и приёмы</a:t>
                      </a:r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bg1"/>
                          </a:solidFill>
                        </a:rPr>
                        <a:t>Методы и приёмы </a:t>
                      </a:r>
                    </a:p>
                    <a:p>
                      <a:pPr algn="ctr"/>
                      <a:r>
                        <a:rPr lang="ru-RU" dirty="0" smtClean="0">
                          <a:solidFill>
                            <a:schemeClr val="bg1"/>
                          </a:solidFill>
                        </a:rPr>
                        <a:t>(с ЗПР)</a:t>
                      </a:r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bg1"/>
                          </a:solidFill>
                        </a:rPr>
                        <a:t>Дидактика</a:t>
                      </a:r>
                    </a:p>
                    <a:p>
                      <a:pPr algn="ctr"/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4774577"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Физминутка</a:t>
                      </a:r>
                      <a:endParaRPr lang="ru-RU" dirty="0" smtClean="0"/>
                    </a:p>
                    <a:p>
                      <a:endParaRPr lang="ru-RU" dirty="0" smtClean="0"/>
                    </a:p>
                    <a:p>
                      <a:endParaRPr lang="ru-RU" dirty="0" smtClean="0"/>
                    </a:p>
                    <a:p>
                      <a:endParaRPr lang="ru-RU" dirty="0" smtClean="0"/>
                    </a:p>
                    <a:p>
                      <a:endParaRPr lang="ru-RU" dirty="0" smtClean="0"/>
                    </a:p>
                    <a:p>
                      <a:endParaRPr lang="ru-RU" dirty="0" smtClean="0"/>
                    </a:p>
                    <a:p>
                      <a:endParaRPr lang="ru-RU" dirty="0" smtClean="0"/>
                    </a:p>
                    <a:p>
                      <a:endParaRPr lang="ru-RU" dirty="0" smtClean="0"/>
                    </a:p>
                    <a:p>
                      <a:endParaRPr lang="ru-RU" dirty="0" smtClean="0"/>
                    </a:p>
                    <a:p>
                      <a:endParaRPr lang="ru-RU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Игра  «Паук и мухи»</a:t>
                      </a:r>
                    </a:p>
                    <a:p>
                      <a:endParaRPr lang="ru-RU" sz="1600" dirty="0" smtClean="0"/>
                    </a:p>
                    <a:p>
                      <a:r>
                        <a:rPr lang="ru-RU" sz="1600" i="1" dirty="0" smtClean="0"/>
                        <a:t>Создание памятки</a:t>
                      </a:r>
                    </a:p>
                    <a:p>
                      <a:r>
                        <a:rPr lang="ru-RU" sz="1600" i="0" dirty="0" smtClean="0"/>
                        <a:t>Учитель приклеивает  отличительный признак, а дети помещают в кармашек примеры</a:t>
                      </a:r>
                      <a:r>
                        <a:rPr lang="ru-RU" sz="1600" i="0" baseline="0" dirty="0" smtClean="0"/>
                        <a:t> насекомых (каждый по одному).</a:t>
                      </a:r>
                      <a:endParaRPr lang="ru-RU" sz="1600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Лист формата А-4,</a:t>
                      </a:r>
                      <a:r>
                        <a:rPr lang="ru-RU" baseline="0" dirty="0" smtClean="0"/>
                        <a:t> разделённый на 4 колонки, с заголовками: «Насекомые», «Рыбы», «Птицы», «Звери». Под каждым заголовком место для картинки с отличительным признаком и кармашек для картинок животных этой группы.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323528" y="854029"/>
          <a:ext cx="8424936" cy="578301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06234"/>
                <a:gridCol w="2070230"/>
                <a:gridCol w="2142238"/>
                <a:gridCol w="2106234"/>
              </a:tblGrid>
              <a:tr h="874704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bg1"/>
                          </a:solidFill>
                        </a:rPr>
                        <a:t>Этапы деятельности</a:t>
                      </a:r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bg1"/>
                          </a:solidFill>
                        </a:rPr>
                        <a:t>Методы и приёмы</a:t>
                      </a:r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bg1"/>
                          </a:solidFill>
                        </a:rPr>
                        <a:t>Методы и приёмы </a:t>
                      </a:r>
                    </a:p>
                    <a:p>
                      <a:pPr algn="ctr"/>
                      <a:r>
                        <a:rPr lang="ru-RU" dirty="0" smtClean="0">
                          <a:solidFill>
                            <a:schemeClr val="bg1"/>
                          </a:solidFill>
                        </a:rPr>
                        <a:t>(с ЗПР)</a:t>
                      </a:r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bg1"/>
                          </a:solidFill>
                        </a:rPr>
                        <a:t>Дидактика</a:t>
                      </a:r>
                    </a:p>
                    <a:p>
                      <a:pPr algn="ctr"/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4868619">
                <a:tc>
                  <a:txBody>
                    <a:bodyPr/>
                    <a:lstStyle/>
                    <a:p>
                      <a:r>
                        <a:rPr lang="ru-RU" dirty="0" smtClean="0"/>
                        <a:t>Анализ</a:t>
                      </a:r>
                      <a:r>
                        <a:rPr lang="ru-RU" baseline="0" dirty="0" smtClean="0"/>
                        <a:t> полученного результата</a:t>
                      </a:r>
                    </a:p>
                    <a:p>
                      <a:endParaRPr lang="ru-RU" baseline="0" dirty="0" smtClean="0"/>
                    </a:p>
                    <a:p>
                      <a:r>
                        <a:rPr lang="ru-RU" baseline="0" dirty="0" smtClean="0"/>
                        <a:t>Рефлексия</a:t>
                      </a:r>
                      <a:endParaRPr lang="ru-RU" dirty="0" smtClean="0"/>
                    </a:p>
                    <a:p>
                      <a:endParaRPr lang="ru-RU" dirty="0" smtClean="0"/>
                    </a:p>
                    <a:p>
                      <a:endParaRPr lang="ru-RU" dirty="0" smtClean="0"/>
                    </a:p>
                    <a:p>
                      <a:endParaRPr lang="ru-RU" dirty="0" smtClean="0"/>
                    </a:p>
                    <a:p>
                      <a:endParaRPr lang="ru-RU" dirty="0" smtClean="0"/>
                    </a:p>
                    <a:p>
                      <a:endParaRPr lang="ru-RU" dirty="0" smtClean="0"/>
                    </a:p>
                    <a:p>
                      <a:endParaRPr lang="ru-RU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Вновь</a:t>
                      </a:r>
                      <a:r>
                        <a:rPr lang="ru-RU" sz="1400" baseline="0" dirty="0" smtClean="0"/>
                        <a:t> обращаемся к плану урока и сравниваем с выполненными действиями.</a:t>
                      </a:r>
                    </a:p>
                    <a:p>
                      <a:r>
                        <a:rPr lang="ru-RU" sz="1400" baseline="0" dirty="0" smtClean="0"/>
                        <a:t>Прикрепляют на доску бабочек:</a:t>
                      </a:r>
                    </a:p>
                    <a:p>
                      <a:r>
                        <a:rPr lang="ru-RU" sz="1400" b="1" baseline="0" dirty="0" smtClean="0"/>
                        <a:t>Жёлтая – </a:t>
                      </a:r>
                      <a:r>
                        <a:rPr lang="ru-RU" sz="1400" b="0" baseline="0" dirty="0" smtClean="0"/>
                        <a:t>Я молодец! Был активен на уроке. У меня всё получилось!</a:t>
                      </a:r>
                    </a:p>
                    <a:p>
                      <a:r>
                        <a:rPr lang="ru-RU" sz="1400" b="1" baseline="0" dirty="0" smtClean="0"/>
                        <a:t>Красная – </a:t>
                      </a:r>
                      <a:r>
                        <a:rPr lang="ru-RU" sz="1400" b="0" baseline="0" dirty="0" smtClean="0"/>
                        <a:t>Я могу лучше работать. У меня не всё получилось.</a:t>
                      </a:r>
                    </a:p>
                    <a:p>
                      <a:r>
                        <a:rPr lang="ru-RU" sz="1400" b="1" baseline="0" dirty="0" smtClean="0"/>
                        <a:t>Синяя – </a:t>
                      </a:r>
                      <a:r>
                        <a:rPr lang="ru-RU" sz="1400" b="0" baseline="0" dirty="0" smtClean="0"/>
                        <a:t>Мне было трудно на уроке. Мне нужна помощь.</a:t>
                      </a:r>
                    </a:p>
                    <a:p>
                      <a:endParaRPr lang="ru-RU" sz="1400" b="0" baseline="0" dirty="0" smtClean="0"/>
                    </a:p>
                    <a:p>
                      <a:r>
                        <a:rPr lang="ru-RU" sz="1400" b="0" baseline="0" dirty="0" smtClean="0"/>
                        <a:t>Сюрпризы от Мудрой Черепахи.</a:t>
                      </a:r>
                      <a:endParaRPr lang="ru-RU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 smtClean="0"/>
                    </a:p>
                    <a:p>
                      <a:endParaRPr lang="ru-RU" dirty="0" smtClean="0"/>
                    </a:p>
                    <a:p>
                      <a:endParaRPr lang="ru-RU" dirty="0" smtClean="0"/>
                    </a:p>
                    <a:p>
                      <a:endParaRPr lang="ru-RU" dirty="0" smtClean="0"/>
                    </a:p>
                    <a:p>
                      <a:r>
                        <a:rPr lang="ru-RU" dirty="0" smtClean="0">
                          <a:solidFill>
                            <a:srgbClr val="C00000"/>
                          </a:solidFill>
                        </a:rPr>
                        <a:t>Оценивает себя с помощью учителя.</a:t>
                      </a:r>
                      <a:endParaRPr lang="ru-RU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 smtClean="0"/>
                    </a:p>
                    <a:p>
                      <a:endParaRPr lang="ru-RU" dirty="0" smtClean="0"/>
                    </a:p>
                    <a:p>
                      <a:endParaRPr lang="ru-RU" dirty="0" smtClean="0"/>
                    </a:p>
                    <a:p>
                      <a:endParaRPr lang="ru-RU" dirty="0" smtClean="0"/>
                    </a:p>
                    <a:p>
                      <a:endParaRPr lang="ru-RU" dirty="0" smtClean="0"/>
                    </a:p>
                    <a:p>
                      <a:endParaRPr lang="ru-RU" dirty="0" smtClean="0"/>
                    </a:p>
                    <a:p>
                      <a:endParaRPr lang="ru-RU" dirty="0" smtClean="0"/>
                    </a:p>
                    <a:p>
                      <a:endParaRPr lang="ru-RU" dirty="0" smtClean="0"/>
                    </a:p>
                    <a:p>
                      <a:endParaRPr lang="ru-RU" dirty="0" smtClean="0"/>
                    </a:p>
                    <a:p>
                      <a:endParaRPr lang="ru-RU" dirty="0" smtClean="0"/>
                    </a:p>
                    <a:p>
                      <a:endParaRPr lang="ru-RU" dirty="0" smtClean="0"/>
                    </a:p>
                    <a:p>
                      <a:endParaRPr lang="ru-RU" dirty="0" smtClean="0"/>
                    </a:p>
                    <a:p>
                      <a:endParaRPr lang="ru-RU" dirty="0" smtClean="0"/>
                    </a:p>
                    <a:p>
                      <a:endParaRPr lang="ru-RU" dirty="0" smtClean="0"/>
                    </a:p>
                    <a:p>
                      <a:r>
                        <a:rPr lang="ru-RU" sz="1400" dirty="0" smtClean="0"/>
                        <a:t>Красивый конверт с наклейками – насекомыми.</a:t>
                      </a:r>
                      <a:endParaRPr lang="ru-RU" sz="1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92696"/>
            <a:ext cx="8229600" cy="1517104"/>
          </a:xfrm>
        </p:spPr>
        <p:txBody>
          <a:bodyPr/>
          <a:lstStyle/>
          <a:p>
            <a:pPr algn="ctr"/>
            <a:r>
              <a:rPr lang="ru-RU" dirty="0" smtClean="0"/>
              <a:t>Планируемые результаты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/>
              <a:t>Предметные:</a:t>
            </a:r>
            <a:r>
              <a:rPr lang="ru-RU" dirty="0" smtClean="0"/>
              <a:t> </a:t>
            </a:r>
          </a:p>
          <a:p>
            <a:pPr algn="just">
              <a:buNone/>
            </a:pPr>
            <a:r>
              <a:rPr lang="ru-RU" dirty="0" smtClean="0"/>
              <a:t>знают строение насекомых, </a:t>
            </a:r>
          </a:p>
          <a:p>
            <a:pPr algn="just">
              <a:buNone/>
            </a:pPr>
            <a:r>
              <a:rPr lang="ru-RU" dirty="0" smtClean="0"/>
              <a:t>называют главный отличительный признак,</a:t>
            </a:r>
          </a:p>
          <a:p>
            <a:pPr algn="just">
              <a:buNone/>
            </a:pPr>
            <a:r>
              <a:rPr lang="ru-RU" dirty="0" smtClean="0"/>
              <a:t>определяют насекомых по картинкам, </a:t>
            </a:r>
          </a:p>
          <a:p>
            <a:pPr algn="just">
              <a:buNone/>
            </a:pPr>
            <a:r>
              <a:rPr lang="ru-RU" dirty="0" smtClean="0"/>
              <a:t>создают памятку «Насекомые».</a:t>
            </a:r>
            <a:endParaRPr lang="ru-RU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Планируемые результаты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err="1" smtClean="0"/>
              <a:t>Метапредметные</a:t>
            </a:r>
            <a:r>
              <a:rPr lang="ru-RU" b="1" dirty="0" smtClean="0"/>
              <a:t>:</a:t>
            </a:r>
          </a:p>
          <a:p>
            <a:pPr>
              <a:buNone/>
            </a:pPr>
            <a:r>
              <a:rPr lang="ru-RU" b="1" i="1" dirty="0" smtClean="0"/>
              <a:t>Познавательные: </a:t>
            </a:r>
          </a:p>
          <a:p>
            <a:pPr algn="just">
              <a:buNone/>
            </a:pPr>
            <a:r>
              <a:rPr lang="ru-RU" dirty="0" smtClean="0"/>
              <a:t>наблюдают и сравнивают насекомых,</a:t>
            </a:r>
          </a:p>
          <a:p>
            <a:pPr algn="just">
              <a:buNone/>
            </a:pPr>
            <a:r>
              <a:rPr lang="ru-RU" dirty="0" smtClean="0"/>
              <a:t>обобщают признаки их строения,</a:t>
            </a:r>
          </a:p>
          <a:p>
            <a:pPr algn="just">
              <a:buNone/>
            </a:pPr>
            <a:r>
              <a:rPr lang="ru-RU" dirty="0" smtClean="0"/>
              <a:t>анализируют и делают вывод о главном</a:t>
            </a:r>
          </a:p>
          <a:p>
            <a:pPr algn="just">
              <a:buNone/>
            </a:pPr>
            <a:r>
              <a:rPr lang="ru-RU" dirty="0" smtClean="0"/>
              <a:t>отличительном признаке,</a:t>
            </a:r>
          </a:p>
          <a:p>
            <a:pPr algn="just">
              <a:buNone/>
            </a:pPr>
            <a:r>
              <a:rPr lang="ru-RU" dirty="0" smtClean="0">
                <a:solidFill>
                  <a:srgbClr val="C00000"/>
                </a:solidFill>
              </a:rPr>
              <a:t>(с ЗПР: наблюдает общее в строении</a:t>
            </a:r>
          </a:p>
          <a:p>
            <a:pPr algn="just">
              <a:buNone/>
            </a:pPr>
            <a:r>
              <a:rPr lang="ru-RU" dirty="0" smtClean="0">
                <a:solidFill>
                  <a:srgbClr val="C00000"/>
                </a:solidFill>
              </a:rPr>
              <a:t>насекомых и главный отличительный</a:t>
            </a:r>
          </a:p>
          <a:p>
            <a:pPr algn="just">
              <a:buNone/>
            </a:pPr>
            <a:r>
              <a:rPr lang="ru-RU" dirty="0" smtClean="0">
                <a:solidFill>
                  <a:srgbClr val="C00000"/>
                </a:solidFill>
              </a:rPr>
              <a:t>п</a:t>
            </a:r>
            <a:r>
              <a:rPr lang="ru-RU" dirty="0" smtClean="0">
                <a:solidFill>
                  <a:srgbClr val="C00000"/>
                </a:solidFill>
              </a:rPr>
              <a:t>ризнак);</a:t>
            </a:r>
            <a:endParaRPr lang="ru-RU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Планируемые результаты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ru-RU" b="1" i="1" dirty="0" smtClean="0"/>
          </a:p>
          <a:p>
            <a:pPr>
              <a:buNone/>
            </a:pPr>
            <a:r>
              <a:rPr lang="ru-RU" b="1" i="1" dirty="0" smtClean="0"/>
              <a:t>Регулятивные:</a:t>
            </a:r>
          </a:p>
          <a:p>
            <a:pPr algn="just">
              <a:buNone/>
            </a:pPr>
            <a:r>
              <a:rPr lang="ru-RU" dirty="0" smtClean="0"/>
              <a:t>с помощью учителя формулируют цель урока,</a:t>
            </a:r>
          </a:p>
          <a:p>
            <a:pPr algn="just">
              <a:buNone/>
            </a:pPr>
            <a:r>
              <a:rPr lang="ru-RU" dirty="0" smtClean="0"/>
              <a:t>планируют, контролируют и оценивают свои</a:t>
            </a:r>
          </a:p>
          <a:p>
            <a:pPr algn="just">
              <a:buNone/>
            </a:pPr>
            <a:r>
              <a:rPr lang="ru-RU" dirty="0" smtClean="0"/>
              <a:t>действия,</a:t>
            </a:r>
          </a:p>
          <a:p>
            <a:pPr algn="just">
              <a:buNone/>
            </a:pPr>
            <a:r>
              <a:rPr lang="ru-RU" dirty="0" smtClean="0">
                <a:solidFill>
                  <a:srgbClr val="C00000"/>
                </a:solidFill>
              </a:rPr>
              <a:t>(с ЗПР: принимает учебную задачу, работает по </a:t>
            </a:r>
            <a:r>
              <a:rPr lang="ru-RU" dirty="0" smtClean="0">
                <a:solidFill>
                  <a:srgbClr val="C00000"/>
                </a:solidFill>
              </a:rPr>
              <a:t>образцу);</a:t>
            </a:r>
            <a:endParaRPr lang="ru-RU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Планируемые результаты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b="1" i="1" dirty="0" smtClean="0"/>
              <a:t>Коммуникативные:</a:t>
            </a:r>
          </a:p>
          <a:p>
            <a:pPr algn="just">
              <a:buNone/>
            </a:pPr>
            <a:r>
              <a:rPr lang="ru-RU" dirty="0" smtClean="0"/>
              <a:t>отвечают на вопросы учителя с опорой на</a:t>
            </a:r>
          </a:p>
          <a:p>
            <a:pPr algn="just">
              <a:buNone/>
            </a:pPr>
            <a:r>
              <a:rPr lang="ru-RU" dirty="0" smtClean="0"/>
              <a:t>наглядность и жизненный опыт, строят</a:t>
            </a:r>
          </a:p>
          <a:p>
            <a:pPr algn="just">
              <a:buNone/>
            </a:pPr>
            <a:r>
              <a:rPr lang="ru-RU" dirty="0" smtClean="0"/>
              <a:t>понятные речевые высказывания, соблюдают</a:t>
            </a:r>
          </a:p>
          <a:p>
            <a:pPr algn="just">
              <a:buNone/>
            </a:pPr>
            <a:r>
              <a:rPr lang="ru-RU" dirty="0" smtClean="0"/>
              <a:t>правила работы в парах, группах,</a:t>
            </a:r>
          </a:p>
          <a:p>
            <a:pPr algn="just">
              <a:buNone/>
            </a:pPr>
            <a:r>
              <a:rPr lang="ru-RU" dirty="0" smtClean="0">
                <a:solidFill>
                  <a:srgbClr val="C00000"/>
                </a:solidFill>
              </a:rPr>
              <a:t>(с ЗПР: участвует в диалоге с опорой на</a:t>
            </a:r>
          </a:p>
          <a:p>
            <a:pPr algn="just">
              <a:buNone/>
            </a:pPr>
            <a:r>
              <a:rPr lang="ru-RU" dirty="0" smtClean="0">
                <a:solidFill>
                  <a:srgbClr val="C00000"/>
                </a:solidFill>
              </a:rPr>
              <a:t>наглядность и жизненный опыт,</a:t>
            </a:r>
          </a:p>
          <a:p>
            <a:pPr algn="just">
              <a:buNone/>
            </a:pPr>
            <a:r>
              <a:rPr lang="ru-RU" dirty="0" smtClean="0">
                <a:solidFill>
                  <a:srgbClr val="C00000"/>
                </a:solidFill>
              </a:rPr>
              <a:t>доброжелательно общается с</a:t>
            </a:r>
          </a:p>
          <a:p>
            <a:pPr algn="just">
              <a:buNone/>
            </a:pPr>
            <a:r>
              <a:rPr lang="ru-RU" dirty="0" smtClean="0">
                <a:solidFill>
                  <a:srgbClr val="C00000"/>
                </a:solidFill>
              </a:rPr>
              <a:t>одноклассниками);</a:t>
            </a:r>
            <a:endParaRPr lang="ru-RU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Планируемые результаты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/>
              <a:t>Личностные:</a:t>
            </a:r>
          </a:p>
          <a:p>
            <a:pPr algn="just">
              <a:buNone/>
            </a:pPr>
            <a:r>
              <a:rPr lang="ru-RU" dirty="0" smtClean="0"/>
              <a:t>понимают значение нового знания,</a:t>
            </a:r>
          </a:p>
          <a:p>
            <a:pPr algn="just">
              <a:buNone/>
            </a:pPr>
            <a:r>
              <a:rPr lang="ru-RU" dirty="0" smtClean="0"/>
              <a:t>принимают активное участие в ходе урока и</a:t>
            </a:r>
          </a:p>
          <a:p>
            <a:pPr algn="just">
              <a:buNone/>
            </a:pPr>
            <a:r>
              <a:rPr lang="ru-RU" dirty="0" smtClean="0"/>
              <a:t>создании памятки, анализируют и оценивают</a:t>
            </a:r>
          </a:p>
          <a:p>
            <a:pPr algn="just">
              <a:buNone/>
            </a:pPr>
            <a:r>
              <a:rPr lang="ru-RU" dirty="0" smtClean="0"/>
              <a:t>свои учебные действия,</a:t>
            </a:r>
          </a:p>
          <a:p>
            <a:pPr algn="just">
              <a:buNone/>
            </a:pPr>
            <a:r>
              <a:rPr lang="ru-RU" dirty="0" smtClean="0">
                <a:solidFill>
                  <a:srgbClr val="C00000"/>
                </a:solidFill>
              </a:rPr>
              <a:t>(с ЗПР: принимает активное участие в ходе</a:t>
            </a:r>
          </a:p>
          <a:p>
            <a:pPr algn="just">
              <a:buNone/>
            </a:pPr>
            <a:r>
              <a:rPr lang="ru-RU" dirty="0" smtClean="0">
                <a:solidFill>
                  <a:srgbClr val="C00000"/>
                </a:solidFill>
              </a:rPr>
              <a:t>урока, оценивает свои учебные действия с</a:t>
            </a:r>
          </a:p>
          <a:p>
            <a:pPr algn="just">
              <a:buNone/>
            </a:pPr>
            <a:r>
              <a:rPr lang="ru-RU" dirty="0" smtClean="0">
                <a:solidFill>
                  <a:srgbClr val="C00000"/>
                </a:solidFill>
              </a:rPr>
              <a:t>помощью учителя).</a:t>
            </a:r>
            <a:endParaRPr lang="ru-RU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Цель урока: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dirty="0" smtClean="0"/>
              <a:t>   </a:t>
            </a:r>
          </a:p>
          <a:p>
            <a:pPr algn="ctr">
              <a:buNone/>
            </a:pPr>
            <a:r>
              <a:rPr lang="ru-RU" dirty="0" smtClean="0"/>
              <a:t>формирование общего представления </a:t>
            </a:r>
            <a:endParaRPr lang="ru-RU" dirty="0" smtClean="0"/>
          </a:p>
          <a:p>
            <a:pPr algn="ctr">
              <a:buNone/>
            </a:pPr>
            <a:r>
              <a:rPr lang="ru-RU" dirty="0" smtClean="0"/>
              <a:t>о насекомых</a:t>
            </a:r>
            <a:r>
              <a:rPr lang="ru-RU" dirty="0" smtClean="0"/>
              <a:t>, их главном отличительном признаке.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467544" y="692694"/>
          <a:ext cx="8352928" cy="5922887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2088232"/>
                <a:gridCol w="2088232"/>
                <a:gridCol w="2088232"/>
                <a:gridCol w="2088232"/>
              </a:tblGrid>
              <a:tr h="924167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bg1"/>
                          </a:solidFill>
                        </a:rPr>
                        <a:t>Этапы деятельности</a:t>
                      </a:r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Методы и приёмы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Методы и приёмы </a:t>
                      </a:r>
                    </a:p>
                    <a:p>
                      <a:pPr algn="ctr"/>
                      <a:r>
                        <a:rPr lang="ru-RU" dirty="0" smtClean="0"/>
                        <a:t>(с ЗПР)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Дидактика</a:t>
                      </a:r>
                      <a:endParaRPr lang="ru-RU" dirty="0"/>
                    </a:p>
                  </a:txBody>
                  <a:tcPr/>
                </a:tc>
              </a:tr>
              <a:tr h="4836474">
                <a:tc>
                  <a:txBody>
                    <a:bodyPr/>
                    <a:lstStyle/>
                    <a:p>
                      <a:r>
                        <a:rPr lang="ru-RU" dirty="0" smtClean="0"/>
                        <a:t>Психологическая релаксация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Проговаривают с движениями:</a:t>
                      </a:r>
                    </a:p>
                    <a:p>
                      <a:r>
                        <a:rPr lang="ru-RU" sz="1400" dirty="0" smtClean="0"/>
                        <a:t>В </a:t>
                      </a:r>
                      <a:r>
                        <a:rPr lang="ru-RU" sz="1400" dirty="0" smtClean="0"/>
                        <a:t>нашем классе все друзья:</a:t>
                      </a:r>
                    </a:p>
                    <a:p>
                      <a:r>
                        <a:rPr lang="ru-RU" sz="1400" dirty="0" smtClean="0"/>
                        <a:t>Я, ты, он, она.</a:t>
                      </a:r>
                    </a:p>
                    <a:p>
                      <a:r>
                        <a:rPr lang="ru-RU" sz="1400" dirty="0" smtClean="0"/>
                        <a:t>Улыбнёмся тем, кто справа,</a:t>
                      </a:r>
                    </a:p>
                    <a:p>
                      <a:r>
                        <a:rPr lang="ru-RU" sz="1400" dirty="0" smtClean="0"/>
                        <a:t>Улыбнёмся тем, кто слева,</a:t>
                      </a:r>
                    </a:p>
                    <a:p>
                      <a:r>
                        <a:rPr lang="ru-RU" sz="1400" dirty="0" smtClean="0"/>
                        <a:t>Улыбнёмся тем, кто сзади.</a:t>
                      </a:r>
                    </a:p>
                    <a:p>
                      <a:r>
                        <a:rPr lang="ru-RU" sz="1400" dirty="0" smtClean="0"/>
                        <a:t>Все мы – </a:t>
                      </a:r>
                    </a:p>
                    <a:p>
                      <a:r>
                        <a:rPr lang="ru-RU" sz="1400" dirty="0" smtClean="0"/>
                        <a:t>Дружная семья.</a:t>
                      </a:r>
                    </a:p>
                    <a:p>
                      <a:endParaRPr lang="ru-RU" sz="1400" dirty="0" smtClean="0"/>
                    </a:p>
                    <a:p>
                      <a:r>
                        <a:rPr lang="ru-RU" sz="1400" dirty="0" smtClean="0"/>
                        <a:t>1</a:t>
                      </a:r>
                      <a:r>
                        <a:rPr lang="ru-RU" sz="1400" dirty="0" smtClean="0"/>
                        <a:t>, 2, 3, 4, 5.</a:t>
                      </a:r>
                    </a:p>
                    <a:p>
                      <a:r>
                        <a:rPr lang="ru-RU" sz="1400" dirty="0" smtClean="0"/>
                        <a:t>Все </a:t>
                      </a:r>
                      <a:r>
                        <a:rPr lang="ru-RU" sz="1400" dirty="0" smtClean="0"/>
                        <a:t>умеем мы считать,</a:t>
                      </a:r>
                    </a:p>
                    <a:p>
                      <a:r>
                        <a:rPr lang="ru-RU" sz="1400" dirty="0" smtClean="0"/>
                        <a:t>Отдыхать умеем тоже:</a:t>
                      </a:r>
                    </a:p>
                    <a:p>
                      <a:r>
                        <a:rPr lang="ru-RU" sz="1400" dirty="0" smtClean="0"/>
                        <a:t>Руки за спину положим,</a:t>
                      </a:r>
                    </a:p>
                    <a:p>
                      <a:r>
                        <a:rPr lang="ru-RU" sz="1400" dirty="0" smtClean="0"/>
                        <a:t>Голову поднимем выше</a:t>
                      </a:r>
                    </a:p>
                    <a:p>
                      <a:r>
                        <a:rPr lang="ru-RU" sz="1400" dirty="0" smtClean="0"/>
                        <a:t>И легко-легко подышим.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467544" y="692695"/>
          <a:ext cx="8352928" cy="5595620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2088232"/>
                <a:gridCol w="2088232"/>
                <a:gridCol w="2088232"/>
                <a:gridCol w="2088232"/>
              </a:tblGrid>
              <a:tr h="863397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bg1"/>
                          </a:solidFill>
                        </a:rPr>
                        <a:t>Этапы деятельности</a:t>
                      </a:r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Методы и приёмы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Методы и приёмы </a:t>
                      </a:r>
                    </a:p>
                    <a:p>
                      <a:pPr algn="ctr"/>
                      <a:r>
                        <a:rPr lang="ru-RU" dirty="0" smtClean="0"/>
                        <a:t>(с ЗПР)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Дидактика</a:t>
                      </a:r>
                      <a:endParaRPr lang="ru-RU" dirty="0"/>
                    </a:p>
                  </a:txBody>
                  <a:tcPr/>
                </a:tc>
              </a:tr>
              <a:tr h="4681220">
                <a:tc>
                  <a:txBody>
                    <a:bodyPr/>
                    <a:lstStyle/>
                    <a:p>
                      <a:r>
                        <a:rPr lang="ru-RU" dirty="0" smtClean="0"/>
                        <a:t>Повторение пройденного по теме «Что такое хвоинки?». Проверка знаний.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Устно</a:t>
                      </a:r>
                      <a:r>
                        <a:rPr lang="ru-RU" sz="1400" baseline="0" dirty="0" smtClean="0"/>
                        <a:t> отвечают на вопросы:</a:t>
                      </a:r>
                    </a:p>
                    <a:p>
                      <a:pPr marL="342900" indent="-342900">
                        <a:buNone/>
                      </a:pPr>
                      <a:r>
                        <a:rPr lang="ru-RU" sz="1400" baseline="0" dirty="0" smtClean="0"/>
                        <a:t>1.Какие деревья</a:t>
                      </a:r>
                    </a:p>
                    <a:p>
                      <a:pPr marL="342900" indent="-342900">
                        <a:buNone/>
                      </a:pPr>
                      <a:r>
                        <a:rPr lang="ru-RU" sz="1400" baseline="0" dirty="0" smtClean="0"/>
                        <a:t>называют</a:t>
                      </a:r>
                    </a:p>
                    <a:p>
                      <a:pPr marL="342900" indent="-342900">
                        <a:buNone/>
                      </a:pPr>
                      <a:r>
                        <a:rPr lang="ru-RU" sz="1400" baseline="0" dirty="0" smtClean="0"/>
                        <a:t>лиственными?</a:t>
                      </a:r>
                    </a:p>
                    <a:p>
                      <a:pPr marL="342900" indent="-342900">
                        <a:buNone/>
                      </a:pPr>
                      <a:r>
                        <a:rPr lang="ru-RU" sz="1400" baseline="0" dirty="0" smtClean="0"/>
                        <a:t>2.Что такое хвоинки?</a:t>
                      </a:r>
                    </a:p>
                    <a:p>
                      <a:pPr marL="342900" indent="-342900">
                        <a:buNone/>
                      </a:pPr>
                      <a:r>
                        <a:rPr lang="ru-RU" sz="1400" baseline="0" dirty="0" smtClean="0"/>
                        <a:t>3.Какие деревья</a:t>
                      </a:r>
                    </a:p>
                    <a:p>
                      <a:pPr marL="342900" indent="-342900">
                        <a:buNone/>
                      </a:pPr>
                      <a:r>
                        <a:rPr lang="ru-RU" sz="1400" baseline="0" dirty="0" smtClean="0"/>
                        <a:t>называют хвойными?</a:t>
                      </a:r>
                    </a:p>
                    <a:p>
                      <a:pPr marL="342900" indent="-342900">
                        <a:buNone/>
                      </a:pPr>
                      <a:r>
                        <a:rPr lang="ru-RU" sz="1400" baseline="0" dirty="0" smtClean="0"/>
                        <a:t>4.Как можно</a:t>
                      </a:r>
                    </a:p>
                    <a:p>
                      <a:pPr marL="342900" indent="-342900">
                        <a:buNone/>
                      </a:pPr>
                      <a:r>
                        <a:rPr lang="ru-RU" sz="1400" baseline="0" dirty="0" smtClean="0"/>
                        <a:t>различить ель, сосну и</a:t>
                      </a:r>
                    </a:p>
                    <a:p>
                      <a:pPr marL="342900" indent="-342900">
                        <a:buNone/>
                      </a:pPr>
                      <a:r>
                        <a:rPr lang="ru-RU" sz="1400" baseline="0" dirty="0" smtClean="0"/>
                        <a:t>лиственницу?</a:t>
                      </a:r>
                    </a:p>
                    <a:p>
                      <a:pPr marL="342900" indent="-342900" algn="just">
                        <a:buNone/>
                      </a:pPr>
                      <a:endParaRPr lang="ru-RU" sz="1400" baseline="0" dirty="0" smtClean="0"/>
                    </a:p>
                    <a:p>
                      <a:pPr marL="342900" indent="-342900" algn="just">
                        <a:buNone/>
                      </a:pPr>
                      <a:r>
                        <a:rPr lang="ru-RU" sz="1400" baseline="0" dirty="0" smtClean="0"/>
                        <a:t>Письменно</a:t>
                      </a:r>
                    </a:p>
                    <a:p>
                      <a:pPr marL="342900" indent="-342900" algn="just">
                        <a:buNone/>
                      </a:pPr>
                      <a:r>
                        <a:rPr lang="ru-RU" sz="1400" baseline="0" dirty="0" smtClean="0"/>
                        <a:t>выполняют тестовые</a:t>
                      </a:r>
                    </a:p>
                    <a:p>
                      <a:pPr marL="342900" indent="-342900" algn="just">
                        <a:buNone/>
                      </a:pPr>
                      <a:r>
                        <a:rPr lang="ru-RU" sz="1400" baseline="0" dirty="0" smtClean="0"/>
                        <a:t>задания. (Задания</a:t>
                      </a:r>
                    </a:p>
                    <a:p>
                      <a:pPr marL="342900" indent="-342900" algn="just">
                        <a:buNone/>
                      </a:pPr>
                      <a:r>
                        <a:rPr lang="ru-RU" sz="1400" baseline="0" dirty="0" smtClean="0"/>
                        <a:t>читает учитель)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 smtClean="0"/>
                    </a:p>
                    <a:p>
                      <a:endParaRPr lang="ru-RU" dirty="0" smtClean="0"/>
                    </a:p>
                    <a:p>
                      <a:endParaRPr lang="ru-RU" dirty="0" smtClean="0"/>
                    </a:p>
                    <a:p>
                      <a:endParaRPr lang="ru-RU" dirty="0" smtClean="0"/>
                    </a:p>
                    <a:p>
                      <a:endParaRPr lang="ru-RU" dirty="0" smtClean="0"/>
                    </a:p>
                    <a:p>
                      <a:endParaRPr lang="ru-RU" dirty="0" smtClean="0"/>
                    </a:p>
                    <a:p>
                      <a:endParaRPr lang="ru-RU" dirty="0" smtClean="0"/>
                    </a:p>
                    <a:p>
                      <a:endParaRPr lang="ru-RU" dirty="0" smtClean="0"/>
                    </a:p>
                    <a:p>
                      <a:endParaRPr lang="ru-RU" dirty="0" smtClean="0"/>
                    </a:p>
                    <a:p>
                      <a:r>
                        <a:rPr lang="ru-RU" sz="1400" dirty="0" smtClean="0">
                          <a:solidFill>
                            <a:srgbClr val="C00000"/>
                          </a:solidFill>
                        </a:rPr>
                        <a:t>На отдельном листе:</a:t>
                      </a:r>
                    </a:p>
                    <a:p>
                      <a:r>
                        <a:rPr lang="ru-RU" sz="1400" dirty="0" smtClean="0">
                          <a:solidFill>
                            <a:srgbClr val="C00000"/>
                          </a:solidFill>
                        </a:rPr>
                        <a:t>1.По</a:t>
                      </a:r>
                      <a:r>
                        <a:rPr lang="ru-RU" sz="1400" baseline="0" dirty="0" smtClean="0">
                          <a:solidFill>
                            <a:srgbClr val="C00000"/>
                          </a:solidFill>
                        </a:rPr>
                        <a:t> образцу соотносит (соединяет)  хвойное дерево с его веточкой.</a:t>
                      </a:r>
                    </a:p>
                    <a:p>
                      <a:r>
                        <a:rPr lang="ru-RU" sz="1400" baseline="0" dirty="0" smtClean="0">
                          <a:solidFill>
                            <a:srgbClr val="C00000"/>
                          </a:solidFill>
                        </a:rPr>
                        <a:t>2.По образцу соотносит (соединяет) хвойное дерево с его шишкой.</a:t>
                      </a:r>
                      <a:endParaRPr lang="ru-RU" sz="1400" dirty="0" smtClean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 smtClean="0"/>
                    </a:p>
                    <a:p>
                      <a:endParaRPr lang="ru-RU" dirty="0" smtClean="0"/>
                    </a:p>
                    <a:p>
                      <a:endParaRPr lang="ru-RU" dirty="0" smtClean="0"/>
                    </a:p>
                    <a:p>
                      <a:endParaRPr lang="ru-RU" dirty="0" smtClean="0"/>
                    </a:p>
                    <a:p>
                      <a:endParaRPr lang="ru-RU" dirty="0" smtClean="0"/>
                    </a:p>
                    <a:p>
                      <a:endParaRPr lang="ru-RU" dirty="0" smtClean="0"/>
                    </a:p>
                    <a:p>
                      <a:endParaRPr lang="ru-RU" dirty="0" smtClean="0"/>
                    </a:p>
                    <a:p>
                      <a:r>
                        <a:rPr lang="ru-RU" sz="1400" dirty="0" smtClean="0"/>
                        <a:t>«Тесты» стр. 12:</a:t>
                      </a:r>
                    </a:p>
                    <a:p>
                      <a:pPr marL="342900" indent="-342900">
                        <a:buNone/>
                      </a:pPr>
                      <a:r>
                        <a:rPr lang="ru-RU" sz="1400" baseline="0" dirty="0" smtClean="0"/>
                        <a:t>1.Что (из</a:t>
                      </a:r>
                    </a:p>
                    <a:p>
                      <a:pPr marL="342900" indent="-342900">
                        <a:buNone/>
                      </a:pPr>
                      <a:r>
                        <a:rPr lang="ru-RU" sz="1400" baseline="0" dirty="0" smtClean="0"/>
                        <a:t>изображённого)</a:t>
                      </a:r>
                    </a:p>
                    <a:p>
                      <a:pPr marL="342900" indent="-342900">
                        <a:buNone/>
                      </a:pPr>
                      <a:r>
                        <a:rPr lang="ru-RU" sz="1400" baseline="0" dirty="0" smtClean="0"/>
                        <a:t>НЕ имеет отношение к</a:t>
                      </a:r>
                    </a:p>
                    <a:p>
                      <a:pPr marL="342900" indent="-342900">
                        <a:buNone/>
                      </a:pPr>
                      <a:r>
                        <a:rPr lang="ru-RU" sz="1400" baseline="0" dirty="0" smtClean="0"/>
                        <a:t>ели?</a:t>
                      </a:r>
                    </a:p>
                    <a:p>
                      <a:pPr marL="342900" indent="-342900">
                        <a:buNone/>
                      </a:pPr>
                      <a:r>
                        <a:rPr lang="ru-RU" sz="1400" baseline="0" dirty="0" smtClean="0"/>
                        <a:t>2.Что НЕ имеет</a:t>
                      </a:r>
                    </a:p>
                    <a:p>
                      <a:pPr marL="342900" indent="-342900">
                        <a:buNone/>
                      </a:pPr>
                      <a:r>
                        <a:rPr lang="ru-RU" sz="1400" baseline="0" dirty="0" smtClean="0"/>
                        <a:t>отношения к сосне?</a:t>
                      </a:r>
                    </a:p>
                    <a:p>
                      <a:pPr marL="342900" indent="-342900">
                        <a:buNone/>
                      </a:pPr>
                      <a:r>
                        <a:rPr lang="ru-RU" sz="1400" baseline="0" dirty="0" smtClean="0"/>
                        <a:t>3.На  каком рисунке</a:t>
                      </a:r>
                    </a:p>
                    <a:p>
                      <a:pPr marL="342900" indent="-342900">
                        <a:buNone/>
                      </a:pPr>
                      <a:r>
                        <a:rPr lang="ru-RU" sz="1400" baseline="0" dirty="0" smtClean="0"/>
                        <a:t>изображены хвоинки</a:t>
                      </a:r>
                    </a:p>
                    <a:p>
                      <a:pPr marL="342900" indent="-342900">
                        <a:buNone/>
                      </a:pPr>
                      <a:r>
                        <a:rPr lang="ru-RU" sz="1400" baseline="0" dirty="0" smtClean="0"/>
                        <a:t>ели?</a:t>
                      </a:r>
                    </a:p>
                    <a:p>
                      <a:pPr marL="342900" indent="-342900">
                        <a:buNone/>
                      </a:pPr>
                      <a:r>
                        <a:rPr lang="ru-RU" sz="1400" dirty="0" smtClean="0">
                          <a:solidFill>
                            <a:srgbClr val="C00000"/>
                          </a:solidFill>
                        </a:rPr>
                        <a:t>(с ЗПР): индивид. зад.</a:t>
                      </a:r>
                    </a:p>
                    <a:p>
                      <a:pPr marL="342900" indent="-342900">
                        <a:buNone/>
                      </a:pPr>
                      <a:r>
                        <a:rPr lang="ru-RU" sz="1400" dirty="0" smtClean="0">
                          <a:solidFill>
                            <a:srgbClr val="C00000"/>
                          </a:solidFill>
                        </a:rPr>
                        <a:t>на отдельном листе</a:t>
                      </a:r>
                      <a:endParaRPr lang="ru-RU" sz="140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303</TotalTime>
  <Words>1335</Words>
  <Application>Microsoft Office PowerPoint</Application>
  <PresentationFormat>Экран (4:3)</PresentationFormat>
  <Paragraphs>358</Paragraphs>
  <Slides>19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Городская</vt:lpstr>
      <vt:lpstr>Проект инклюзивного урока</vt:lpstr>
      <vt:lpstr>Планируемые результаты</vt:lpstr>
      <vt:lpstr>Планируемые результаты</vt:lpstr>
      <vt:lpstr>Планируемые результаты</vt:lpstr>
      <vt:lpstr>Планируемые результаты</vt:lpstr>
      <vt:lpstr>Планируемые результаты</vt:lpstr>
      <vt:lpstr>Цель урока: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1</dc:creator>
  <cp:lastModifiedBy>1</cp:lastModifiedBy>
  <cp:revision>36</cp:revision>
  <dcterms:created xsi:type="dcterms:W3CDTF">2019-11-08T21:22:36Z</dcterms:created>
  <dcterms:modified xsi:type="dcterms:W3CDTF">2019-11-09T13:49:17Z</dcterms:modified>
</cp:coreProperties>
</file>