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8" r:id="rId3"/>
    <p:sldId id="257" r:id="rId4"/>
    <p:sldId id="258" r:id="rId5"/>
    <p:sldId id="267" r:id="rId6"/>
    <p:sldId id="260" r:id="rId7"/>
    <p:sldId id="261" r:id="rId8"/>
    <p:sldId id="279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3">
          <p15:clr>
            <a:srgbClr val="A4A3A4"/>
          </p15:clr>
        </p15:guide>
        <p15:guide id="2" pos="29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43" autoAdjust="0"/>
  </p:normalViewPr>
  <p:slideViewPr>
    <p:cSldViewPr showGuides="1">
      <p:cViewPr varScale="1">
        <p:scale>
          <a:sx n="72" d="100"/>
          <a:sy n="72" d="100"/>
        </p:scale>
        <p:origin x="1506" y="54"/>
      </p:cViewPr>
      <p:guideLst>
        <p:guide orient="horz" pos="2143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noProof="1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1"/>
              <a:t>Образец подзаголовка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noProof="1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1"/>
              <a:t>Образец текста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1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1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/>
              <a:t>Образец заголовка</a:t>
            </a:r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noProof="1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1"/>
              <a:t>Образец текста</a:t>
            </a:r>
          </a:p>
          <a:p>
            <a:pPr lvl="1"/>
            <a:r>
              <a:rPr lang="ru-RU" noProof="1"/>
              <a:t>Второй уровень</a:t>
            </a:r>
          </a:p>
          <a:p>
            <a:pPr lvl="2"/>
            <a:r>
              <a:rPr lang="ru-RU" noProof="1"/>
              <a:t>Третий уровень</a:t>
            </a:r>
          </a:p>
          <a:p>
            <a:pPr lvl="3"/>
            <a:r>
              <a:rPr lang="ru-RU" noProof="1"/>
              <a:t>Четвертый уровень</a:t>
            </a:r>
          </a:p>
          <a:p>
            <a:pPr lvl="4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1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noProof="1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1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Tx/>
              <a:buNone/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273165-25DE-464E-BED6-CA2BC8842E7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0648" y="692696"/>
            <a:ext cx="7772400" cy="2088133"/>
          </a:xfrm>
        </p:spPr>
        <p:txBody>
          <a:bodyPr vert="horz" wrap="square" lIns="91440" tIns="45720" rIns="91440" bIns="45720" numCol="1" anchor="ctr" anchorCtr="0" compatLnSpc="1"/>
          <a:lstStyle/>
          <a:p>
            <a:pPr eaLnBrk="1" hangingPunct="1"/>
            <a:r>
              <a:rPr lang="ru-RU" altLang="zh-CN" sz="3600" dirty="0">
                <a:ea typeface="SimSun" panose="02010600030101010101" pitchFamily="2" charset="-122"/>
              </a:rPr>
              <a:t>Представление рабочих материалов по итогам </a:t>
            </a:r>
            <a:r>
              <a:rPr lang="ru-RU" altLang="zh-CN" sz="3600" dirty="0" smtClean="0">
                <a:ea typeface="SimSun" panose="02010600030101010101" pitchFamily="2" charset="-122"/>
              </a:rPr>
              <a:t>ППК «Обучение младшего школьника </a:t>
            </a:r>
            <a:r>
              <a:rPr lang="ru-RU" altLang="zh-CN" sz="3600" dirty="0">
                <a:ea typeface="SimSun" panose="02010600030101010101" pitchFamily="2" charset="-122"/>
              </a:rPr>
              <a:t>с </a:t>
            </a:r>
            <a:r>
              <a:rPr lang="ru-RU" altLang="zh-CN" sz="3600" dirty="0" smtClean="0">
                <a:ea typeface="SimSun" panose="02010600030101010101" pitchFamily="2" charset="-122"/>
              </a:rPr>
              <a:t>ОВЗ в общеобразовательном классе»</a:t>
            </a:r>
            <a:endParaRPr lang="ru-RU" altLang="zh-CN" sz="3600" dirty="0">
              <a:ea typeface="SimSun" panose="02010600030101010101" pitchFamily="2" charset="-122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4563" y="3933825"/>
            <a:ext cx="3741737" cy="20875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lnSpc>
                <a:spcPct val="80000"/>
              </a:lnSpc>
            </a:pPr>
            <a:r>
              <a:rPr lang="ru-RU" alt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Авторы: Холявина Т.Н.</a:t>
            </a:r>
          </a:p>
          <a:p>
            <a:pPr algn="l" eaLnBrk="1" hangingPunct="1">
              <a:lnSpc>
                <a:spcPct val="80000"/>
              </a:lnSpc>
            </a:pPr>
            <a:r>
              <a:rPr lang="ru-RU" alt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Вахромеева Т.С.</a:t>
            </a:r>
          </a:p>
          <a:p>
            <a:pPr algn="l" eaLnBrk="1" hangingPunct="1">
              <a:lnSpc>
                <a:spcPct val="80000"/>
              </a:lnSpc>
            </a:pPr>
            <a:r>
              <a:rPr lang="ru-RU" alt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Шобанова Е.Б.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6048375" cy="576262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ru-RU" altLang="ru-RU" sz="2800" dirty="0"/>
              <a:t>Организация учебной деятельности</a:t>
            </a:r>
          </a:p>
        </p:txBody>
      </p:sp>
      <p:graphicFrame>
        <p:nvGraphicFramePr>
          <p:cNvPr id="11267" name="Таблица 11266"/>
          <p:cNvGraphicFramePr/>
          <p:nvPr>
            <p:extLst>
              <p:ext uri="{D42A27DB-BD31-4B8C-83A1-F6EECF244321}">
                <p14:modId xmlns:p14="http://schemas.microsoft.com/office/powerpoint/2010/main" val="3679707665"/>
              </p:ext>
            </p:extLst>
          </p:nvPr>
        </p:nvGraphicFramePr>
        <p:xfrm>
          <a:off x="395536" y="576263"/>
          <a:ext cx="8424863" cy="6247130"/>
        </p:xfrm>
        <a:graphic>
          <a:graphicData uri="http://schemas.openxmlformats.org/drawingml/2006/table">
            <a:tbl>
              <a:tblPr/>
              <a:tblGrid>
                <a:gridCol w="1368425"/>
                <a:gridCol w="3292475"/>
                <a:gridCol w="3763963"/>
              </a:tblGrid>
              <a:tr h="50449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b="1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Этапы деятельности</a:t>
                      </a:r>
                      <a:endParaRPr lang="ru-RU" altLang="en-US" sz="1400" b="1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b="1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Методы и приемы для  детей с нормой</a:t>
                      </a:r>
                      <a:endParaRPr lang="ru-RU" altLang="en-US" sz="1400" b="1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Методы и приемы для  детей с ЗПР</a:t>
                      </a:r>
                      <a:endParaRPr lang="ru-RU" altLang="en-US" sz="14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49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Формирование потребности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проблемная ситуация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проблемная ситуация</a:t>
                      </a:r>
                    </a:p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  <a:sym typeface="+mn-ea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226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Образ желаемого результата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составление словарика «Школа»; презентация словарей; беседа «Какой словарик удобнее»?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составление словарика «Школа»</a:t>
                      </a:r>
                    </a:p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презентация словарей; беседа «Какой словарик удобнее»?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  <a:sym typeface="+mn-ea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226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Мотив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беседа о личной заинтересованности детей в понимании лексического значения слов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  <a:sym typeface="+mn-ea"/>
                        </a:rPr>
                        <a:t>беседа о личной заинтересованности детей в составлении лексического словарика</a:t>
                      </a:r>
                    </a:p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  <a:sym typeface="+mn-ea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764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Целеполагание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формулируют цель урока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формулирует цель урока с помощью учителя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764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Планирование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составляют план с помощью учителя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принимает и читает готовый план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8611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Деятельность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выполнение действий по пунктам плана: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поиск лексического значения слова орех (работа в парах)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восстановление деформированного предложения;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соотнесение слова с его лексическим значением на тему «Школа</a:t>
                      </a:r>
                      <a:r>
                        <a:rPr lang="ru-RU" altLang="en-US" sz="140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»;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  <a:sym typeface="+mn-ea"/>
                        </a:rPr>
                        <a:t>выполнение действий по пунктам плана: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  <a:sym typeface="+mn-ea"/>
                        </a:rPr>
                        <a:t>работа в парах: поиск лексического значения слова орех (по закладке)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  <a:sym typeface="+mn-ea"/>
                        </a:rPr>
                        <a:t>восстановление деформированного предложения по нумерации слов;</a:t>
                      </a:r>
                    </a:p>
                    <a:p>
                      <a:pPr lvl="0" eaLnBrk="1" hangingPunct="1">
                        <a:buNone/>
                      </a:pPr>
                      <a:r>
                        <a:rPr lang="ru-RU" altLang="en-US" sz="140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  <a:sym typeface="+mn-ea"/>
                        </a:rPr>
                        <a:t>использует слово и его лексическое значение с опорой на данные словаря</a:t>
                      </a:r>
                    </a:p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952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ru-RU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Анализ результатов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рефлексия - самооценивание по выбранным критериям (дерево с орехами красного, желтого и зеленого цветов); выставка словариков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Font typeface="Arial" panose="020B0604020202020204" pitchFamily="34" charset="0"/>
                        <a:buNone/>
                      </a:pPr>
                      <a:r>
                        <a:rPr lang="ru-RU" altLang="en-US" sz="1400" dirty="0">
                          <a:latin typeface="Calibri" panose="020F0502020204030204" pitchFamily="34" charset="0"/>
                          <a:cs typeface="Arial" panose="020B0604020202020204" pitchFamily="34" charset="0"/>
                          <a:sym typeface="+mn-ea"/>
                        </a:rPr>
                        <a:t>рефлексия - самооценивание по выбранному критерию  (дерево с орехами красного, желтого и зеленого цветов); выставка </a:t>
                      </a:r>
                      <a:r>
                        <a:rPr lang="ru-RU" altLang="en-US" sz="1400" dirty="0" smtClean="0">
                          <a:latin typeface="Calibri" panose="020F0502020204030204" pitchFamily="34" charset="0"/>
                          <a:cs typeface="Arial" panose="020B0604020202020204" pitchFamily="34" charset="0"/>
                          <a:sym typeface="+mn-ea"/>
                        </a:rPr>
                        <a:t>словариков</a:t>
                      </a:r>
                      <a:endParaRPr lang="ru-RU" altLang="en-US" sz="1400" dirty="0">
                        <a:latin typeface="Calibri" panose="020F0502020204030204" pitchFamily="34" charset="0"/>
                        <a:ea typeface="Arial" panose="020B0604020202020204" pitchFamily="34" charset="0"/>
                      </a:endParaRPr>
                    </a:p>
                  </a:txBody>
                  <a:tcPr marL="91437" marR="91437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/>
          <p:nvPr/>
        </p:nvSpPr>
        <p:spPr>
          <a:xfrm>
            <a:off x="1403350" y="2492375"/>
            <a:ext cx="5329238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ru-RU" altLang="ru-RU" sz="4400" dirty="0"/>
              <a:t>Желаем удачи!</a:t>
            </a:r>
            <a:endParaRPr lang="ru-RU" altLang="ru-RU" sz="4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2253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4306887"/>
          </a:xfrm>
        </p:spPr>
        <p:txBody>
          <a:bodyPr vert="horz" wrap="square" lIns="91440" tIns="45720" rIns="91440" bIns="45720" anchor="ctr"/>
          <a:lstStyle/>
          <a:p>
            <a:r>
              <a:rPr lang="ru-RU" altLang="ru-RU" dirty="0">
                <a:latin typeface="Arial" panose="020B0604020202020204" pitchFamily="34" charset="0"/>
              </a:rPr>
              <a:t>Класс</a:t>
            </a:r>
            <a:r>
              <a:rPr lang="ru-RU" altLang="zh-CN" dirty="0">
                <a:latin typeface="Arial" panose="020B0604020202020204" pitchFamily="34" charset="0"/>
                <a:ea typeface="SimSun" panose="02010600030101010101" pitchFamily="2" charset="-122"/>
              </a:rPr>
              <a:t>: 2</a:t>
            </a:r>
            <a:r>
              <a:rPr lang="ru-RU" altLang="ru-RU" dirty="0">
                <a:latin typeface="Arial" panose="020B0604020202020204" pitchFamily="34" charset="0"/>
              </a:rPr>
              <a:t/>
            </a:r>
            <a:br>
              <a:rPr lang="ru-RU" altLang="ru-RU" dirty="0">
                <a:latin typeface="Arial" panose="020B0604020202020204" pitchFamily="34" charset="0"/>
              </a:rPr>
            </a:br>
            <a:r>
              <a:rPr lang="ru-RU" altLang="ru-RU" dirty="0">
                <a:latin typeface="Arial" panose="020B0604020202020204" pitchFamily="34" charset="0"/>
              </a:rPr>
              <a:t>Вариант</a:t>
            </a:r>
            <a:r>
              <a:rPr lang="ru-RU" altLang="zh-CN" dirty="0">
                <a:latin typeface="Arial" panose="020B0604020202020204" pitchFamily="34" charset="0"/>
                <a:ea typeface="SimSun" panose="02010600030101010101" pitchFamily="2" charset="-122"/>
              </a:rPr>
              <a:t>: 7.1</a:t>
            </a:r>
            <a:r>
              <a:rPr lang="ru-RU" altLang="ru-RU" dirty="0">
                <a:latin typeface="Arial" panose="020B0604020202020204" pitchFamily="34" charset="0"/>
              </a:rPr>
              <a:t/>
            </a:r>
            <a:br>
              <a:rPr lang="ru-RU" altLang="ru-RU" dirty="0">
                <a:latin typeface="Arial" panose="020B0604020202020204" pitchFamily="34" charset="0"/>
              </a:rPr>
            </a:br>
            <a:r>
              <a:rPr lang="ru-RU" altLang="ru-RU" dirty="0">
                <a:latin typeface="Arial" panose="020B0604020202020204" pitchFamily="34" charset="0"/>
              </a:rPr>
              <a:t>Предмет</a:t>
            </a:r>
            <a:r>
              <a:rPr lang="ru-RU" altLang="zh-CN" dirty="0">
                <a:latin typeface="Arial" panose="020B0604020202020204" pitchFamily="34" charset="0"/>
                <a:ea typeface="SimSun" panose="02010600030101010101" pitchFamily="2" charset="-122"/>
              </a:rPr>
              <a:t>: русский язык</a:t>
            </a:r>
            <a:r>
              <a:rPr lang="ru-RU" altLang="ru-RU" dirty="0">
                <a:latin typeface="Arial" panose="020B0604020202020204" pitchFamily="34" charset="0"/>
              </a:rPr>
              <a:t/>
            </a:r>
            <a:br>
              <a:rPr lang="ru-RU" altLang="ru-RU" dirty="0">
                <a:latin typeface="Arial" panose="020B0604020202020204" pitchFamily="34" charset="0"/>
              </a:rPr>
            </a:br>
            <a:r>
              <a:rPr lang="ru-RU" altLang="ru-RU" dirty="0">
                <a:latin typeface="Arial" panose="020B0604020202020204" pitchFamily="34" charset="0"/>
              </a:rPr>
              <a:t>Период</a:t>
            </a:r>
            <a:r>
              <a:rPr lang="ru-RU" altLang="zh-CN" dirty="0">
                <a:latin typeface="Arial" panose="020B0604020202020204" pitchFamily="34" charset="0"/>
                <a:ea typeface="SimSun" panose="02010600030101010101" pitchFamily="2" charset="-122"/>
              </a:rPr>
              <a:t>: 2 четверть</a:t>
            </a:r>
            <a:r>
              <a:rPr lang="ru-RU" altLang="ru-RU" dirty="0">
                <a:latin typeface="Arial" panose="020B0604020202020204" pitchFamily="34" charset="0"/>
              </a:rPr>
              <a:t/>
            </a:r>
            <a:br>
              <a:rPr lang="ru-RU" altLang="ru-RU" dirty="0">
                <a:latin typeface="Arial" panose="020B0604020202020204" pitchFamily="34" charset="0"/>
              </a:rPr>
            </a:br>
            <a:endParaRPr lang="ru-RU" alt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/>
            <a:r>
              <a:rPr lang="ru-RU" altLang="zh-CN" sz="3600" dirty="0">
                <a:ea typeface="SimSun" panose="02010600030101010101" pitchFamily="2" charset="-122"/>
              </a:rPr>
              <a:t>Предполагаемые результаты обучения детей с ОВЗ</a:t>
            </a:r>
          </a:p>
        </p:txBody>
      </p:sp>
      <p:sp>
        <p:nvSpPr>
          <p:cNvPr id="4099" name="TextBox 2"/>
          <p:cNvSpPr txBox="1"/>
          <p:nvPr/>
        </p:nvSpPr>
        <p:spPr>
          <a:xfrm>
            <a:off x="560388" y="1482725"/>
            <a:ext cx="7827962" cy="434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ru-RU" altLang="ru-RU" sz="24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2400" b="1" dirty="0"/>
              <a:t>Личностные: </a:t>
            </a:r>
            <a:r>
              <a:rPr lang="ru-RU" altLang="ru-RU" sz="2400" dirty="0"/>
              <a:t>применяет приобретённые навыки в практической деятельности.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altLang="ru-RU" sz="24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2400" b="1" dirty="0"/>
              <a:t>Метапредметные:</a:t>
            </a:r>
            <a:r>
              <a:rPr lang="ru-RU" altLang="ru-RU" sz="2400" dirty="0"/>
              <a:t>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2400" b="1" dirty="0"/>
              <a:t>Познавательные: </a:t>
            </a:r>
            <a:r>
              <a:rPr lang="ru-RU" altLang="ru-RU" sz="2400" dirty="0"/>
              <a:t>находит необходимую информацию по наводящим вопросам учителя .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altLang="ru-RU" sz="24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2400" b="1" dirty="0"/>
              <a:t>Предметные: </a:t>
            </a:r>
            <a:r>
              <a:rPr lang="ru-RU" altLang="ru-RU" sz="2400" dirty="0"/>
              <a:t>использует слово и его лексическое значение с опорой на данные словаря.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altLang="ru-RU" sz="1800" dirty="0"/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altLang="ru-RU" sz="18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ru-RU" altLang="ru-RU" sz="2800" dirty="0"/>
              <a:t>Тематическое планирование рабочей программы </a:t>
            </a:r>
            <a:br>
              <a:rPr lang="ru-RU" altLang="ru-RU" sz="2800" dirty="0"/>
            </a:br>
            <a:r>
              <a:rPr lang="ru-RU" altLang="ru-RU" sz="2800" dirty="0"/>
              <a:t>по предмету</a:t>
            </a:r>
          </a:p>
        </p:txBody>
      </p:sp>
      <p:graphicFrame>
        <p:nvGraphicFramePr>
          <p:cNvPr id="5123" name="Таблица 5122"/>
          <p:cNvGraphicFramePr/>
          <p:nvPr>
            <p:extLst>
              <p:ext uri="{D42A27DB-BD31-4B8C-83A1-F6EECF244321}">
                <p14:modId xmlns:p14="http://schemas.microsoft.com/office/powerpoint/2010/main" val="3543232056"/>
              </p:ext>
            </p:extLst>
          </p:nvPr>
        </p:nvGraphicFramePr>
        <p:xfrm>
          <a:off x="457200" y="1417638"/>
          <a:ext cx="8435975" cy="4059238"/>
        </p:xfrm>
        <a:graphic>
          <a:graphicData uri="http://schemas.openxmlformats.org/drawingml/2006/table">
            <a:tbl>
              <a:tblPr/>
              <a:tblGrid>
                <a:gridCol w="1849438"/>
                <a:gridCol w="993775"/>
                <a:gridCol w="1747837"/>
                <a:gridCol w="2093913"/>
                <a:gridCol w="1751012"/>
              </a:tblGrid>
              <a:tr h="795338"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x-none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x-none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(часы)</a:t>
                      </a: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x-none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работы</a:t>
                      </a: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x-none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Примечания</a:t>
                      </a: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x-none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на обучение в классе</a:t>
                      </a: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x-none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на обучение со специалистами</a:t>
                      </a: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525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buNone/>
                      </a:pPr>
                      <a:r>
                        <a:rPr lang="zh-CN" altLang="x-none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altLang="zh-CN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Слово и его лексическое значение</a:t>
                      </a: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                                         </a:t>
                      </a:r>
                      <a:r>
                        <a:rPr lang="ru-RU" altLang="en-US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7" marR="91447" marT="45731" marB="4573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ru-RU" altLang="ru-RU" sz="2800" dirty="0"/>
              <a:t>Поурочное планирование</a:t>
            </a:r>
          </a:p>
        </p:txBody>
      </p:sp>
      <p:graphicFrame>
        <p:nvGraphicFramePr>
          <p:cNvPr id="6147" name="Таблица 6146"/>
          <p:cNvGraphicFramePr/>
          <p:nvPr>
            <p:extLst>
              <p:ext uri="{D42A27DB-BD31-4B8C-83A1-F6EECF244321}">
                <p14:modId xmlns:p14="http://schemas.microsoft.com/office/powerpoint/2010/main" val="2333606770"/>
              </p:ext>
            </p:extLst>
          </p:nvPr>
        </p:nvGraphicFramePr>
        <p:xfrm>
          <a:off x="347663" y="1244600"/>
          <a:ext cx="8615363" cy="4032957"/>
        </p:xfrm>
        <a:graphic>
          <a:graphicData uri="http://schemas.openxmlformats.org/drawingml/2006/table">
            <a:tbl>
              <a:tblPr/>
              <a:tblGrid>
                <a:gridCol w="1477963"/>
                <a:gridCol w="1666875"/>
                <a:gridCol w="1736725"/>
                <a:gridCol w="1863725"/>
                <a:gridCol w="1870075"/>
              </a:tblGrid>
              <a:tr h="103227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buNone/>
                      </a:pPr>
                      <a:r>
                        <a:rPr lang="zh-CN" altLang="x-none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урока</a:t>
                      </a:r>
                      <a:endParaRPr lang="ru-RU" altLang="en-US" sz="1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buNone/>
                      </a:pPr>
                      <a:r>
                        <a:rPr lang="zh-CN" altLang="x-none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результаты</a:t>
                      </a:r>
                      <a:endParaRPr lang="ru-RU" altLang="en-US" sz="1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buNone/>
                      </a:pPr>
                      <a:r>
                        <a:rPr lang="zh-CN" altLang="x-none" sz="100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</a:t>
                      </a:r>
                      <a:r>
                        <a:rPr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x-none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</a:t>
                      </a:r>
                      <a:r>
                        <a:rPr lang="zh-CN" altLang="x-none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altLang="x-none" sz="100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lang="zh-CN" altLang="x-none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altLang="en-US" sz="1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buNone/>
                      </a:pPr>
                      <a:r>
                        <a:rPr lang="zh-CN" altLang="x-none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методы и приемы</a:t>
                      </a:r>
                      <a:endParaRPr lang="ru-RU" altLang="en-US" sz="1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buNone/>
                      </a:pPr>
                      <a:r>
                        <a:rPr lang="zh-CN" altLang="x-none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дидактика</a:t>
                      </a:r>
                      <a:endParaRPr lang="ru-RU" altLang="en-US" sz="1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89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buNone/>
                      </a:pPr>
                      <a:r>
                        <a:rPr lang="zh-CN" altLang="x-none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.Лексическое значение слова</a:t>
                      </a:r>
                      <a:endParaRPr lang="ru-RU" altLang="en-US" sz="1000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класса: 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соотносят слово с лексическим значением, при выполнении работы со словарём. 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ОВЗ: 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использует слово и его лексическое значение с опорой на данные словаря.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Calibri" panose="020F0502020204030204" pitchFamily="34" charset="0"/>
                      </a:endParaRP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Оформление словаря с опорой на упражнение урока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класса: 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словарик «Школа»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ОВЗ: 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словарик «Школа»</a:t>
                      </a: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Беседа, словарная работа.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класса: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 восстановление деформированного предложения.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ОВЗ: 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восстановление деформированного предложения с ориентировкой на цифровой порядок, работа по образцу.</a:t>
                      </a: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класса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: учебник;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карточки: слова и их лексические значения не соответствуют; толковые словари. 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ru-RU" altLang="en-US" sz="1000" b="1" dirty="0">
                          <a:latin typeface="Calibri" panose="020F0502020204030204" pitchFamily="34" charset="0"/>
                        </a:rPr>
                        <a:t>Для ОВЗ</a:t>
                      </a:r>
                      <a:r>
                        <a:rPr lang="ru-RU" altLang="en-US" sz="1000" dirty="0">
                          <a:latin typeface="Calibri" panose="020F0502020204030204" pitchFamily="34" charset="0"/>
                        </a:rPr>
                        <a:t>: учебник; карточки: слова и их лексические значения соответствуют;толковые словари. </a:t>
                      </a: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14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>
                        <a:buNone/>
                      </a:pPr>
                      <a:endParaRPr lang="ru-RU" altLang="en-US" sz="1000" dirty="0"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Calibri" panose="020F0502020204030204" pitchFamily="34" charset="0"/>
                      </a:endParaRPr>
                    </a:p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Arial" panose="020B0604020202020204" pitchFamily="34" charset="0"/>
                        <a:ea typeface="Times New Roman" panose="02020603050405020304" pitchFamily="18" charset="0"/>
                        <a:sym typeface="+mn-ea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Font typeface="Arial" panose="020B0604020202020204" pitchFamily="34" charset="0"/>
                        <a:buNone/>
                      </a:pPr>
                      <a:endParaRPr lang="ru-RU" altLang="en-US" sz="1000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16" marB="45716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ru-RU" altLang="ru-RU" dirty="0"/>
              <a:t>Проект инклюзивного урока</a:t>
            </a:r>
          </a:p>
        </p:txBody>
      </p:sp>
      <p:sp>
        <p:nvSpPr>
          <p:cNvPr id="7171" name="TextBox 2"/>
          <p:cNvSpPr txBox="1"/>
          <p:nvPr/>
        </p:nvSpPr>
        <p:spPr>
          <a:xfrm>
            <a:off x="620713" y="1700213"/>
            <a:ext cx="7705725" cy="1444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2400" dirty="0"/>
              <a:t>Тема : «Лексичсекое значение слова»</a:t>
            </a:r>
            <a:endParaRPr lang="ru-RU" altLang="ru-RU" sz="2400" dirty="0">
              <a:latin typeface="Arial" panose="020B0604020202020204" pitchFamily="34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altLang="ru-RU" sz="2400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2000" dirty="0"/>
              <a:t>УМК «Планета Знаний»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ru-RU" altLang="ru-RU" sz="2000" dirty="0"/>
              <a:t>Класс: 2</a:t>
            </a:r>
            <a:endParaRPr lang="ru-RU" altLang="ru-RU" sz="20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ru-RU" altLang="ru-RU" sz="3600" b="1" dirty="0"/>
              <a:t>Предполагаемые результаты</a:t>
            </a:r>
          </a:p>
        </p:txBody>
      </p:sp>
      <p:sp>
        <p:nvSpPr>
          <p:cNvPr id="8195" name="Прямоугольник 7171"/>
          <p:cNvSpPr/>
          <p:nvPr/>
        </p:nvSpPr>
        <p:spPr>
          <a:xfrm>
            <a:off x="260350" y="1058228"/>
            <a:ext cx="8437563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ru-RU" altLang="ru-RU" b="1" dirty="0">
                <a:latin typeface="Arial" panose="020B0604020202020204" pitchFamily="34" charset="0"/>
              </a:rPr>
              <a:t>Личностные:</a:t>
            </a:r>
            <a:r>
              <a:rPr lang="ru-RU" altLang="ru-RU" dirty="0">
                <a:latin typeface="Arial" panose="020B0604020202020204" pitchFamily="34" charset="0"/>
              </a:rPr>
              <a:t> применяют приобретённые навыки (работа в парах) в практической деятельности.</a:t>
            </a:r>
          </a:p>
          <a:p>
            <a:pPr marL="0" lvl="0" indent="0">
              <a:spcBef>
                <a:spcPct val="0"/>
              </a:spcBef>
              <a:buNone/>
            </a:pPr>
            <a:endParaRPr lang="ru-RU" altLang="ru-RU" dirty="0">
              <a:latin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ru-RU" altLang="ru-RU" b="1" dirty="0">
                <a:latin typeface="Arial" panose="020B0604020202020204" pitchFamily="34" charset="0"/>
              </a:rPr>
              <a:t>Предметные:</a:t>
            </a:r>
            <a:r>
              <a:rPr lang="ru-RU" altLang="ru-RU" dirty="0">
                <a:latin typeface="Arial" panose="020B0604020202020204" pitchFamily="34" charset="0"/>
              </a:rPr>
              <a:t> соотносят слово с лексическим значением, при выполнении работы со словарём. Для ОВЗ:используют слово и его лексическое значение с опорой на данные словаря.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ru-RU" altLang="ru-RU" sz="3600" b="1" dirty="0"/>
              <a:t>Предполагаемые результаты</a:t>
            </a:r>
          </a:p>
        </p:txBody>
      </p:sp>
      <p:sp>
        <p:nvSpPr>
          <p:cNvPr id="9219" name="Прямоугольник 7171"/>
          <p:cNvSpPr/>
          <p:nvPr/>
        </p:nvSpPr>
        <p:spPr>
          <a:xfrm>
            <a:off x="292100" y="1017588"/>
            <a:ext cx="8561388" cy="72320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ru-RU" altLang="ru-RU" sz="2400" b="1" dirty="0">
                <a:latin typeface="Arial" panose="020B0604020202020204" pitchFamily="34" charset="0"/>
              </a:rPr>
              <a:t>Метапредметные: </a:t>
            </a:r>
            <a:endParaRPr lang="ru-RU" altLang="ru-RU" sz="2400" dirty="0">
              <a:latin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ru-RU" altLang="ru-RU" sz="2400" b="1" dirty="0">
                <a:latin typeface="Arial" panose="020B0604020202020204" pitchFamily="34" charset="0"/>
              </a:rPr>
              <a:t>Регулятивные:</a:t>
            </a:r>
            <a:r>
              <a:rPr lang="ru-RU" altLang="ru-RU" sz="2400" dirty="0">
                <a:latin typeface="Arial" panose="020B0604020202020204" pitchFamily="34" charset="0"/>
              </a:rPr>
              <a:t> формулирует учебную задачу в сотрудничестве с учителем.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altLang="ru-RU" sz="2400" b="1" dirty="0">
                <a:latin typeface="Arial" panose="020B0604020202020204" pitchFamily="34" charset="0"/>
              </a:rPr>
              <a:t>Познавательные:</a:t>
            </a:r>
            <a:r>
              <a:rPr lang="ru-RU" altLang="ru-RU" sz="2400" dirty="0">
                <a:latin typeface="Arial" panose="020B0604020202020204" pitchFamily="34" charset="0"/>
              </a:rPr>
              <a:t> находит и анализирует необходимую информацию с помощью опорных материалов таблицы.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altLang="ru-RU" sz="2400" b="1" dirty="0">
                <a:latin typeface="Arial" panose="020B0604020202020204" pitchFamily="34" charset="0"/>
              </a:rPr>
              <a:t>Для ОВЗ:</a:t>
            </a:r>
            <a:r>
              <a:rPr lang="ru-RU" altLang="ru-RU" sz="2400" dirty="0">
                <a:latin typeface="Arial" panose="020B0604020202020204" pitchFamily="34" charset="0"/>
              </a:rPr>
              <a:t> находит необходимую информацию по наводящим вопросам учителя .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altLang="ru-RU" sz="2400" b="1" dirty="0">
                <a:latin typeface="Arial" panose="020B0604020202020204" pitchFamily="34" charset="0"/>
              </a:rPr>
              <a:t>Коммуникативные: </a:t>
            </a:r>
            <a:r>
              <a:rPr lang="ru-RU" altLang="ru-RU" sz="2400" dirty="0">
                <a:latin typeface="Arial" panose="020B0604020202020204" pitchFamily="34" charset="0"/>
              </a:rPr>
              <a:t>учатся выражать свои мысли с полнотой и точностью, в соответствии возрасту. </a:t>
            </a:r>
            <a:r>
              <a:rPr lang="ru-RU" altLang="ru-RU" sz="2400" b="1" dirty="0">
                <a:latin typeface="Arial" panose="020B0604020202020204" pitchFamily="34" charset="0"/>
              </a:rPr>
              <a:t>Для ОВЗ: </a:t>
            </a:r>
            <a:r>
              <a:rPr lang="ru-RU" altLang="ru-RU" sz="2400" dirty="0">
                <a:latin typeface="Arial" panose="020B0604020202020204" pitchFamily="34" charset="0"/>
              </a:rPr>
              <a:t>в соответствии уровню развития речи.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ru-RU" altLang="ru-RU" sz="2400" dirty="0">
                <a:latin typeface="Arial" panose="020B0604020202020204" pitchFamily="34" charset="0"/>
              </a:rPr>
              <a:t>Получат возможность научиться адекватно использовать речевые средства для решения коммуникативных задач. Выслушивают говорящего и отстаивают свою точку зрения при работе в паре со сверстниками.  </a:t>
            </a:r>
            <a:endParaRPr lang="ru-RU" altLang="ru-RU" dirty="0">
              <a:latin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</a:pPr>
            <a:endParaRPr lang="ru-RU" altLang="ru-RU" dirty="0">
              <a:latin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</a:pPr>
            <a:endParaRPr lang="ru-RU" altLang="ru-RU" dirty="0">
              <a:latin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</a:pPr>
            <a:endParaRPr lang="ru-RU" altLang="ru-RU" dirty="0">
              <a:latin typeface="Arial" panose="020B0604020202020204" pitchFamily="34" charset="0"/>
            </a:endParaRPr>
          </a:p>
          <a:p>
            <a:pPr marL="0" lvl="0" indent="0">
              <a:spcBef>
                <a:spcPct val="0"/>
              </a:spcBef>
              <a:buNone/>
            </a:pPr>
            <a:endParaRPr lang="ru-RU" alt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1563688"/>
            <a:ext cx="8229600" cy="1995487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ru-RU" altLang="ru-RU" b="1" dirty="0"/>
              <a:t>Цель:</a:t>
            </a:r>
            <a:r>
              <a:rPr lang="ru-RU" altLang="ru-RU" dirty="0"/>
              <a:t> создать условия для усвоения лексического значения слов.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554</Words>
  <Application>Microsoft Office PowerPoint</Application>
  <PresentationFormat>Экран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SimSun</vt:lpstr>
      <vt:lpstr>SimSun</vt:lpstr>
      <vt:lpstr>Arial</vt:lpstr>
      <vt:lpstr>Calibri</vt:lpstr>
      <vt:lpstr>Times New Roman</vt:lpstr>
      <vt:lpstr>Тема Office</vt:lpstr>
      <vt:lpstr>Представление рабочих материалов по итогам ППК «Обучение младшего школьника с ОВЗ в общеобразовательном классе»</vt:lpstr>
      <vt:lpstr>Класс: 2 Вариант: 7.1 Предмет: русский язык Период: 2 четверть </vt:lpstr>
      <vt:lpstr>Предполагаемые результаты обучения детей с ОВЗ</vt:lpstr>
      <vt:lpstr>Тематическое планирование рабочей программы  по предмету</vt:lpstr>
      <vt:lpstr>Поурочное планирование</vt:lpstr>
      <vt:lpstr>Проект инклюзивного урока</vt:lpstr>
      <vt:lpstr>Предполагаемые результаты</vt:lpstr>
      <vt:lpstr>Предполагаемые результаты</vt:lpstr>
      <vt:lpstr>Цель: создать условия для усвоения лексического значения слов.</vt:lpstr>
      <vt:lpstr>Организация учебной деятельности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рабочих материалов по итогам КПК детей с ОВЗ</dc:title>
  <dc:creator>student</dc:creator>
  <cp:lastModifiedBy>Лариса Юрьевна Сысуева</cp:lastModifiedBy>
  <cp:revision>34</cp:revision>
  <dcterms:created xsi:type="dcterms:W3CDTF">2016-03-23T07:23:00Z</dcterms:created>
  <dcterms:modified xsi:type="dcterms:W3CDTF">2019-12-27T09:01:58Z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1049-10.2.0.7646</vt:lpwstr>
  </property>
</Properties>
</file>