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68" r:id="rId4"/>
    <p:sldId id="257" r:id="rId5"/>
    <p:sldId id="272" r:id="rId6"/>
    <p:sldId id="273" r:id="rId7"/>
    <p:sldId id="258" r:id="rId8"/>
    <p:sldId id="271" r:id="rId9"/>
    <p:sldId id="274" r:id="rId10"/>
    <p:sldId id="275" r:id="rId11"/>
    <p:sldId id="276" r:id="rId12"/>
    <p:sldId id="277" r:id="rId13"/>
    <p:sldId id="278" r:id="rId14"/>
    <p:sldId id="267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44;&#1080;&#1076;&#1072;&#1082;&#1090;&#1080;&#1095;&#1077;&#1089;&#1082;&#1080;&#1077;%20&#1084;&#1072;&#1090;&#1077;&#1088;&#1080;&#1072;&#1083;&#1099;.docx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44;&#1080;&#1076;&#1072;&#1082;&#1090;&#1080;&#1095;&#1077;&#1089;&#1082;&#1080;&#1077;%20&#1084;&#1072;&#1090;&#1077;&#1088;&#1080;&#1072;&#1083;&#1099;.docx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1091;&#1095;&#1077;&#1073;&#1085;&#1099;&#1077;%20&#1087;&#1088;&#1086;&#1076;&#1091;&#1082;&#1090;&#1099;%20&#1076;&#1077;&#1090;&#1077;&#1081;" TargetMode="External"/><Relationship Id="rId2" Type="http://schemas.openxmlformats.org/officeDocument/2006/relationships/hyperlink" Target="&#1044;&#1086;&#1089;&#1090;&#1080;&#1078;&#1077;&#1085;&#1080;&#1077;%20&#1088;&#1077;&#1079;&#1091;&#1083;&#1100;&#1090;&#1072;&#1090;&#1086;&#1074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44;&#1080;&#1076;&#1072;&#1082;&#1090;&#1080;&#1095;&#1077;&#1089;&#1082;&#1080;&#1077;%20&#1084;&#1072;&#1090;&#1077;&#1088;&#1080;&#1072;&#1083;&#1099;.docx" TargetMode="External"/><Relationship Id="rId4" Type="http://schemas.openxmlformats.org/officeDocument/2006/relationships/hyperlink" Target="&#1092;&#1086;&#1090;&#1086;%20&#1089;%20&#1091;&#1088;&#1086;&#1082;&#1072;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44;&#1080;&#1076;&#1072;&#1082;&#1090;&#1080;&#1095;&#1077;&#1089;&#1082;&#1080;&#1077;%20&#1084;&#1072;&#1090;&#1077;&#1088;&#1080;&#1072;&#1083;&#1099;.doc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949280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Гаврилов-Ям, февраль-март 2019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797077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КПК «Формирование у учащихся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критического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мышления» ИРО, кафедра начального образования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mg.uslugio.com/img/6e/73/6e7358936f66ada582b1d027c35085e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250" t="13170"/>
          <a:stretch/>
        </p:blipFill>
        <p:spPr bwMode="auto">
          <a:xfrm>
            <a:off x="539552" y="1772816"/>
            <a:ext cx="3168352" cy="27380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07904" y="2420029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биологии в 8 классе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353852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униципальное общеобразовательное учреждение  «Средняя школа №1»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7984" y="3431613"/>
            <a:ext cx="4042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проектируемого урока: </a:t>
            </a:r>
          </a:p>
          <a:p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Мелкова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Е.А. -  учитель биологии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Воронина О.Г. – педагог-психолог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Ваганов В.Ю. – учитель истории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Кирилова А.В. – учитель географии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292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980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73349"/>
              </p:ext>
            </p:extLst>
          </p:nvPr>
        </p:nvGraphicFramePr>
        <p:xfrm>
          <a:off x="359532" y="980728"/>
          <a:ext cx="8424936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216">
                  <a:extLst>
                    <a:ext uri="{9D8B030D-6E8A-4147-A177-3AD203B41FA5}">
                      <a16:colId xmlns:a16="http://schemas.microsoft.com/office/drawing/2014/main" xmlns="" val="1379132148"/>
                    </a:ext>
                  </a:extLst>
                </a:gridCol>
                <a:gridCol w="1621778">
                  <a:extLst>
                    <a:ext uri="{9D8B030D-6E8A-4147-A177-3AD203B41FA5}">
                      <a16:colId xmlns:a16="http://schemas.microsoft.com/office/drawing/2014/main" xmlns="" val="2224472723"/>
                    </a:ext>
                  </a:extLst>
                </a:gridCol>
                <a:gridCol w="4128161">
                  <a:extLst>
                    <a:ext uri="{9D8B030D-6E8A-4147-A177-3AD203B41FA5}">
                      <a16:colId xmlns:a16="http://schemas.microsoft.com/office/drawing/2014/main" xmlns="" val="1858453351"/>
                    </a:ext>
                  </a:extLst>
                </a:gridCol>
                <a:gridCol w="1263781">
                  <a:extLst>
                    <a:ext uri="{9D8B030D-6E8A-4147-A177-3AD203B41FA5}">
                      <a16:colId xmlns:a16="http://schemas.microsoft.com/office/drawing/2014/main" xmlns="" val="290893902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Способы организации урока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Методы и приемы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540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  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желаемого   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Вызов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Мозговой штурм.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будет результатом нашей работы, как лучше оформить новые знания? 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предлагают свои варианты ответа (таблица, записи, схема, определение).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 по органам дыхания лучше оформить в виде таблицы, а понятию «дыхание» дать определение.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Предложите название столбиков или граф таблицы (транспорт кислорода, пути доставки кислорода, строение, функции).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Формулирование критериев оценки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8605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каким критериям будем оценивать таблицу?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(учащиеся предлагают критерии).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686050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Правильность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(научность).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 Краткость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, чтобы материал можно было быстро запомнить.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все варианты детей фиксирует на доске.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Таблица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Фиксация критериев оценки на доске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401323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Мотивация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Беседа.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Где в дальнейшем могут быть использованы, полученные в ходе занятия знания? Для чего они вам необходимы?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183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632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980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5889578"/>
              </p:ext>
            </p:extLst>
          </p:nvPr>
        </p:nvGraphicFramePr>
        <p:xfrm>
          <a:off x="359532" y="980728"/>
          <a:ext cx="8424936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216">
                  <a:extLst>
                    <a:ext uri="{9D8B030D-6E8A-4147-A177-3AD203B41FA5}">
                      <a16:colId xmlns:a16="http://schemas.microsoft.com/office/drawing/2014/main" xmlns="" val="1379132148"/>
                    </a:ext>
                  </a:extLst>
                </a:gridCol>
                <a:gridCol w="1433100">
                  <a:extLst>
                    <a:ext uri="{9D8B030D-6E8A-4147-A177-3AD203B41FA5}">
                      <a16:colId xmlns:a16="http://schemas.microsoft.com/office/drawing/2014/main" xmlns="" val="2224472723"/>
                    </a:ext>
                  </a:extLst>
                </a:gridCol>
                <a:gridCol w="4316839">
                  <a:extLst>
                    <a:ext uri="{9D8B030D-6E8A-4147-A177-3AD203B41FA5}">
                      <a16:colId xmlns:a16="http://schemas.microsoft.com/office/drawing/2014/main" xmlns="" val="1858453351"/>
                    </a:ext>
                  </a:extLst>
                </a:gridCol>
                <a:gridCol w="1263781">
                  <a:extLst>
                    <a:ext uri="{9D8B030D-6E8A-4147-A177-3AD203B41FA5}">
                      <a16:colId xmlns:a16="http://schemas.microsoft.com/office/drawing/2014/main" xmlns="" val="290893902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Способы организации урока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Методы и приемы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540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Целеполагание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Вызов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11.Обсуждение как лучше работать, чтобы быстро заполнить таблицу?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будет работать сам или работать будем группой.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(Учащиеся выбирают форму работы групповую).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лучше разделиться на группы?  (учащиеся предлагают варианты ответов и делятся на группы).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мы работаем в группах, вспомните основные правила работы в группе (учащиеся предлагают правила работы в группе).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Основные правила работы в группе фиксируются на доске (по необходимости)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401323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Планирование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Осмысление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Объяснение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Работая в группе вам необходимо составить таблицу «Органы дыхания», используя учебник и «Информационные листы» (информация по теме «Дыхания» из Детской энциклопедии).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Составление совместного плана работы в группе.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Внимательно прочитать текст.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Выбрать только тот материал, который необходим для заполнения таблицы.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Составить определение понятию «дыхание».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Выбор докладчика и презентация работы.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Учитель выдает каждой группе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hlinkClick r:id="rId2" action="ppaction://hlinkfile"/>
                        </a:rPr>
                        <a:t>«Рабочий лист» и информационные материалы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183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6639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980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5126356"/>
              </p:ext>
            </p:extLst>
          </p:nvPr>
        </p:nvGraphicFramePr>
        <p:xfrm>
          <a:off x="359532" y="980728"/>
          <a:ext cx="8424936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xmlns="" val="137913214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224472723"/>
                    </a:ext>
                  </a:extLst>
                </a:gridCol>
                <a:gridCol w="4460855">
                  <a:extLst>
                    <a:ext uri="{9D8B030D-6E8A-4147-A177-3AD203B41FA5}">
                      <a16:colId xmlns:a16="http://schemas.microsoft.com/office/drawing/2014/main" xmlns="" val="1858453351"/>
                    </a:ext>
                  </a:extLst>
                </a:gridCol>
                <a:gridCol w="1263781">
                  <a:extLst>
                    <a:ext uri="{9D8B030D-6E8A-4147-A177-3AD203B41FA5}">
                      <a16:colId xmlns:a16="http://schemas.microsoft.com/office/drawing/2014/main" xmlns="" val="290893902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Способы организации урока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Методы и приемы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540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Деятельность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Осмысление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Совместная работа группы и помощь учителя по запросу.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Распределяют обязанности, читают справочные материалы, которые предоставил учитель, учебник. Заполняют таблицы, составляют определение.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Справочные материалы, учебник, рабочий лист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4855848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Анализ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15.Презентация работы групп.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Представление продуктов, оценка их по критериям. Сравнение с результатами работы других групп. Ответы на вопросы учителя или одноклассников по той части таблицы или определения, которая презентует группа.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(- Согласны ли вы со словами автора книги «Занимательная физиология» Б.Ф. Сергеевым: «Углекислый газ, вредный ненужный продукт обмена, шлак, от которого организм спешит избавиться»?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Почему врачи советую дышать носом?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Почему в состав трахеи входят хрящевые полукольца?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 какими системами связана дыхательная система?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Как особенности строения альвеол связаны с выполняемой им функцией?).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-Что было выполнить сложнее: заполнить таблицу или составить определение? Почему?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листы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1100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4022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980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9590144"/>
              </p:ext>
            </p:extLst>
          </p:nvPr>
        </p:nvGraphicFramePr>
        <p:xfrm>
          <a:off x="359532" y="980729"/>
          <a:ext cx="8424936" cy="573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xmlns="" val="1379132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224472723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xmlns="" val="1858453351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908939025"/>
                    </a:ext>
                  </a:extLst>
                </a:gridCol>
              </a:tblGrid>
              <a:tr h="707823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Способы организации урока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Методы и приемы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54001"/>
                  </a:ext>
                </a:extLst>
              </a:tr>
              <a:tr h="48367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Анализ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 Рефлексия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Ребята, вспомните, как звучал проблемный вопрос, на который мы должны были ответить на уроке?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при физической нагрузке частота дыхания увеличивается?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(Учащиеся делают вывод, что для работы организма при физической нагрузке требуется больше энергии, поэтому потребность в кислороде возрастает и у нетренированных людей повышается частота дыхания, а тренированных людей жизненная емкость легких больше, поэтому частота дыхания у них не увеличивается).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Самооценка.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Предлагаю вернуться к Листу самооценки(показать) и заполнить 3 столбик.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Что нового вы узнали на уроке?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(учащиеся называют, что они записали в «Листе самооценки»)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 Домашнее задание.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Заполнить последний столбик «Листа самооценки». И на выбор: написать мини- сочинение от имени легких «Вред курения» или рассказ на тему «Какие опасности ждут микробов при прохождении по дыхательным путям».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Спасибо всем за работу.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 самооценки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4855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071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Результативность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 action="ppaction://hlinkfile"/>
              </a:rPr>
              <a:t>Достижение образовательных результатов</a:t>
            </a:r>
            <a:endParaRPr lang="ru-RU" dirty="0"/>
          </a:p>
          <a:p>
            <a:r>
              <a:rPr lang="ru-RU" dirty="0">
                <a:hlinkClick r:id="rId3" action="ppaction://hlinkfile"/>
              </a:rPr>
              <a:t>Учебные продукты детей</a:t>
            </a:r>
            <a:endParaRPr lang="ru-RU" dirty="0"/>
          </a:p>
          <a:p>
            <a:r>
              <a:rPr lang="ru-RU" dirty="0" smtClean="0">
                <a:hlinkClick r:id="rId4" action="ppaction://hlinkfile"/>
              </a:rPr>
              <a:t>Фото с урока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>
                <a:hlinkClick r:id="rId5" action="ppaction://hlinkfile"/>
              </a:rPr>
              <a:t>Дидактические материалы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4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772400" cy="1362075"/>
          </a:xfrm>
        </p:spPr>
        <p:txBody>
          <a:bodyPr/>
          <a:lstStyle/>
          <a:p>
            <a:pPr algn="ctr"/>
            <a:r>
              <a:rPr lang="ru-RU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1135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</a:t>
            </a:r>
            <a:br>
              <a:rPr lang="ru-RU" dirty="0" smtClean="0"/>
            </a:br>
            <a:r>
              <a:rPr lang="ru-RU" sz="5300" b="1" dirty="0" smtClean="0"/>
              <a:t>«</a:t>
            </a:r>
            <a:r>
              <a:rPr lang="ru-RU" sz="5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Исследуем </a:t>
            </a:r>
            <a:r>
              <a:rPr lang="ru-RU" sz="5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процесс </a:t>
            </a:r>
            <a:r>
              <a:rPr lang="ru-RU" sz="5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дыхания»</a:t>
            </a:r>
            <a:endParaRPr lang="ru-RU" sz="53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852936"/>
            <a:ext cx="59046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Предмет</a:t>
            </a:r>
            <a:r>
              <a:rPr lang="ru-RU" sz="3600" dirty="0" smtClean="0"/>
              <a:t>: биология</a:t>
            </a:r>
            <a:endParaRPr lang="ru-RU" sz="3600" dirty="0"/>
          </a:p>
          <a:p>
            <a:r>
              <a:rPr lang="ru-RU" sz="3600" dirty="0" smtClean="0"/>
              <a:t>Класс: 8</a:t>
            </a:r>
            <a:endParaRPr lang="ru-RU" sz="3600" dirty="0"/>
          </a:p>
          <a:p>
            <a:r>
              <a:rPr lang="ru-RU" sz="3600" dirty="0"/>
              <a:t>УМК </a:t>
            </a:r>
            <a:r>
              <a:rPr lang="ru-RU" sz="3600" dirty="0" smtClean="0"/>
              <a:t>«Н.И. </a:t>
            </a:r>
            <a:r>
              <a:rPr lang="ru-RU" sz="3600" dirty="0" smtClean="0"/>
              <a:t>С</a:t>
            </a:r>
            <a:r>
              <a:rPr lang="ru-RU" sz="3600" dirty="0" smtClean="0"/>
              <a:t>онин, М.Р. </a:t>
            </a:r>
            <a:r>
              <a:rPr lang="ru-RU" sz="3600" dirty="0" err="1" smtClean="0"/>
              <a:t>Сапин</a:t>
            </a:r>
            <a:r>
              <a:rPr lang="ru-RU" sz="3600" dirty="0" smtClean="0"/>
              <a:t>. Биология. Человек. </a:t>
            </a:r>
          </a:p>
          <a:p>
            <a:r>
              <a:rPr lang="ru-RU" sz="3600" dirty="0" smtClean="0"/>
              <a:t>8 класс»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65975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8864" y="83671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Поурочное планирование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434003"/>
              </p:ext>
            </p:extLst>
          </p:nvPr>
        </p:nvGraphicFramePr>
        <p:xfrm>
          <a:off x="395536" y="1700808"/>
          <a:ext cx="8352928" cy="1690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1000625889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410819656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390627649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666982268"/>
                    </a:ext>
                  </a:extLst>
                </a:gridCol>
              </a:tblGrid>
              <a:tr h="7758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по программе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часов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урока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4206786"/>
                  </a:ext>
                </a:extLst>
              </a:tr>
              <a:tr h="4482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Дыхание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дыхания.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Строение органов дыхания.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 дыхания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0357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034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Личностные: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демонстрируют уважение и доброжелательность по отношению друг к другу;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аргументируют лично-значимый смысл изучения данной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темы.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72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413" y="23256"/>
            <a:ext cx="8229600" cy="1143000"/>
          </a:xfrm>
        </p:spPr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573" y="1154678"/>
            <a:ext cx="8435280" cy="510770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Метапредметные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совместно с учителем формулируют учебную проблему, определяют цель учебной деятельности, форму работы на </a:t>
            </a:r>
            <a:r>
              <a:rPr lang="ru-RU" sz="4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 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конечный</a:t>
            </a: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продукт своей деятельности;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выдвигают гипотезы «Почему при физической нагрузке частота дыхания увеличивается?»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вырабатывают критерии для оценивания таблицы по теме «Органы дыхания»;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работают с текстовой  информацией по теме «Дыхание. Органы дыхания» и преобразуют её в таблицу, составляют определение;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находят и объясняют причинно-следственные связи между особенностями строения органов дыхания и выполняемыми функциями;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выбирают партнеров для работы в группе;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делают выбор, договариваясь друг с другом и аргументируя свою точку зрения; 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sz="4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презентуют свою работу, конечный продукт деятельности.</a:t>
            </a:r>
            <a:endParaRPr lang="ru-RU" sz="4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83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Предметные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дают определение понятию «дыхание»;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 значение кислорода в обмене веществ и энергии;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Symbol" panose="05050102010706020507" pitchFamily="18" charset="2"/>
              <a:buChar char="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объясняют особенности строения органов дыхания в связи с выполняемой функцией;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46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864096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знаний учащихся по теме «Дыхание. Органы дыхания»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посредством работы в группах, заполняя таблицу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«Органы дыхания» 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составляя определение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«Дыхание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6589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980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6082665"/>
              </p:ext>
            </p:extLst>
          </p:nvPr>
        </p:nvGraphicFramePr>
        <p:xfrm>
          <a:off x="359532" y="980728"/>
          <a:ext cx="8424936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xmlns="" val="1379132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224472723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1858453351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90893902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Способы организации урока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Методы и приемы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540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Формирование потребности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Вызов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   </a:t>
                      </a:r>
                    </a:p>
                    <a:p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 Легенда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Сообщение интересного факта учителем.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Мы часто говорим: «Это нам нужно, как воздух!». Что же означает эта поговорка?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Аборигены Индонезии способны задерживать дыхание на 7-8 минут, опускаясь на дно.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Для чего это они делают? (Это им нужно для того, чтобы собрать раковины жемчужниц, которые они продают, таким образом, они зарабатывают деньги).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Что они делают, чтобы так долго задерживать дыхание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(тренируются)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Выполнение лабораторной работы.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Попробуйте задержать дыхание?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Сколько у нас получилось?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если мы выполним 10 приседаний, как изменится время, на которое мы сможем задержать дыхание? А как изменилась частота дыхания? Она возросла? Почему? Могу ли я на основании проделанных экспериментов сделать вывод, что чем больше физическая нагрузка, тем больше частота дыхания. 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Постановка проблемы.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Можно ли утверждать, что спортом заниматься плохо, так как при нагрузке частота дыхания увеличивается?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40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4234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980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на уроке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533136"/>
              </p:ext>
            </p:extLst>
          </p:nvPr>
        </p:nvGraphicFramePr>
        <p:xfrm>
          <a:off x="359532" y="980728"/>
          <a:ext cx="8424936" cy="551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xmlns="" val="1379132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224472723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xmlns="" val="1858453351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xmlns="" val="290893902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Способы организации урока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Методы и приемы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540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потребности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Вызов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Формулирование темы занятия.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каком жизненно важном процессе, пойдет речь сегодня на уроке? Сформулируйте тему и запишите её в тетрадь. Поделитесь с нами вашими формулировками. Присоединяюсь к большинству и записываю на доске тему: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-Дыхание. Органы дыхания.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Беседа по вопросам.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1.На какой проблемный вопрос должны получить ответ?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2.Почему при физической нагрузке частота дыхания увеличивается?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Актуализация знаний (самооценка).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О процессе дыхание мы с Вами говорили в 6 классе. Вы имеете определенные знания по этой теме (в первом столбике записаны основные понятия), я предлагаю Вам заполнить второй столбик таблицы в «Листе самооценки»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Беседа по вопросам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А какое основное (главное) понятия урока?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-Дыхание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Давайте посмотрим, что нам на уроке надо рассмотреть, на какие основные понятия темы у вас вызывают затруднения?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Что такое дыхание?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- Органы дыхания человека.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Фиксируем тему урока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Лист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 самооценки</a:t>
                      </a:r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Фиксируем названные понятия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40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0534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1382</Words>
  <Application>Microsoft Office PowerPoint</Application>
  <PresentationFormat>Экран (4:3)</PresentationFormat>
  <Paragraphs>214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ТЕМА «Исследуем процесс дыхания»</vt:lpstr>
      <vt:lpstr>Поурочное планирование </vt:lpstr>
      <vt:lpstr>Образовательные результаты</vt:lpstr>
      <vt:lpstr>Образовательные результаты</vt:lpstr>
      <vt:lpstr>Образовательные результаты</vt:lpstr>
      <vt:lpstr>Цель </vt:lpstr>
      <vt:lpstr>  </vt:lpstr>
      <vt:lpstr>  </vt:lpstr>
      <vt:lpstr>  </vt:lpstr>
      <vt:lpstr>  </vt:lpstr>
      <vt:lpstr>  </vt:lpstr>
      <vt:lpstr>  </vt:lpstr>
      <vt:lpstr>Результативность урока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User</cp:lastModifiedBy>
  <cp:revision>44</cp:revision>
  <dcterms:created xsi:type="dcterms:W3CDTF">2015-10-12T16:26:22Z</dcterms:created>
  <dcterms:modified xsi:type="dcterms:W3CDTF">2019-03-22T03:18:35Z</dcterms:modified>
</cp:coreProperties>
</file>