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8" r:id="rId3"/>
    <p:sldId id="268" r:id="rId4"/>
    <p:sldId id="257" r:id="rId5"/>
    <p:sldId id="273" r:id="rId6"/>
    <p:sldId id="272" r:id="rId7"/>
    <p:sldId id="258" r:id="rId8"/>
    <p:sldId id="271" r:id="rId9"/>
    <p:sldId id="280" r:id="rId10"/>
    <p:sldId id="281" r:id="rId11"/>
    <p:sldId id="282" r:id="rId12"/>
    <p:sldId id="283" r:id="rId13"/>
    <p:sldId id="276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ics" TargetMode="External"/><Relationship Id="rId2" Type="http://schemas.openxmlformats.org/officeDocument/2006/relationships/hyperlink" Target="&#1091;&#1095;&#1077;&#1073;&#1085;&#1099;&#1077;%20&#1087;&#1088;&#1086;&#1076;&#1091;&#1082;&#1090;&#1099;%20&#1076;&#1077;&#1090;&#1077;&#1081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76;&#1080;&#1076;&#1072;&#1082;&#1090;&#1080;&#1095;&#1077;&#1089;&#1082;&#1080;&#1077;%20&#1084;&#1072;&#1090;&#1077;&#1088;&#1080;&#1072;&#1083;&#1099;.doc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94928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Гаврилов-Ям, февраль-март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69" y="718529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 «Формирование у учащихся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критического мышления» ИРО, кафедра начального образования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2299584"/>
            <a:ext cx="433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литературы в 6 классе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243" y="402067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 «Средняя школа №1»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3431613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проектируемого урока: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Ф. В. -  учитель русского языка и литературы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Грешнева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В. –   учитель русского языка и литературы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Бикмурзина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А.  –  учитель русского языка и литературы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Н. А.  –   учитель русского языка и литературы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Наумова А. Л. – учитель музыки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B4D4099-1F32-4962-AEA0-D4F7B05A9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8" t="9317" r="17325" b="4451"/>
          <a:stretch/>
        </p:blipFill>
        <p:spPr>
          <a:xfrm>
            <a:off x="323528" y="1387599"/>
            <a:ext cx="3733586" cy="42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9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0A82C9A-E357-46C8-A016-E32B5053F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06972"/>
              </p:ext>
            </p:extLst>
          </p:nvPr>
        </p:nvGraphicFramePr>
        <p:xfrm>
          <a:off x="359531" y="507551"/>
          <a:ext cx="8424937" cy="6310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6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2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226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деятель-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органи-зации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Методы/приемы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6537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Формулирование критериев оценки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каким критериям будем оценивать работу?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(учащиеся предлагают критерии: правильность, полнота).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Фиксируем критерии оценки на слайде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21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Мотивация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Уточняющий вопрос.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Где в дальнейшем могут быть использованы, полученные знания и умения?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3921404"/>
                  </a:ext>
                </a:extLst>
              </a:tr>
              <a:tr h="97724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Целеполагание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9.Обсуждение того, как нам удобнее работать, чтобы быстро собрать всю информацию? 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(работать в группах)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Работа в группах требует определённых правил, вспомним эти правила.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4098645"/>
                  </a:ext>
                </a:extLst>
              </a:tr>
              <a:tr h="213164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Осмысление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 Знакомство с заданиями и формирование рабочих групп.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1-ая группа: выявляют особенности жанра баллады Жуковского;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2-ая группа: сравнивают тексты баллад Гёте и Жуковского;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3-ая группа: выразительно читают баллады по ролям;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4-я группа: работают с иллюстрациями;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5-я группа: выбирают опорные цитаты из фрагментов статьи М. Цветаевой «Два «Лесных царя»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Ученики распределяются по группам, группы получают задания</a:t>
                      </a:r>
                    </a:p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Слайд с заданиями для каждой группы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818263428"/>
                  </a:ext>
                </a:extLst>
              </a:tr>
              <a:tr h="480847">
                <a:tc gridSpan="4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86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83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2402670-A5C7-4738-8AB3-B7A46DAE3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77280"/>
              </p:ext>
            </p:extLst>
          </p:nvPr>
        </p:nvGraphicFramePr>
        <p:xfrm>
          <a:off x="359532" y="692696"/>
          <a:ext cx="8424936" cy="5847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132">
                  <a:extLst>
                    <a:ext uri="{9D8B030D-6E8A-4147-A177-3AD203B41FA5}">
                      <a16:colId xmlns:a16="http://schemas.microsoft.com/office/drawing/2014/main" xmlns="" val="1733258827"/>
                    </a:ext>
                  </a:extLst>
                </a:gridCol>
                <a:gridCol w="1167995">
                  <a:extLst>
                    <a:ext uri="{9D8B030D-6E8A-4147-A177-3AD203B41FA5}">
                      <a16:colId xmlns:a16="http://schemas.microsoft.com/office/drawing/2014/main" xmlns="" val="3726780949"/>
                    </a:ext>
                  </a:extLst>
                </a:gridCol>
                <a:gridCol w="4426661">
                  <a:extLst>
                    <a:ext uri="{9D8B030D-6E8A-4147-A177-3AD203B41FA5}">
                      <a16:colId xmlns:a16="http://schemas.microsoft.com/office/drawing/2014/main" xmlns="" val="4133295444"/>
                    </a:ext>
                  </a:extLst>
                </a:gridCol>
                <a:gridCol w="1642148">
                  <a:extLst>
                    <a:ext uri="{9D8B030D-6E8A-4147-A177-3AD203B41FA5}">
                      <a16:colId xmlns:a16="http://schemas.microsoft.com/office/drawing/2014/main" xmlns="" val="2205533910"/>
                    </a:ext>
                  </a:extLst>
                </a:gridCol>
              </a:tblGrid>
              <a:tr h="115812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деятель-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организа-ции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Методы/приемы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0735144"/>
                  </a:ext>
                </a:extLst>
              </a:tr>
              <a:tr h="1337389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 Самостоятельное планирование и распределение работы в группах. 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Планируют работу в группе, выбирают способ изложения информации, распределяют обязанности.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058625"/>
                  </a:ext>
                </a:extLst>
              </a:tr>
              <a:tr h="179753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действий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 Совместная работа групп и помощь учителя по запросу.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Читают тексты баллад, фрагменты из статьи М. Цветаевой, находят в ней опорные цитаты;   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составляют сравнительную таблицу, кластер; распределяют иллюстрации; готовят выразительное чтение по ролям   </a:t>
                      </a:r>
                    </a:p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Тексты баллад Гёте (построчный перевод М. Цветаевой) и Жуковского; фрагменты статьи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М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Цветаевой «Два «Лесных царя»; иллюстрации по мотивам баллад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1605133"/>
                  </a:ext>
                </a:extLst>
              </a:tr>
              <a:tr h="1323578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 Презентации работы групп.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группами продуктов, полученных в результате совместной работы</a:t>
                      </a:r>
                    </a:p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Полученные продукты: кластер, сравнительная таблица, иллюстрации; выразительное чтение по ролям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75302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89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FBE4C0E-20BD-415B-86D7-EFE7B5DFD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95677"/>
              </p:ext>
            </p:extLst>
          </p:nvPr>
        </p:nvGraphicFramePr>
        <p:xfrm>
          <a:off x="467545" y="764704"/>
          <a:ext cx="8424936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xmlns="" val="1733258827"/>
                    </a:ext>
                  </a:extLst>
                </a:gridCol>
                <a:gridCol w="1059984">
                  <a:extLst>
                    <a:ext uri="{9D8B030D-6E8A-4147-A177-3AD203B41FA5}">
                      <a16:colId xmlns:a16="http://schemas.microsoft.com/office/drawing/2014/main" xmlns="" val="3726780949"/>
                    </a:ext>
                  </a:extLst>
                </a:gridCol>
                <a:gridCol w="4426661">
                  <a:extLst>
                    <a:ext uri="{9D8B030D-6E8A-4147-A177-3AD203B41FA5}">
                      <a16:colId xmlns:a16="http://schemas.microsoft.com/office/drawing/2014/main" xmlns="" val="4133295444"/>
                    </a:ext>
                  </a:extLst>
                </a:gridCol>
                <a:gridCol w="1642148">
                  <a:extLst>
                    <a:ext uri="{9D8B030D-6E8A-4147-A177-3AD203B41FA5}">
                      <a16:colId xmlns:a16="http://schemas.microsoft.com/office/drawing/2014/main" xmlns="" val="2205533910"/>
                    </a:ext>
                  </a:extLst>
                </a:gridCol>
              </a:tblGrid>
              <a:tr h="114610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деятель-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органи-зации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Методы/приемы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0735144"/>
                  </a:ext>
                </a:extLst>
              </a:tr>
              <a:tr h="4614539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Взаимооценка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критериям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(правильность, полнота)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Ответы на вопросы учителя или учеников.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Что нового, своего внёс в балладу Жуковский? 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 Рефлексия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 рассмотрели баллады с разных сторон.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Вспомним, как звучал проблемный вопрос? Можем ли мы после нашей работы дать на него точный ответ?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 Самооценка с помощью теста.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 Подведение итога работы на уроке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Слово учителя.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Ваши исследования доказали, что баллада Жуковского стала событием в русской поэзии. Это русское произведение, в нём видна личность переводчика – автора. На основе баллады Гёте Жуковский создал своё оригинальное произведение, многое изменив в балладе немецкого поэта.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А. С. Пушкин сказал о своём учителе: «Жуковский был, может быть, первый в русской литературе, который доказал, что переводчик – это не раб, а соперник автора».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Тест для самооценки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058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49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Результативность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ru-RU" dirty="0">
                <a:hlinkClick r:id="rId2" action="ppaction://hlinkfile"/>
              </a:rPr>
              <a:t>Учебные продукты детей</a:t>
            </a:r>
            <a:endParaRPr lang="ru-RU" dirty="0"/>
          </a:p>
          <a:p>
            <a:r>
              <a:rPr lang="ru-RU" dirty="0">
                <a:hlinkClick r:id="rId3" action="ppaction://hlinkfile"/>
              </a:rPr>
              <a:t>Фото, видео материалы урока</a:t>
            </a:r>
            <a:endParaRPr lang="ru-RU" dirty="0"/>
          </a:p>
          <a:p>
            <a:r>
              <a:rPr lang="ru-RU" dirty="0">
                <a:hlinkClick r:id="rId4" action="ppaction://hlinkfile"/>
              </a:rPr>
              <a:t>Дидактический материал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45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2400" cy="1362075"/>
          </a:xfrm>
        </p:spPr>
        <p:txBody>
          <a:bodyPr/>
          <a:lstStyle/>
          <a:p>
            <a:pPr algn="ctr"/>
            <a:r>
              <a:rPr lang="ru-RU" dirty="0"/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1354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9952D4-8D06-44C0-BB86-3FC26184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51A0AB-ADD0-4D89-BA60-32541C7E9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Баллада В. А. Жуковского </a:t>
            </a:r>
            <a:r>
              <a:rPr lang="ru-RU" dirty="0"/>
              <a:t>«Лесной царь»: перевод или подлинник?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Предмет:</a:t>
            </a:r>
            <a:r>
              <a:rPr lang="ru-RU" dirty="0"/>
              <a:t> литература</a:t>
            </a:r>
          </a:p>
          <a:p>
            <a:pPr marL="0" indent="0" algn="just">
              <a:buNone/>
            </a:pPr>
            <a:r>
              <a:rPr lang="ru-RU" b="1" dirty="0"/>
              <a:t>Класс: </a:t>
            </a:r>
            <a:r>
              <a:rPr lang="ru-RU" dirty="0"/>
              <a:t>6</a:t>
            </a:r>
          </a:p>
          <a:p>
            <a:pPr marL="0" indent="0" algn="just">
              <a:buNone/>
            </a:pPr>
            <a:r>
              <a:rPr lang="ru-RU" b="1" dirty="0"/>
              <a:t>УМК:</a:t>
            </a:r>
            <a:r>
              <a:rPr lang="ru-RU" dirty="0"/>
              <a:t> Литература: 6 класс: учебник для учащихся общеобразовательных учреждений: в 2 ч. </a:t>
            </a:r>
            <a:r>
              <a:rPr lang="ru-RU" dirty="0" smtClean="0"/>
              <a:t>             / </a:t>
            </a:r>
            <a:r>
              <a:rPr lang="ru-RU" dirty="0"/>
              <a:t>Г. В. Москвин, Н. Н. </a:t>
            </a:r>
            <a:r>
              <a:rPr lang="ru-RU" dirty="0" err="1"/>
              <a:t>Пуряева</a:t>
            </a:r>
            <a:r>
              <a:rPr lang="ru-RU" dirty="0"/>
              <a:t>, Е. Л. Ерохина. – М.: </a:t>
            </a:r>
            <a:r>
              <a:rPr lang="ru-RU" dirty="0" err="1"/>
              <a:t>Вентана</a:t>
            </a:r>
            <a:r>
              <a:rPr lang="ru-RU" dirty="0"/>
              <a:t> – Граф, 2013.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69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78498"/>
          </a:xfrm>
        </p:spPr>
        <p:txBody>
          <a:bodyPr>
            <a:normAutofit/>
          </a:bodyPr>
          <a:lstStyle/>
          <a:p>
            <a:r>
              <a:rPr lang="ru-RU" dirty="0"/>
              <a:t>Поурочное планирование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66594"/>
              </p:ext>
            </p:extLst>
          </p:nvPr>
        </p:nvGraphicFramePr>
        <p:xfrm>
          <a:off x="693912" y="1772816"/>
          <a:ext cx="7776864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100062588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410819656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390627649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666982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Раздел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Тема по программе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Кол-во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Тема урока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4206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Как отражается таинственное в судьбе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 Баллада. Понятие баллады. Своеобразие жанра. Особенности сюжета.</a:t>
                      </a:r>
                    </a:p>
                    <a:p>
                      <a:r>
                        <a:rPr lang="ru-RU" dirty="0"/>
                        <a:t>2. В. А. Жуковский. Слово о писателе. Баллада Лесной царь». Человек. Судьба.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Баллада Жуковского «Лесной царь»: перевод или подлинник?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357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4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/>
              <a:t>Образовательные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Личностные: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конструктивно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взаимодействуют с одноклассниками на основе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добро-желательности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взаимопомощи в проблемной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2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/>
              <a:t>Образовательные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836713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Метапредметные: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составляют кластер, сравнительную таблицу;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распределяют иллюстрации в соответствии с содержанием текста баллад;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работают в группе, отстаивая свою точку зрения;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планируют и распределяют работу;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выполняют самооценку и оценку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Предметные: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сравнивают баллады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И. В. Гёте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В. А. Жуковского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выявляют своеобразие жанра баллады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В. А. Жуковского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выбирают опорные цитаты 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5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    </a:t>
            </a:r>
            <a:r>
              <a:rPr lang="ru-RU" sz="3600" dirty="0"/>
              <a:t>Формирование умения работать с художественным текстом посредством составления «</a:t>
            </a:r>
            <a:r>
              <a:rPr lang="ru-RU" sz="3600" dirty="0" smtClean="0"/>
              <a:t>банка информации» </a:t>
            </a:r>
            <a:r>
              <a:rPr lang="ru-RU" sz="3600" dirty="0"/>
              <a:t>к балладам </a:t>
            </a:r>
            <a:r>
              <a:rPr lang="ru-RU" sz="3600" dirty="0" smtClean="0"/>
              <a:t>И. В. Гёте </a:t>
            </a:r>
            <a:r>
              <a:rPr lang="ru-RU" sz="3600" dirty="0"/>
              <a:t>и </a:t>
            </a:r>
            <a:r>
              <a:rPr lang="ru-RU" sz="3600" dirty="0" smtClean="0"/>
              <a:t>В. А. Жуковского.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8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9807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учебной деятельности на уроке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54709"/>
              </p:ext>
            </p:extLst>
          </p:nvPr>
        </p:nvGraphicFramePr>
        <p:xfrm>
          <a:off x="323527" y="859414"/>
          <a:ext cx="8424937" cy="6393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9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6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2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405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деятель-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органи-зации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Методы/приемы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817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Вызов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Легенда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1.Ситуативный диалог.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слушает музыкальную композицию австрийского композитора Франца Шуберта по балладе Гёте «Король эльфов».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 чувства вызвала у вас музыка? Почему?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Усиливает или смягчает она чувство тревоги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Перевод фрагмента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 баллады Гёте (первое четверостишие) с немецкого языка на русский с использованием словарика.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Что у вас получилось: ваше оригинальное художественное произведение или перевод?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Сообщение учителя (легенда)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Жуковский тоже занимался переводами. Он создал 39 баллад, и большую часть их составляют переводы немецких и английских поэтов, в том числе Гёте и Шиллера. Вольным переводом баллады Гёте «Король эльфов» является баллада Жуковского «Лесной царь».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Жуковский: «У меня почти всё или чужое, или по поводу чужого – и всё, однако, моё».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Мнение М. Цветаевой о переводе Жуковского: «…это уже не перевод, а подлинник. Это просто другой лесной царь…Вещи равновелики. И совершенно разные. Два «Лесных царя».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Музыкальная композиция Франца Шуберта по балладе Гёте «Король эльфов» (на фоне музыки звучит баллада Гёте на немецком языке)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Текст с первым четверостишием баллады Гёте и словарик немецких слов с переводом на русский язык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Презентация. Портреты Гёте и Жуковского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961">
                <a:tc gridSpan="4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86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34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4D91EF87-A8C1-44CB-8363-9635D23EF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65974"/>
              </p:ext>
            </p:extLst>
          </p:nvPr>
        </p:nvGraphicFramePr>
        <p:xfrm>
          <a:off x="323528" y="172702"/>
          <a:ext cx="8496944" cy="6496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531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деятель-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органи-зации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Методы/приемы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2912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Постановка проблемы детьми.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Может ли перевод быть подлинником?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Формулирование темы и цели урока.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Что будет темой урока?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(Тема: Баллада Жуковского «Лесной царь»: перевод или подлинник?)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Сформулируйте цель урока.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(Цель: Сопоставление баллад Гёте и Жуковского и выявление своеобразия баллады Жуковского)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Фиксируем проблему на слайде презентации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Фиксируем тему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урока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слайде презентации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Фиксируем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урока на слайде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059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 желаемого результата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Беседа.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Что необходимо сделать, чтобы ответить на проблемный вопрос?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Как будем доказывать: баллада Жуковского подлинник или перевод? (Соберём информацию о двух балладах: сравним баллады; найдём, что изменил поэт в произведении Гёте; прочитаем баллады)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 каком виде можно представить, показать эту информацию? (таблица, кластер)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2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421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887</Words>
  <Application>Microsoft Office PowerPoint</Application>
  <PresentationFormat>Экран (4:3)</PresentationFormat>
  <Paragraphs>187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Тема</vt:lpstr>
      <vt:lpstr>Поурочное планирование     </vt:lpstr>
      <vt:lpstr>Образовательные результаты</vt:lpstr>
      <vt:lpstr>Образовательные результаты</vt:lpstr>
      <vt:lpstr>Образовательные результаты</vt:lpstr>
      <vt:lpstr>Цель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 урока</vt:lpstr>
      <vt:lpstr>благодарим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«Играем сказку»</dc:title>
  <dc:creator>Ольга Вячеславовна Тихомирова</dc:creator>
  <cp:lastModifiedBy>Лариса Юрьевна Сысуева</cp:lastModifiedBy>
  <cp:revision>63</cp:revision>
  <dcterms:created xsi:type="dcterms:W3CDTF">2015-10-12T16:26:22Z</dcterms:created>
  <dcterms:modified xsi:type="dcterms:W3CDTF">2019-03-25T09:02:04Z</dcterms:modified>
</cp:coreProperties>
</file>