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8" r:id="rId4"/>
    <p:sldId id="271" r:id="rId5"/>
    <p:sldId id="272" r:id="rId6"/>
    <p:sldId id="273" r:id="rId7"/>
    <p:sldId id="274" r:id="rId8"/>
    <p:sldId id="267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89710" autoAdjust="0"/>
  </p:normalViewPr>
  <p:slideViewPr>
    <p:cSldViewPr>
      <p:cViewPr varScale="1">
        <p:scale>
          <a:sx n="76" d="100"/>
          <a:sy n="76" d="100"/>
        </p:scale>
        <p:origin x="3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92;&#1086;&#1090;&#1086;,%20&#1074;&#1080;&#1076;&#1077;&#1086;/16%20&#1089;&#1090;&#1088;&#1072;&#1085;&#1080;&#1095;&#1082;&#1080;%20&#1089;&#1083;&#1086;&#1074;&#1072;&#1088;&#1103;.JPG" TargetMode="External"/><Relationship Id="rId2" Type="http://schemas.openxmlformats.org/officeDocument/2006/relationships/hyperlink" Target="&#1086;&#1094;&#1077;&#1085;&#1082;&#1072;%20&#1088;&#1077;&#1079;&#1091;&#1083;&#1100;&#1090;&#1072;&#1090;&#1072;_&#1059;&#1050;&#1040;&#1047;&#1067;&#1042;&#1040;&#1045;&#1052;%20&#1060;&#1040;&#1052;&#1048;&#1051;&#1048;&#1070;%20&#1055;&#1045;&#1044;&#1040;&#1043;&#1054;&#1043;&#1040;.xl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b="1" dirty="0" smtClean="0"/>
              <a:t>«Однозначные и многозначные слова»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071678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Предмет</a:t>
            </a:r>
            <a:r>
              <a:rPr lang="ru-RU" sz="4000" dirty="0" smtClean="0"/>
              <a:t>: русский язык</a:t>
            </a:r>
            <a:endParaRPr lang="ru-RU" sz="4000" dirty="0"/>
          </a:p>
          <a:p>
            <a:r>
              <a:rPr lang="ru-RU" sz="4000" dirty="0" smtClean="0"/>
              <a:t>                   2 класс</a:t>
            </a:r>
            <a:endParaRPr lang="ru-RU" sz="4000" dirty="0"/>
          </a:p>
          <a:p>
            <a:r>
              <a:rPr lang="ru-RU" sz="4000" dirty="0"/>
              <a:t>УМК </a:t>
            </a:r>
            <a:r>
              <a:rPr lang="ru-RU" sz="4000" dirty="0" smtClean="0"/>
              <a:t>«Начальная школа </a:t>
            </a:r>
            <a:r>
              <a:rPr lang="en-US" sz="4000" dirty="0" smtClean="0"/>
              <a:t>XXI </a:t>
            </a:r>
            <a:r>
              <a:rPr lang="ru-RU" sz="4000" dirty="0" smtClean="0"/>
              <a:t>века»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4429132"/>
            <a:ext cx="728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Учителя начальных классов Средней школы № 1  (г. Гаврилов-Ям):</a:t>
            </a:r>
          </a:p>
          <a:p>
            <a:r>
              <a:rPr lang="ru-RU" dirty="0" err="1" smtClean="0"/>
              <a:t>Ендресяк</a:t>
            </a:r>
            <a:r>
              <a:rPr lang="ru-RU" dirty="0" smtClean="0"/>
              <a:t> Ирина Павловна</a:t>
            </a:r>
          </a:p>
          <a:p>
            <a:r>
              <a:rPr lang="ru-RU" dirty="0" err="1" smtClean="0"/>
              <a:t>Жирякова</a:t>
            </a:r>
            <a:r>
              <a:rPr lang="ru-RU" dirty="0" smtClean="0"/>
              <a:t> Людмила Анатольевна</a:t>
            </a:r>
          </a:p>
          <a:p>
            <a:r>
              <a:rPr lang="ru-RU" dirty="0" smtClean="0"/>
              <a:t>Тихонова </a:t>
            </a:r>
            <a:r>
              <a:rPr lang="ru-RU" dirty="0" err="1" smtClean="0"/>
              <a:t>Снежана</a:t>
            </a:r>
            <a:r>
              <a:rPr lang="ru-RU" dirty="0" smtClean="0"/>
              <a:t> Валерьевна</a:t>
            </a:r>
            <a:br>
              <a:rPr lang="ru-RU" dirty="0" smtClean="0"/>
            </a:br>
            <a:r>
              <a:rPr lang="ru-RU" dirty="0" smtClean="0"/>
              <a:t>Герасимова Светлана Георгиевна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75723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Личностные: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высказывает собственное суждение, даёт им обоснование</a:t>
            </a:r>
          </a:p>
          <a:p>
            <a:r>
              <a:rPr lang="ru-RU" sz="2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предлагает этапы и способы деятельности</a:t>
            </a:r>
          </a:p>
          <a:p>
            <a:pPr>
              <a:buFontTx/>
              <a:buChar char="-"/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 речевое высказывание</a:t>
            </a:r>
          </a:p>
          <a:p>
            <a:pPr>
              <a:buFontTx/>
              <a:buChar char="-"/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ведёт диалог, отвечает на поставленные вопросы</a:t>
            </a:r>
          </a:p>
          <a:p>
            <a:pPr>
              <a:buFontTx/>
              <a:buChar char="-"/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находит аргументы в пользу своей точки зрения</a:t>
            </a:r>
          </a:p>
          <a:p>
            <a:pPr>
              <a:buFontTx/>
              <a:buChar char="-"/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сравнивает, обобщает и классифицирует объекты</a:t>
            </a:r>
          </a:p>
          <a:p>
            <a:pPr>
              <a:buFontTx/>
              <a:buChar char="-"/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умеет договариваться</a:t>
            </a:r>
          </a:p>
          <a:p>
            <a:pPr>
              <a:buFontTx/>
              <a:buChar char="-"/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принимает на себя определённую роль</a:t>
            </a:r>
          </a:p>
          <a:p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Предметные:</a:t>
            </a:r>
          </a:p>
          <a:p>
            <a:pPr>
              <a:buNone/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   различает однозначные и многозначные слова</a:t>
            </a:r>
          </a:p>
          <a:p>
            <a:pPr>
              <a:buFontTx/>
              <a:buChar char="-"/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называет несколько значений многозначного слова</a:t>
            </a:r>
          </a:p>
          <a:p>
            <a:pPr>
              <a:buFontTx/>
              <a:buChar char="-"/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приводит примеры однозначных и многозначных слов</a:t>
            </a:r>
          </a:p>
        </p:txBody>
      </p:sp>
    </p:spTree>
    <p:extLst>
      <p:ext uri="{BB962C8B-B14F-4D97-AF65-F5344CB8AC3E}">
        <p14:creationId xmlns:p14="http://schemas.microsoft.com/office/powerpoint/2010/main" val="17727298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600200"/>
            <a:ext cx="7358114" cy="4525963"/>
          </a:xfrm>
        </p:spPr>
        <p:txBody>
          <a:bodyPr/>
          <a:lstStyle/>
          <a:p>
            <a:endParaRPr lang="ru-RU" dirty="0"/>
          </a:p>
          <a:p>
            <a:r>
              <a:rPr lang="ru-RU" dirty="0" smtClean="0"/>
              <a:t>Знакомство с однозначными и многозначными словами через групповую работу по созданию словаря многозначных слов</a:t>
            </a:r>
          </a:p>
        </p:txBody>
      </p:sp>
    </p:spTree>
    <p:extLst>
      <p:ext uri="{BB962C8B-B14F-4D97-AF65-F5344CB8AC3E}">
        <p14:creationId xmlns:p14="http://schemas.microsoft.com/office/powerpoint/2010/main" val="39465898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016" y="214290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учебной деятельности на уроке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308675"/>
              </p:ext>
            </p:extLst>
          </p:nvPr>
        </p:nvGraphicFramePr>
        <p:xfrm>
          <a:off x="285720" y="785794"/>
          <a:ext cx="8644000" cy="5928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75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1238">
                <a:tc gridSpan="2">
                  <a:txBody>
                    <a:bodyPr/>
                    <a:lstStyle/>
                    <a:p>
                      <a:r>
                        <a:rPr lang="ru-RU" sz="2000" dirty="0" smtClean="0"/>
                        <a:t>Этапы деятельности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Способы организации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Методы/приемы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Дидактика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На этапе вызова</a:t>
                      </a:r>
                      <a:r>
                        <a:rPr lang="ru-RU" sz="1800" dirty="0" smtClean="0"/>
                        <a:t>.</a:t>
                      </a:r>
                      <a:endParaRPr lang="ru-RU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23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Потребность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Актуализация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изученного материала (фронтальная)</a:t>
                      </a:r>
                    </a:p>
                    <a:p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Фронтальная работа</a:t>
                      </a:r>
                    </a:p>
                    <a:p>
                      <a:endParaRPr lang="ru-RU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Групповая работа</a:t>
                      </a:r>
                    </a:p>
                    <a:p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Постановка проблемного вопроса «Может ли одно слово называть разные предметы?»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Составление схемы</a:t>
                      </a:r>
                    </a:p>
                    <a:p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Беседа «Что можно делать со словами»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Дидактическая игра «Лото» со словами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Соотнесение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слов и иллюстраций, </a:t>
                      </a: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классификация слов в две группы.</a:t>
                      </a: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(столкновение имеющихся у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детей знаний и новых фактов)</a:t>
                      </a:r>
                    </a:p>
                    <a:p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Составление кластера из предположений, проверка в учебнике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Схема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«Что такое слово» (звуки + значение)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Карточки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игры с иллюстрациями, </a:t>
                      </a:r>
                    </a:p>
                    <a:p>
                      <a:endParaRPr lang="ru-RU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слова, второй набор иллюстраций</a:t>
                      </a:r>
                    </a:p>
                    <a:p>
                      <a:endParaRPr lang="ru-RU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Кластер на интерактивной доске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34348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740251"/>
              </p:ext>
            </p:extLst>
          </p:nvPr>
        </p:nvGraphicFramePr>
        <p:xfrm>
          <a:off x="500034" y="428604"/>
          <a:ext cx="8358247" cy="624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8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3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43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Образ желаемого результата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Свой словарик многозначных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слов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2) Совместный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выработка критериев для страницы словаря</a:t>
                      </a:r>
                    </a:p>
                    <a:p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беседа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Запись </a:t>
                      </a:r>
                      <a:r>
                        <a:rPr lang="ru-RU" sz="2000" b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на доске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Мотивация</a:t>
                      </a:r>
                    </a:p>
                    <a:p>
                      <a:endParaRPr lang="ru-RU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  <a:cs typeface="Arial" panose="020B0604020202020204" pitchFamily="34" charset="0"/>
                        </a:rPr>
                        <a:t>Зачем создаём словарь? Для</a:t>
                      </a:r>
                      <a:r>
                        <a:rPr lang="ru-RU" sz="2000" baseline="0" dirty="0" smtClean="0">
                          <a:latin typeface="+mn-lt"/>
                          <a:cs typeface="Arial" panose="020B0604020202020204" pitchFamily="34" charset="0"/>
                        </a:rPr>
                        <a:t> чего нам нужны многозначные слова?</a:t>
                      </a:r>
                      <a:endParaRPr lang="ru-RU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  <a:cs typeface="Arial" panose="020B0604020202020204" pitchFamily="34" charset="0"/>
                        </a:rPr>
                        <a:t>беседа</a:t>
                      </a:r>
                      <a:endParaRPr lang="ru-RU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3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</a:rPr>
                        <a:t>Целеполагание</a:t>
                      </a:r>
                      <a:endParaRPr lang="ru-RU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  <a:cs typeface="Arial" panose="020B0604020202020204" pitchFamily="34" charset="0"/>
                        </a:rPr>
                        <a:t>Совместное формулирование цели : «Узнать</a:t>
                      </a:r>
                      <a:r>
                        <a:rPr lang="ru-RU" sz="2000" baseline="0" dirty="0" smtClean="0">
                          <a:latin typeface="+mn-lt"/>
                          <a:cs typeface="Arial" panose="020B0604020202020204" pitchFamily="34" charset="0"/>
                        </a:rPr>
                        <a:t> новые многозначные слова, составляя словарик»</a:t>
                      </a:r>
                      <a:endParaRPr lang="ru-RU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  <a:cs typeface="Arial" panose="020B0604020202020204" pitchFamily="34" charset="0"/>
                        </a:rPr>
                        <a:t>моделирование</a:t>
                      </a:r>
                      <a:endParaRPr lang="ru-RU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>
                          <a:latin typeface="+mn-lt"/>
                          <a:cs typeface="Arial" panose="020B0604020202020204" pitchFamily="34" charset="0"/>
                        </a:rPr>
                        <a:t>Условные знаки для моделирования цели</a:t>
                      </a:r>
                      <a:endParaRPr lang="ru-RU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249018"/>
              </p:ext>
            </p:extLst>
          </p:nvPr>
        </p:nvGraphicFramePr>
        <p:xfrm>
          <a:off x="428596" y="428604"/>
          <a:ext cx="8229600" cy="47977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4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006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этапе осмысления содер</a:t>
                      </a:r>
                      <a:r>
                        <a:rPr lang="ru-RU" sz="2000" dirty="0" smtClean="0"/>
                        <a:t>жания.</a:t>
                      </a:r>
                      <a:endParaRPr lang="ru-RU" sz="20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34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Планирование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1)</a:t>
                      </a:r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 Выбор формы работы (групповая)</a:t>
                      </a:r>
                    </a:p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2)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Совместное</a:t>
                      </a:r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 составление плана предстоящей деятельности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Беседа, предложения детей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Запись на доске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плана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работы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8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Выполнение действий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1) Повторение правил работы в группе;</a:t>
                      </a:r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 распределение обязанностей.</a:t>
                      </a:r>
                    </a:p>
                    <a:p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2) Работа групп-четвёрок по индивидуальным заданиям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Групповая работа, учитель - </a:t>
                      </a:r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тьютор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0"/>
          <a:ext cx="8501122" cy="60119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23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3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385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На этапе анализа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1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Анализ результата</a:t>
                      </a:r>
                      <a:endParaRPr lang="ru-RU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Группы представляют результат своей работы;  </a:t>
                      </a:r>
                    </a:p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Проводят </a:t>
                      </a:r>
                      <a:r>
                        <a:rPr lang="ru-RU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взаимооценку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работы другой группы</a:t>
                      </a:r>
                    </a:p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Достигли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 мы поставленной цели?</a:t>
                      </a:r>
                    </a:p>
                    <a:p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Какой вопрос поставили перед собой? Как на него теперь можем ответить?</a:t>
                      </a:r>
                    </a:p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Презентация продукта;</a:t>
                      </a:r>
                    </a:p>
                    <a:p>
                      <a:r>
                        <a:rPr lang="ru-RU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Взаимооценива-ние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(«вертушка»)</a:t>
                      </a:r>
                    </a:p>
                    <a:p>
                      <a:endParaRPr lang="ru-RU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010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Рефлексия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Ответь на вопросы:</a:t>
                      </a:r>
                    </a:p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 узнал (узнала)…</a:t>
                      </a:r>
                    </a:p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Мне было интересно…</a:t>
                      </a:r>
                    </a:p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Кто  может рассказать по кластеру о б однозначных и многозначных  словах?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Рефлексивная беседа</a:t>
                      </a:r>
                    </a:p>
                    <a:p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Фронтальный опрос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Кластер на интерактивной доске ( с начала урока)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Результативность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Достижение образовательных результатов</a:t>
            </a:r>
            <a:endParaRPr lang="ru-RU" dirty="0" smtClean="0"/>
          </a:p>
          <a:p>
            <a:r>
              <a:rPr lang="ru-RU" dirty="0" smtClean="0">
                <a:hlinkClick r:id="rId3" action="ppaction://hlinkfile"/>
              </a:rPr>
              <a:t>Учебные продукты детей</a:t>
            </a:r>
            <a:endParaRPr lang="ru-RU" dirty="0" smtClean="0"/>
          </a:p>
          <a:p>
            <a:r>
              <a:rPr lang="ru-RU" dirty="0" smtClean="0"/>
              <a:t>Фото, видео материалы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812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5455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364</TotalTime>
  <Words>454</Words>
  <Application>Microsoft Office PowerPoint</Application>
  <PresentationFormat>Экран (4:3)</PresentationFormat>
  <Paragraphs>108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Тема13</vt:lpstr>
      <vt:lpstr>«Однозначные и многозначные слова»</vt:lpstr>
      <vt:lpstr>Образовательные результаты</vt:lpstr>
      <vt:lpstr>Цель </vt:lpstr>
      <vt:lpstr>  </vt:lpstr>
      <vt:lpstr>Презентация PowerPoint</vt:lpstr>
      <vt:lpstr>Презентация PowerPoint</vt:lpstr>
      <vt:lpstr>Презентация PowerPoint</vt:lpstr>
      <vt:lpstr>Результативность урока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«Играем сказку»</dc:title>
  <dc:creator>Ольга Вячеславовна Тихомирова</dc:creator>
  <cp:lastModifiedBy>СОШ 1</cp:lastModifiedBy>
  <cp:revision>42</cp:revision>
  <dcterms:created xsi:type="dcterms:W3CDTF">2015-10-12T16:26:22Z</dcterms:created>
  <dcterms:modified xsi:type="dcterms:W3CDTF">2019-03-22T09:23:50Z</dcterms:modified>
</cp:coreProperties>
</file>