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  <p:sldMasterId id="2147483674" r:id="rId3"/>
  </p:sldMasterIdLst>
  <p:sldIdLst>
    <p:sldId id="264" r:id="rId4"/>
    <p:sldId id="265" r:id="rId5"/>
    <p:sldId id="266" r:id="rId6"/>
    <p:sldId id="269" r:id="rId7"/>
    <p:sldId id="270" r:id="rId8"/>
    <p:sldId id="271" r:id="rId9"/>
    <p:sldId id="272" r:id="rId10"/>
    <p:sldId id="273" r:id="rId11"/>
    <p:sldId id="286" r:id="rId12"/>
    <p:sldId id="274" r:id="rId13"/>
    <p:sldId id="275" r:id="rId14"/>
    <p:sldId id="276" r:id="rId15"/>
    <p:sldId id="277" r:id="rId16"/>
    <p:sldId id="278" r:id="rId17"/>
    <p:sldId id="279" r:id="rId18"/>
    <p:sldId id="280" r:id="rId19"/>
    <p:sldId id="281" r:id="rId20"/>
    <p:sldId id="282" r:id="rId21"/>
    <p:sldId id="283" r:id="rId22"/>
  </p:sldIdLst>
  <p:sldSz cx="9144000" cy="6858000" type="screen4x3"/>
  <p:notesSz cx="7559675" cy="106918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2244" y="-55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viewProps" Target="viewProp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presProps" Target="presProp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88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457200" y="3681720"/>
            <a:ext cx="822924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88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4673520" y="1604520"/>
            <a:ext cx="401544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4673520" y="3681720"/>
            <a:ext cx="401544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457200" y="3681720"/>
            <a:ext cx="401544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88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4673520" y="1604520"/>
            <a:ext cx="401544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pic>
        <p:nvPicPr>
          <p:cNvPr id="37" name="Рисунок 36"/>
          <p:cNvPicPr/>
          <p:nvPr/>
        </p:nvPicPr>
        <p:blipFill>
          <a:blip r:embed="rId2"/>
          <a:stretch>
            <a:fillRect/>
          </a:stretch>
        </p:blipFill>
        <p:spPr>
          <a:xfrm>
            <a:off x="5492520" y="3681360"/>
            <a:ext cx="2377440" cy="1896840"/>
          </a:xfrm>
          <a:prstGeom prst="rect">
            <a:avLst/>
          </a:prstGeom>
          <a:ln>
            <a:noFill/>
          </a:ln>
        </p:spPr>
      </p:pic>
      <p:pic>
        <p:nvPicPr>
          <p:cNvPr id="38" name="Рисунок 37"/>
          <p:cNvPicPr/>
          <p:nvPr/>
        </p:nvPicPr>
        <p:blipFill>
          <a:blip r:embed="rId2"/>
          <a:stretch>
            <a:fillRect/>
          </a:stretch>
        </p:blipFill>
        <p:spPr>
          <a:xfrm>
            <a:off x="1276200" y="3681360"/>
            <a:ext cx="2377440" cy="189684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88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45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64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88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4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88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4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397728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50" name="PlaceHolder 3"/>
          <p:cNvSpPr>
            <a:spLocks noGrp="1"/>
          </p:cNvSpPr>
          <p:nvPr>
            <p:ph type="body"/>
          </p:nvPr>
        </p:nvSpPr>
        <p:spPr>
          <a:xfrm>
            <a:off x="4673520" y="1604520"/>
            <a:ext cx="4015440" cy="397728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88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PlaceHolder 1"/>
          <p:cNvSpPr>
            <a:spLocks noGrp="1"/>
          </p:cNvSpPr>
          <p:nvPr>
            <p:ph type="subTitle"/>
          </p:nvPr>
        </p:nvSpPr>
        <p:spPr>
          <a:xfrm>
            <a:off x="685800" y="2130480"/>
            <a:ext cx="7772040" cy="345132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88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5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55" name="PlaceHolder 3"/>
          <p:cNvSpPr>
            <a:spLocks noGrp="1"/>
          </p:cNvSpPr>
          <p:nvPr>
            <p:ph type="body"/>
          </p:nvPr>
        </p:nvSpPr>
        <p:spPr>
          <a:xfrm>
            <a:off x="457200" y="3681720"/>
            <a:ext cx="401544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56" name="PlaceHolder 4"/>
          <p:cNvSpPr>
            <a:spLocks noGrp="1"/>
          </p:cNvSpPr>
          <p:nvPr>
            <p:ph type="body"/>
          </p:nvPr>
        </p:nvSpPr>
        <p:spPr>
          <a:xfrm>
            <a:off x="4673520" y="1604520"/>
            <a:ext cx="4015440" cy="397728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88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64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88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5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397728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59" name="PlaceHolder 3"/>
          <p:cNvSpPr>
            <a:spLocks noGrp="1"/>
          </p:cNvSpPr>
          <p:nvPr>
            <p:ph type="body"/>
          </p:nvPr>
        </p:nvSpPr>
        <p:spPr>
          <a:xfrm>
            <a:off x="4673520" y="1604520"/>
            <a:ext cx="401544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60" name="PlaceHolder 4"/>
          <p:cNvSpPr>
            <a:spLocks noGrp="1"/>
          </p:cNvSpPr>
          <p:nvPr>
            <p:ph type="body"/>
          </p:nvPr>
        </p:nvSpPr>
        <p:spPr>
          <a:xfrm>
            <a:off x="4673520" y="3681720"/>
            <a:ext cx="401544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88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6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63" name="PlaceHolder 3"/>
          <p:cNvSpPr>
            <a:spLocks noGrp="1"/>
          </p:cNvSpPr>
          <p:nvPr>
            <p:ph type="body"/>
          </p:nvPr>
        </p:nvSpPr>
        <p:spPr>
          <a:xfrm>
            <a:off x="4673520" y="1604520"/>
            <a:ext cx="401544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64" name="PlaceHolder 4"/>
          <p:cNvSpPr>
            <a:spLocks noGrp="1"/>
          </p:cNvSpPr>
          <p:nvPr>
            <p:ph type="body"/>
          </p:nvPr>
        </p:nvSpPr>
        <p:spPr>
          <a:xfrm>
            <a:off x="457200" y="3681720"/>
            <a:ext cx="822852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88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6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67" name="PlaceHolder 3"/>
          <p:cNvSpPr>
            <a:spLocks noGrp="1"/>
          </p:cNvSpPr>
          <p:nvPr>
            <p:ph type="body"/>
          </p:nvPr>
        </p:nvSpPr>
        <p:spPr>
          <a:xfrm>
            <a:off x="457200" y="3681720"/>
            <a:ext cx="822924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88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6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70" name="PlaceHolder 3"/>
          <p:cNvSpPr>
            <a:spLocks noGrp="1"/>
          </p:cNvSpPr>
          <p:nvPr>
            <p:ph type="body"/>
          </p:nvPr>
        </p:nvSpPr>
        <p:spPr>
          <a:xfrm>
            <a:off x="4673520" y="1604520"/>
            <a:ext cx="401544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71" name="PlaceHolder 4"/>
          <p:cNvSpPr>
            <a:spLocks noGrp="1"/>
          </p:cNvSpPr>
          <p:nvPr>
            <p:ph type="body"/>
          </p:nvPr>
        </p:nvSpPr>
        <p:spPr>
          <a:xfrm>
            <a:off x="4673520" y="3681720"/>
            <a:ext cx="401544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72" name="PlaceHolder 5"/>
          <p:cNvSpPr>
            <a:spLocks noGrp="1"/>
          </p:cNvSpPr>
          <p:nvPr>
            <p:ph type="body"/>
          </p:nvPr>
        </p:nvSpPr>
        <p:spPr>
          <a:xfrm>
            <a:off x="457200" y="3681720"/>
            <a:ext cx="401544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88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7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75" name="PlaceHolder 3"/>
          <p:cNvSpPr>
            <a:spLocks noGrp="1"/>
          </p:cNvSpPr>
          <p:nvPr>
            <p:ph type="body"/>
          </p:nvPr>
        </p:nvSpPr>
        <p:spPr>
          <a:xfrm>
            <a:off x="4673520" y="1604520"/>
            <a:ext cx="401544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pic>
        <p:nvPicPr>
          <p:cNvPr id="76" name="Рисунок 75"/>
          <p:cNvPicPr/>
          <p:nvPr/>
        </p:nvPicPr>
        <p:blipFill>
          <a:blip r:embed="rId2"/>
          <a:stretch>
            <a:fillRect/>
          </a:stretch>
        </p:blipFill>
        <p:spPr>
          <a:xfrm>
            <a:off x="5492520" y="3681360"/>
            <a:ext cx="2377440" cy="1896840"/>
          </a:xfrm>
          <a:prstGeom prst="rect">
            <a:avLst/>
          </a:prstGeom>
          <a:ln>
            <a:noFill/>
          </a:ln>
        </p:spPr>
      </p:pic>
      <p:pic>
        <p:nvPicPr>
          <p:cNvPr id="77" name="Рисунок 76"/>
          <p:cNvPicPr/>
          <p:nvPr/>
        </p:nvPicPr>
        <p:blipFill>
          <a:blip r:embed="rId2"/>
          <a:stretch>
            <a:fillRect/>
          </a:stretch>
        </p:blipFill>
        <p:spPr>
          <a:xfrm>
            <a:off x="1276200" y="3681360"/>
            <a:ext cx="2377440" cy="189684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88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84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64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88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8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88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8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397728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89" name="PlaceHolder 3"/>
          <p:cNvSpPr>
            <a:spLocks noGrp="1"/>
          </p:cNvSpPr>
          <p:nvPr>
            <p:ph type="body"/>
          </p:nvPr>
        </p:nvSpPr>
        <p:spPr>
          <a:xfrm>
            <a:off x="4673520" y="1604520"/>
            <a:ext cx="4015440" cy="397728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88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88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PlaceHolder 1"/>
          <p:cNvSpPr>
            <a:spLocks noGrp="1"/>
          </p:cNvSpPr>
          <p:nvPr>
            <p:ph type="subTitle"/>
          </p:nvPr>
        </p:nvSpPr>
        <p:spPr>
          <a:xfrm>
            <a:off x="685800" y="2130480"/>
            <a:ext cx="7772040" cy="345132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88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9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94" name="PlaceHolder 3"/>
          <p:cNvSpPr>
            <a:spLocks noGrp="1"/>
          </p:cNvSpPr>
          <p:nvPr>
            <p:ph type="body"/>
          </p:nvPr>
        </p:nvSpPr>
        <p:spPr>
          <a:xfrm>
            <a:off x="457200" y="3681720"/>
            <a:ext cx="401544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95" name="PlaceHolder 4"/>
          <p:cNvSpPr>
            <a:spLocks noGrp="1"/>
          </p:cNvSpPr>
          <p:nvPr>
            <p:ph type="body"/>
          </p:nvPr>
        </p:nvSpPr>
        <p:spPr>
          <a:xfrm>
            <a:off x="4673520" y="1604520"/>
            <a:ext cx="4015440" cy="397728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88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9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397728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98" name="PlaceHolder 3"/>
          <p:cNvSpPr>
            <a:spLocks noGrp="1"/>
          </p:cNvSpPr>
          <p:nvPr>
            <p:ph type="body"/>
          </p:nvPr>
        </p:nvSpPr>
        <p:spPr>
          <a:xfrm>
            <a:off x="4673520" y="1604520"/>
            <a:ext cx="401544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99" name="PlaceHolder 4"/>
          <p:cNvSpPr>
            <a:spLocks noGrp="1"/>
          </p:cNvSpPr>
          <p:nvPr>
            <p:ph type="body"/>
          </p:nvPr>
        </p:nvSpPr>
        <p:spPr>
          <a:xfrm>
            <a:off x="4673520" y="3681720"/>
            <a:ext cx="401544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88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10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102" name="PlaceHolder 3"/>
          <p:cNvSpPr>
            <a:spLocks noGrp="1"/>
          </p:cNvSpPr>
          <p:nvPr>
            <p:ph type="body"/>
          </p:nvPr>
        </p:nvSpPr>
        <p:spPr>
          <a:xfrm>
            <a:off x="4673520" y="1604520"/>
            <a:ext cx="401544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103" name="PlaceHolder 4"/>
          <p:cNvSpPr>
            <a:spLocks noGrp="1"/>
          </p:cNvSpPr>
          <p:nvPr>
            <p:ph type="body"/>
          </p:nvPr>
        </p:nvSpPr>
        <p:spPr>
          <a:xfrm>
            <a:off x="457200" y="3681720"/>
            <a:ext cx="822852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88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10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106" name="PlaceHolder 3"/>
          <p:cNvSpPr>
            <a:spLocks noGrp="1"/>
          </p:cNvSpPr>
          <p:nvPr>
            <p:ph type="body"/>
          </p:nvPr>
        </p:nvSpPr>
        <p:spPr>
          <a:xfrm>
            <a:off x="457200" y="3681720"/>
            <a:ext cx="822924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88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10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109" name="PlaceHolder 3"/>
          <p:cNvSpPr>
            <a:spLocks noGrp="1"/>
          </p:cNvSpPr>
          <p:nvPr>
            <p:ph type="body"/>
          </p:nvPr>
        </p:nvSpPr>
        <p:spPr>
          <a:xfrm>
            <a:off x="4673520" y="1604520"/>
            <a:ext cx="401544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110" name="PlaceHolder 4"/>
          <p:cNvSpPr>
            <a:spLocks noGrp="1"/>
          </p:cNvSpPr>
          <p:nvPr>
            <p:ph type="body"/>
          </p:nvPr>
        </p:nvSpPr>
        <p:spPr>
          <a:xfrm>
            <a:off x="4673520" y="3681720"/>
            <a:ext cx="401544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111" name="PlaceHolder 5"/>
          <p:cNvSpPr>
            <a:spLocks noGrp="1"/>
          </p:cNvSpPr>
          <p:nvPr>
            <p:ph type="body"/>
          </p:nvPr>
        </p:nvSpPr>
        <p:spPr>
          <a:xfrm>
            <a:off x="457200" y="3681720"/>
            <a:ext cx="401544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88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11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114" name="PlaceHolder 3"/>
          <p:cNvSpPr>
            <a:spLocks noGrp="1"/>
          </p:cNvSpPr>
          <p:nvPr>
            <p:ph type="body"/>
          </p:nvPr>
        </p:nvSpPr>
        <p:spPr>
          <a:xfrm>
            <a:off x="4673520" y="1604520"/>
            <a:ext cx="401544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pic>
        <p:nvPicPr>
          <p:cNvPr id="115" name="Рисунок 114"/>
          <p:cNvPicPr/>
          <p:nvPr/>
        </p:nvPicPr>
        <p:blipFill>
          <a:blip r:embed="rId2"/>
          <a:stretch>
            <a:fillRect/>
          </a:stretch>
        </p:blipFill>
        <p:spPr>
          <a:xfrm>
            <a:off x="5492520" y="3681360"/>
            <a:ext cx="2377440" cy="1896840"/>
          </a:xfrm>
          <a:prstGeom prst="rect">
            <a:avLst/>
          </a:prstGeom>
          <a:ln>
            <a:noFill/>
          </a:ln>
        </p:spPr>
      </p:pic>
      <p:pic>
        <p:nvPicPr>
          <p:cNvPr id="116" name="Рисунок 115"/>
          <p:cNvPicPr/>
          <p:nvPr/>
        </p:nvPicPr>
        <p:blipFill>
          <a:blip r:embed="rId2"/>
          <a:stretch>
            <a:fillRect/>
          </a:stretch>
        </p:blipFill>
        <p:spPr>
          <a:xfrm>
            <a:off x="1276200" y="3681360"/>
            <a:ext cx="2377440" cy="189684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88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397728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4673520" y="1604520"/>
            <a:ext cx="4015440" cy="397728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88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685800" y="2130480"/>
            <a:ext cx="7772040" cy="345132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88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457200" y="3681720"/>
            <a:ext cx="401544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4673520" y="1604520"/>
            <a:ext cx="4015440" cy="397728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88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397728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4673520" y="1604520"/>
            <a:ext cx="401544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4673520" y="3681720"/>
            <a:ext cx="401544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88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4673520" y="1604520"/>
            <a:ext cx="401544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457200" y="3681720"/>
            <a:ext cx="822852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ru-RU" sz="4400">
                <a:solidFill>
                  <a:srgbClr val="000000"/>
                </a:solidFill>
                <a:latin typeface="Calibri"/>
              </a:rPr>
              <a:t>Для правки текста заголовка щелкните мышьюОбразец заголовка</a:t>
            </a:r>
            <a:endParaRPr/>
          </a:p>
        </p:txBody>
      </p:sp>
      <p:sp>
        <p:nvSpPr>
          <p:cNvPr id="6" name="PlaceHolder 2"/>
          <p:cNvSpPr>
            <a:spLocks noGrp="1"/>
          </p:cNvSpPr>
          <p:nvPr>
            <p:ph type="dt"/>
          </p:nvPr>
        </p:nvSpPr>
        <p:spPr>
          <a:xfrm>
            <a:off x="457200" y="6356520"/>
            <a:ext cx="2133360" cy="364680"/>
          </a:xfrm>
          <a:prstGeom prst="rect">
            <a:avLst/>
          </a:prstGeom>
        </p:spPr>
        <p:txBody>
          <a:bodyPr anchor="ctr"/>
          <a:lstStyle/>
          <a:p>
            <a:pPr>
              <a:lnSpc>
                <a:spcPct val="100000"/>
              </a:lnSpc>
            </a:pPr>
            <a:r>
              <a:rPr lang="ru-RU" sz="1200">
                <a:solidFill>
                  <a:srgbClr val="8B8B8B"/>
                </a:solidFill>
                <a:latin typeface="Calibri"/>
              </a:rPr>
              <a:t>17.9.20</a:t>
            </a:r>
            <a:endParaRPr/>
          </a:p>
        </p:txBody>
      </p:sp>
      <p:sp>
        <p:nvSpPr>
          <p:cNvPr id="2" name="PlaceHolder 3"/>
          <p:cNvSpPr>
            <a:spLocks noGrp="1"/>
          </p:cNvSpPr>
          <p:nvPr>
            <p:ph type="ftr"/>
          </p:nvPr>
        </p:nvSpPr>
        <p:spPr>
          <a:xfrm>
            <a:off x="3124080" y="6356520"/>
            <a:ext cx="2895120" cy="364680"/>
          </a:xfrm>
          <a:prstGeom prst="rect">
            <a:avLst/>
          </a:prstGeom>
        </p:spPr>
        <p:txBody>
          <a:bodyPr anchor="ctr"/>
          <a:lstStyle/>
          <a:p>
            <a:endParaRPr/>
          </a:p>
        </p:txBody>
      </p:sp>
      <p:sp>
        <p:nvSpPr>
          <p:cNvPr id="3" name="PlaceHolder 4"/>
          <p:cNvSpPr>
            <a:spLocks noGrp="1"/>
          </p:cNvSpPr>
          <p:nvPr>
            <p:ph type="sldNum"/>
          </p:nvPr>
        </p:nvSpPr>
        <p:spPr>
          <a:xfrm>
            <a:off x="6553080" y="6356520"/>
            <a:ext cx="2133360" cy="364680"/>
          </a:xfrm>
          <a:prstGeom prst="rect">
            <a:avLst/>
          </a:prstGeom>
        </p:spPr>
        <p:txBody>
          <a:bodyPr anchor="ctr"/>
          <a:lstStyle/>
          <a:p>
            <a:pPr algn="r">
              <a:lnSpc>
                <a:spcPct val="100000"/>
              </a:lnSpc>
            </a:pPr>
            <a:fld id="{92AD73B8-845F-45F8-AAD2-65C5C6FDC230}" type="slidenum">
              <a:rPr lang="ru-RU" sz="1200">
                <a:solidFill>
                  <a:srgbClr val="8B8B8B"/>
                </a:solidFill>
                <a:latin typeface="Calibri"/>
              </a:rPr>
              <a:t>‹#›</a:t>
            </a:fld>
            <a:endParaRPr/>
          </a:p>
        </p:txBody>
      </p:sp>
      <p:sp>
        <p:nvSpPr>
          <p:cNvPr id="4" name="PlaceHolder 5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wrap="none" lIns="0" tIns="0" rIns="0" bIns="0"/>
          <a:lstStyle/>
          <a:p>
            <a:pPr>
              <a:buSzPct val="25000"/>
              <a:buFont typeface="StarSymbol"/>
              <a:buChar char=""/>
            </a:pPr>
            <a:r>
              <a:rPr lang="ru-RU"/>
              <a:t>Для правки структуры щелкните мышью</a:t>
            </a:r>
            <a:endParaRPr/>
          </a:p>
          <a:p>
            <a:pPr lvl="1">
              <a:buSzPct val="25000"/>
              <a:buFont typeface="StarSymbol"/>
              <a:buChar char=""/>
            </a:pPr>
            <a:r>
              <a:rPr lang="ru-RU"/>
              <a:t>Второй уровень структуры</a:t>
            </a:r>
            <a:endParaRPr/>
          </a:p>
          <a:p>
            <a:pPr lvl="2">
              <a:buSzPct val="25000"/>
              <a:buFont typeface="StarSymbol"/>
              <a:buChar char=""/>
            </a:pPr>
            <a:r>
              <a:rPr lang="ru-RU"/>
              <a:t>Третий уровень структуры</a:t>
            </a:r>
            <a:endParaRPr/>
          </a:p>
          <a:p>
            <a:pPr lvl="3">
              <a:buSzPct val="25000"/>
              <a:buFont typeface="StarSymbol"/>
              <a:buChar char=""/>
            </a:pPr>
            <a:r>
              <a:rPr lang="ru-RU"/>
              <a:t>Четвёртый уровень структуры</a:t>
            </a:r>
            <a:endParaRPr/>
          </a:p>
          <a:p>
            <a:pPr lvl="4">
              <a:buSzPct val="25000"/>
              <a:buFont typeface="StarSymbol"/>
              <a:buChar char=""/>
            </a:pPr>
            <a:r>
              <a:rPr lang="ru-RU"/>
              <a:t>Пятый уровень структуры</a:t>
            </a:r>
            <a:endParaRPr/>
          </a:p>
          <a:p>
            <a:pPr lvl="5">
              <a:buSzPct val="25000"/>
              <a:buFont typeface="StarSymbol"/>
              <a:buChar char=""/>
            </a:pPr>
            <a:r>
              <a:rPr lang="ru-RU"/>
              <a:t>Шестой уровень структуры</a:t>
            </a:r>
            <a:endParaRPr/>
          </a:p>
          <a:p>
            <a:pPr lvl="6">
              <a:buSzPct val="25000"/>
              <a:buFont typeface="StarSymbol"/>
              <a:buChar char=""/>
            </a:pPr>
            <a:r>
              <a:rPr lang="ru-RU"/>
              <a:t>Седьмой уровень структуры</a:t>
            </a:r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/>
    <p:bodyStyle/>
    <p:otherStyle/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ru-RU" sz="4400">
                <a:solidFill>
                  <a:srgbClr val="000000"/>
                </a:solidFill>
                <a:latin typeface="Calibri"/>
              </a:rPr>
              <a:t>Для правки текста заголовка щелкните мышьюОбразец заголовка</a:t>
            </a:r>
            <a:endParaRPr/>
          </a:p>
        </p:txBody>
      </p:sp>
      <p:sp>
        <p:nvSpPr>
          <p:cNvPr id="40" name="PlaceHolder 2"/>
          <p:cNvSpPr>
            <a:spLocks noGrp="1"/>
          </p:cNvSpPr>
          <p:nvPr>
            <p:ph type="dt"/>
          </p:nvPr>
        </p:nvSpPr>
        <p:spPr>
          <a:xfrm>
            <a:off x="457200" y="6356520"/>
            <a:ext cx="2133360" cy="364680"/>
          </a:xfrm>
          <a:prstGeom prst="rect">
            <a:avLst/>
          </a:prstGeom>
        </p:spPr>
        <p:txBody>
          <a:bodyPr anchor="ctr"/>
          <a:lstStyle/>
          <a:p>
            <a:pPr>
              <a:lnSpc>
                <a:spcPct val="100000"/>
              </a:lnSpc>
            </a:pPr>
            <a:r>
              <a:rPr lang="ru-RU" sz="1200">
                <a:solidFill>
                  <a:srgbClr val="8B8B8B"/>
                </a:solidFill>
                <a:latin typeface="Calibri"/>
              </a:rPr>
              <a:t>17.9.20</a:t>
            </a:r>
            <a:endParaRPr/>
          </a:p>
        </p:txBody>
      </p:sp>
      <p:sp>
        <p:nvSpPr>
          <p:cNvPr id="41" name="PlaceHolder 3"/>
          <p:cNvSpPr>
            <a:spLocks noGrp="1"/>
          </p:cNvSpPr>
          <p:nvPr>
            <p:ph type="ftr"/>
          </p:nvPr>
        </p:nvSpPr>
        <p:spPr>
          <a:xfrm>
            <a:off x="3124080" y="6356520"/>
            <a:ext cx="2895120" cy="364680"/>
          </a:xfrm>
          <a:prstGeom prst="rect">
            <a:avLst/>
          </a:prstGeom>
        </p:spPr>
        <p:txBody>
          <a:bodyPr anchor="ctr"/>
          <a:lstStyle/>
          <a:p>
            <a:endParaRPr/>
          </a:p>
        </p:txBody>
      </p:sp>
      <p:sp>
        <p:nvSpPr>
          <p:cNvPr id="42" name="PlaceHolder 4"/>
          <p:cNvSpPr>
            <a:spLocks noGrp="1"/>
          </p:cNvSpPr>
          <p:nvPr>
            <p:ph type="sldNum"/>
          </p:nvPr>
        </p:nvSpPr>
        <p:spPr>
          <a:xfrm>
            <a:off x="6553080" y="6356520"/>
            <a:ext cx="2133360" cy="364680"/>
          </a:xfrm>
          <a:prstGeom prst="rect">
            <a:avLst/>
          </a:prstGeom>
        </p:spPr>
        <p:txBody>
          <a:bodyPr anchor="ctr"/>
          <a:lstStyle/>
          <a:p>
            <a:pPr algn="r">
              <a:lnSpc>
                <a:spcPct val="100000"/>
              </a:lnSpc>
            </a:pPr>
            <a:fld id="{30595C7B-74A1-4AFD-B384-F6875291BDBC}" type="slidenum">
              <a:rPr lang="ru-RU" sz="1200">
                <a:solidFill>
                  <a:srgbClr val="8B8B8B"/>
                </a:solidFill>
                <a:latin typeface="Calibri"/>
              </a:rPr>
              <a:t>‹#›</a:t>
            </a:fld>
            <a:endParaRPr/>
          </a:p>
        </p:txBody>
      </p:sp>
      <p:sp>
        <p:nvSpPr>
          <p:cNvPr id="43" name="PlaceHolder 5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wrap="none" lIns="0" tIns="0" rIns="0" bIns="0"/>
          <a:lstStyle/>
          <a:p>
            <a:pPr>
              <a:buSzPct val="25000"/>
              <a:buFont typeface="StarSymbol"/>
              <a:buChar char=""/>
            </a:pPr>
            <a:r>
              <a:rPr lang="ru-RU"/>
              <a:t>Для правки структуры щелкните мышью</a:t>
            </a:r>
            <a:endParaRPr/>
          </a:p>
          <a:p>
            <a:pPr lvl="1">
              <a:buSzPct val="25000"/>
              <a:buFont typeface="StarSymbol"/>
              <a:buChar char=""/>
            </a:pPr>
            <a:r>
              <a:rPr lang="ru-RU"/>
              <a:t>Второй уровень структуры</a:t>
            </a:r>
            <a:endParaRPr/>
          </a:p>
          <a:p>
            <a:pPr lvl="2">
              <a:buSzPct val="25000"/>
              <a:buFont typeface="StarSymbol"/>
              <a:buChar char=""/>
            </a:pPr>
            <a:r>
              <a:rPr lang="ru-RU"/>
              <a:t>Третий уровень структуры</a:t>
            </a:r>
            <a:endParaRPr/>
          </a:p>
          <a:p>
            <a:pPr lvl="3">
              <a:buSzPct val="25000"/>
              <a:buFont typeface="StarSymbol"/>
              <a:buChar char=""/>
            </a:pPr>
            <a:r>
              <a:rPr lang="ru-RU"/>
              <a:t>Четвёртый уровень структуры</a:t>
            </a:r>
            <a:endParaRPr/>
          </a:p>
          <a:p>
            <a:pPr lvl="4">
              <a:buSzPct val="25000"/>
              <a:buFont typeface="StarSymbol"/>
              <a:buChar char=""/>
            </a:pPr>
            <a:r>
              <a:rPr lang="ru-RU"/>
              <a:t>Пятый уровень структуры</a:t>
            </a:r>
            <a:endParaRPr/>
          </a:p>
          <a:p>
            <a:pPr lvl="5">
              <a:buSzPct val="25000"/>
              <a:buFont typeface="StarSymbol"/>
              <a:buChar char=""/>
            </a:pPr>
            <a:r>
              <a:rPr lang="ru-RU"/>
              <a:t>Шестой уровень структуры</a:t>
            </a:r>
            <a:endParaRPr/>
          </a:p>
          <a:p>
            <a:pPr lvl="6">
              <a:buSzPct val="25000"/>
              <a:buFont typeface="StarSymbol"/>
              <a:buChar char=""/>
            </a:pPr>
            <a:r>
              <a:rPr lang="ru-RU"/>
              <a:t>Седьмой уровень структуры</a:t>
            </a:r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/>
    <p:bodyStyle/>
    <p:otherStyle/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ru-RU" sz="4400">
                <a:solidFill>
                  <a:srgbClr val="000000"/>
                </a:solidFill>
                <a:latin typeface="Calibri"/>
              </a:rPr>
              <a:t>Для правки текста заголовка щелкните мышьюОбразец заголовка</a:t>
            </a:r>
            <a:endParaRPr/>
          </a:p>
        </p:txBody>
      </p:sp>
      <p:sp>
        <p:nvSpPr>
          <p:cNvPr id="79" name="PlaceHolder 2"/>
          <p:cNvSpPr>
            <a:spLocks noGrp="1"/>
          </p:cNvSpPr>
          <p:nvPr>
            <p:ph type="dt"/>
          </p:nvPr>
        </p:nvSpPr>
        <p:spPr>
          <a:xfrm>
            <a:off x="457200" y="6356520"/>
            <a:ext cx="2133360" cy="364680"/>
          </a:xfrm>
          <a:prstGeom prst="rect">
            <a:avLst/>
          </a:prstGeom>
        </p:spPr>
        <p:txBody>
          <a:bodyPr anchor="ctr"/>
          <a:lstStyle/>
          <a:p>
            <a:pPr>
              <a:lnSpc>
                <a:spcPct val="100000"/>
              </a:lnSpc>
            </a:pPr>
            <a:r>
              <a:rPr lang="ru-RU" sz="1200">
                <a:solidFill>
                  <a:srgbClr val="8B8B8B"/>
                </a:solidFill>
                <a:latin typeface="Calibri"/>
              </a:rPr>
              <a:t>17.9.20</a:t>
            </a:r>
            <a:endParaRPr/>
          </a:p>
        </p:txBody>
      </p:sp>
      <p:sp>
        <p:nvSpPr>
          <p:cNvPr id="80" name="PlaceHolder 3"/>
          <p:cNvSpPr>
            <a:spLocks noGrp="1"/>
          </p:cNvSpPr>
          <p:nvPr>
            <p:ph type="ftr"/>
          </p:nvPr>
        </p:nvSpPr>
        <p:spPr>
          <a:xfrm>
            <a:off x="3124080" y="6356520"/>
            <a:ext cx="2895120" cy="364680"/>
          </a:xfrm>
          <a:prstGeom prst="rect">
            <a:avLst/>
          </a:prstGeom>
        </p:spPr>
        <p:txBody>
          <a:bodyPr anchor="ctr"/>
          <a:lstStyle/>
          <a:p>
            <a:endParaRPr/>
          </a:p>
        </p:txBody>
      </p:sp>
      <p:sp>
        <p:nvSpPr>
          <p:cNvPr id="81" name="PlaceHolder 4"/>
          <p:cNvSpPr>
            <a:spLocks noGrp="1"/>
          </p:cNvSpPr>
          <p:nvPr>
            <p:ph type="sldNum"/>
          </p:nvPr>
        </p:nvSpPr>
        <p:spPr>
          <a:xfrm>
            <a:off x="6553080" y="6356520"/>
            <a:ext cx="2133360" cy="364680"/>
          </a:xfrm>
          <a:prstGeom prst="rect">
            <a:avLst/>
          </a:prstGeom>
        </p:spPr>
        <p:txBody>
          <a:bodyPr anchor="ctr"/>
          <a:lstStyle/>
          <a:p>
            <a:pPr algn="r">
              <a:lnSpc>
                <a:spcPct val="100000"/>
              </a:lnSpc>
            </a:pPr>
            <a:fld id="{47212CAD-CC09-4496-AC88-D4E3795948E0}" type="slidenum">
              <a:rPr lang="ru-RU" sz="1200">
                <a:solidFill>
                  <a:srgbClr val="8B8B8B"/>
                </a:solidFill>
                <a:latin typeface="Calibri"/>
              </a:rPr>
              <a:t>‹#›</a:t>
            </a:fld>
            <a:endParaRPr/>
          </a:p>
        </p:txBody>
      </p:sp>
      <p:sp>
        <p:nvSpPr>
          <p:cNvPr id="82" name="PlaceHolder 5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wrap="none" lIns="0" tIns="0" rIns="0" bIns="0"/>
          <a:lstStyle/>
          <a:p>
            <a:pPr>
              <a:buSzPct val="25000"/>
              <a:buFont typeface="StarSymbol"/>
              <a:buChar char=""/>
            </a:pPr>
            <a:r>
              <a:rPr lang="ru-RU"/>
              <a:t>Для правки структуры щелкните мышью</a:t>
            </a:r>
            <a:endParaRPr/>
          </a:p>
          <a:p>
            <a:pPr lvl="1">
              <a:buSzPct val="25000"/>
              <a:buFont typeface="StarSymbol"/>
              <a:buChar char=""/>
            </a:pPr>
            <a:r>
              <a:rPr lang="ru-RU"/>
              <a:t>Второй уровень структуры</a:t>
            </a:r>
            <a:endParaRPr/>
          </a:p>
          <a:p>
            <a:pPr lvl="2">
              <a:buSzPct val="25000"/>
              <a:buFont typeface="StarSymbol"/>
              <a:buChar char=""/>
            </a:pPr>
            <a:r>
              <a:rPr lang="ru-RU"/>
              <a:t>Третий уровень структуры</a:t>
            </a:r>
            <a:endParaRPr/>
          </a:p>
          <a:p>
            <a:pPr lvl="3">
              <a:buSzPct val="25000"/>
              <a:buFont typeface="StarSymbol"/>
              <a:buChar char=""/>
            </a:pPr>
            <a:r>
              <a:rPr lang="ru-RU"/>
              <a:t>Четвёртый уровень структуры</a:t>
            </a:r>
            <a:endParaRPr/>
          </a:p>
          <a:p>
            <a:pPr lvl="4">
              <a:buSzPct val="25000"/>
              <a:buFont typeface="StarSymbol"/>
              <a:buChar char=""/>
            </a:pPr>
            <a:r>
              <a:rPr lang="ru-RU"/>
              <a:t>Пятый уровень структуры</a:t>
            </a:r>
            <a:endParaRPr/>
          </a:p>
          <a:p>
            <a:pPr lvl="5">
              <a:buSzPct val="25000"/>
              <a:buFont typeface="StarSymbol"/>
              <a:buChar char=""/>
            </a:pPr>
            <a:r>
              <a:rPr lang="ru-RU"/>
              <a:t>Шестой уровень структуры</a:t>
            </a:r>
            <a:endParaRPr/>
          </a:p>
          <a:p>
            <a:pPr lvl="6">
              <a:buSzPct val="25000"/>
              <a:buFont typeface="StarSymbol"/>
              <a:buChar char=""/>
            </a:pPr>
            <a:r>
              <a:rPr lang="ru-RU"/>
              <a:t>Седьмой уровень структуры</a:t>
            </a:r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</p:sldLayoutIdLst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5.jpe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TextShape 1"/>
          <p:cNvSpPr txBox="1"/>
          <p:nvPr/>
        </p:nvSpPr>
        <p:spPr>
          <a:xfrm>
            <a:off x="685800" y="764640"/>
            <a:ext cx="7772040" cy="2664000"/>
          </a:xfrm>
          <a:prstGeom prst="rect">
            <a:avLst/>
          </a:prstGeom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ru-RU" sz="4400">
                <a:solidFill>
                  <a:srgbClr val="C00000"/>
                </a:solidFill>
                <a:latin typeface="Calibri"/>
              </a:rPr>
              <a:t>Формирование функциональной грамотности на уроках 
русского языка 
в начальной школе</a:t>
            </a:r>
            <a:endParaRPr/>
          </a:p>
        </p:txBody>
      </p:sp>
      <p:sp>
        <p:nvSpPr>
          <p:cNvPr id="145" name="TextShape 2"/>
          <p:cNvSpPr txBox="1"/>
          <p:nvPr/>
        </p:nvSpPr>
        <p:spPr>
          <a:xfrm>
            <a:off x="3636000" y="4725000"/>
            <a:ext cx="4136040" cy="913320"/>
          </a:xfrm>
          <a:prstGeom prst="rect">
            <a:avLst/>
          </a:prstGeom>
        </p:spPr>
        <p:txBody>
          <a:bodyPr/>
          <a:lstStyle/>
          <a:p>
            <a:pPr algn="r">
              <a:lnSpc>
                <a:spcPct val="100000"/>
              </a:lnSpc>
            </a:pPr>
            <a:r>
              <a:rPr lang="ru-RU">
                <a:solidFill>
                  <a:srgbClr val="554E44"/>
                </a:solidFill>
                <a:latin typeface="Calibri"/>
              </a:rPr>
              <a:t>Любовь Алексеевна Гусева, </a:t>
            </a:r>
            <a:endParaRPr/>
          </a:p>
          <a:p>
            <a:pPr algn="r">
              <a:lnSpc>
                <a:spcPct val="100000"/>
              </a:lnSpc>
            </a:pPr>
            <a:r>
              <a:rPr lang="ru-RU">
                <a:solidFill>
                  <a:srgbClr val="554E44"/>
                </a:solidFill>
                <a:latin typeface="Calibri"/>
              </a:rPr>
              <a:t>доцент кафедры начального образования </a:t>
            </a:r>
            <a:endParaRPr/>
          </a:p>
          <a:p>
            <a:pPr algn="r">
              <a:lnSpc>
                <a:spcPct val="100000"/>
              </a:lnSpc>
            </a:pPr>
            <a:r>
              <a:rPr lang="ru-RU">
                <a:solidFill>
                  <a:srgbClr val="554E44"/>
                </a:solidFill>
                <a:latin typeface="Calibri"/>
              </a:rPr>
              <a:t>ГАУ ДПО ЯО ИРО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ru-RU" sz="2400" b="1" i="1" dirty="0">
                <a:solidFill>
                  <a:srgbClr val="803400"/>
                </a:solidFill>
                <a:latin typeface="Calibri"/>
              </a:rPr>
              <a:t>«</a:t>
            </a:r>
            <a:r>
              <a:rPr lang="ru-RU" sz="2400" b="1" i="1" dirty="0" err="1">
                <a:solidFill>
                  <a:srgbClr val="803400"/>
                </a:solidFill>
                <a:latin typeface="Calibri"/>
              </a:rPr>
              <a:t>Самодиктант</a:t>
            </a:r>
            <a:r>
              <a:rPr lang="ru-RU" sz="2400" b="1" i="1" dirty="0">
                <a:solidFill>
                  <a:srgbClr val="803400"/>
                </a:solidFill>
                <a:latin typeface="Calibri"/>
              </a:rPr>
              <a:t>» – диктант по памяти
(словарный или текстовый)</a:t>
            </a:r>
            <a:endParaRPr dirty="0"/>
          </a:p>
        </p:txBody>
      </p:sp>
      <p:sp>
        <p:nvSpPr>
          <p:cNvPr id="168" name="CustomShape 2"/>
          <p:cNvSpPr/>
          <p:nvPr/>
        </p:nvSpPr>
        <p:spPr>
          <a:xfrm>
            <a:off x="755576" y="1556792"/>
            <a:ext cx="7704856" cy="4392488"/>
          </a:xfrm>
          <a:prstGeom prst="rect">
            <a:avLst/>
          </a:prstGeom>
          <a:noFill/>
          <a:ln>
            <a:noFill/>
          </a:ln>
        </p:spPr>
        <p:txBody>
          <a:bodyPr wrap="none" lIns="90000" tIns="45000" rIns="90000" bIns="45000"/>
          <a:lstStyle/>
          <a:p>
            <a:pPr>
              <a:lnSpc>
                <a:spcPct val="100000"/>
              </a:lnSpc>
              <a:buFont typeface="Arial"/>
              <a:buChar char="•"/>
            </a:pPr>
            <a:r>
              <a:rPr lang="ru-RU" dirty="0">
                <a:solidFill>
                  <a:srgbClr val="000000"/>
                </a:solidFill>
                <a:latin typeface="Calibri"/>
              </a:rPr>
              <a:t>Выучи стихотворение наизусть (дома или на уроке</a:t>
            </a:r>
            <a:r>
              <a:rPr lang="ru-RU" dirty="0" smtClean="0">
                <a:solidFill>
                  <a:srgbClr val="000000"/>
                </a:solidFill>
                <a:latin typeface="Calibri"/>
              </a:rPr>
              <a:t>),</a:t>
            </a:r>
          </a:p>
          <a:p>
            <a:pPr>
              <a:lnSpc>
                <a:spcPct val="100000"/>
              </a:lnSpc>
            </a:pPr>
            <a:r>
              <a:rPr lang="ru-RU" dirty="0" smtClean="0">
                <a:solidFill>
                  <a:srgbClr val="000000"/>
                </a:solidFill>
                <a:latin typeface="Calibri"/>
              </a:rPr>
              <a:t>запиши </a:t>
            </a:r>
            <a:r>
              <a:rPr lang="ru-RU" dirty="0">
                <a:solidFill>
                  <a:srgbClr val="000000"/>
                </a:solidFill>
                <a:latin typeface="Calibri"/>
              </a:rPr>
              <a:t>его по </a:t>
            </a:r>
            <a:r>
              <a:rPr lang="ru-RU" dirty="0" smtClean="0">
                <a:solidFill>
                  <a:srgbClr val="000000"/>
                </a:solidFill>
                <a:latin typeface="Calibri"/>
              </a:rPr>
              <a:t>памяти.</a:t>
            </a:r>
            <a:r>
              <a:rPr lang="ru-RU" dirty="0"/>
              <a:t> </a:t>
            </a:r>
            <a:r>
              <a:rPr lang="ru-RU" dirty="0" smtClean="0">
                <a:solidFill>
                  <a:srgbClr val="000000"/>
                </a:solidFill>
                <a:latin typeface="Calibri"/>
              </a:rPr>
              <a:t>Главное</a:t>
            </a:r>
            <a:r>
              <a:rPr lang="ru-RU" dirty="0">
                <a:solidFill>
                  <a:srgbClr val="000000"/>
                </a:solidFill>
                <a:latin typeface="Calibri"/>
              </a:rPr>
              <a:t>, следи за грамотностью.</a:t>
            </a:r>
            <a:endParaRPr dirty="0"/>
          </a:p>
          <a:p>
            <a:pPr marL="720000">
              <a:lnSpc>
                <a:spcPct val="100000"/>
              </a:lnSpc>
            </a:pPr>
            <a:r>
              <a:rPr lang="ru-RU" sz="1400" i="1" dirty="0">
                <a:solidFill>
                  <a:srgbClr val="000000"/>
                </a:solidFill>
                <a:latin typeface="Calibri"/>
              </a:rPr>
              <a:t>Пример:</a:t>
            </a:r>
            <a:endParaRPr sz="1400" dirty="0"/>
          </a:p>
          <a:p>
            <a:pPr marL="1332000">
              <a:lnSpc>
                <a:spcPct val="100000"/>
              </a:lnSpc>
              <a:spcAft>
                <a:spcPts val="600"/>
              </a:spcAft>
            </a:pPr>
            <a:r>
              <a:rPr lang="ru-RU" sz="1400" dirty="0">
                <a:solidFill>
                  <a:srgbClr val="000000"/>
                </a:solidFill>
                <a:latin typeface="Calibri"/>
              </a:rPr>
              <a:t>Батюшки!
Глобус
Попал под автобус!
Смялся в лепешку
Новехонький глобус!
Многое
Наша Земля повидала,
Но не </a:t>
            </a:r>
            <a:r>
              <a:rPr lang="ru-RU" sz="1400" dirty="0" err="1">
                <a:solidFill>
                  <a:srgbClr val="000000"/>
                </a:solidFill>
                <a:latin typeface="Calibri"/>
              </a:rPr>
              <a:t>видала</a:t>
            </a:r>
            <a:r>
              <a:rPr lang="ru-RU" sz="1400" dirty="0">
                <a:solidFill>
                  <a:srgbClr val="000000"/>
                </a:solidFill>
                <a:latin typeface="Calibri"/>
              </a:rPr>
              <a:t>
Такого скандала!</a:t>
            </a:r>
            <a:endParaRPr sz="1400" dirty="0"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ru-RU" dirty="0">
                <a:solidFill>
                  <a:srgbClr val="000000"/>
                </a:solidFill>
                <a:latin typeface="Calibri"/>
              </a:rPr>
              <a:t>Запомни слова (3-7 слов), запиши по памяти, проверь по образцу</a:t>
            </a:r>
            <a:endParaRPr dirty="0"/>
          </a:p>
          <a:p>
            <a:pPr>
              <a:lnSpc>
                <a:spcPct val="100000"/>
              </a:lnSpc>
            </a:pPr>
            <a:r>
              <a:rPr lang="ru-RU" dirty="0">
                <a:solidFill>
                  <a:srgbClr val="000000"/>
                </a:solidFill>
                <a:latin typeface="Calibri"/>
              </a:rPr>
              <a:t>(слова могут быть из словарика в учебнике; из «конвертика с ошибками»).</a:t>
            </a:r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ru-RU" sz="4400" b="1" i="1" dirty="0" smtClean="0">
                <a:solidFill>
                  <a:srgbClr val="803400"/>
                </a:solidFill>
                <a:latin typeface="Calibri"/>
              </a:rPr>
              <a:t>Самопроверка</a:t>
            </a:r>
            <a:endParaRPr dirty="0"/>
          </a:p>
        </p:txBody>
      </p:sp>
      <p:sp>
        <p:nvSpPr>
          <p:cNvPr id="170" name="CustomShape 2"/>
          <p:cNvSpPr/>
          <p:nvPr/>
        </p:nvSpPr>
        <p:spPr>
          <a:xfrm>
            <a:off x="611560" y="2492896"/>
            <a:ext cx="8250268" cy="2880176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  <a:buFont typeface="Arial"/>
              <a:buChar char="•"/>
            </a:pPr>
            <a:r>
              <a:rPr lang="ru-RU" dirty="0">
                <a:solidFill>
                  <a:srgbClr val="000000"/>
                </a:solidFill>
                <a:latin typeface="Calibri"/>
              </a:rPr>
              <a:t>сравни с  образцом, найди различия (развивает зрительное </a:t>
            </a:r>
            <a:r>
              <a:rPr lang="ru-RU" dirty="0" smtClean="0">
                <a:solidFill>
                  <a:srgbClr val="000000"/>
                </a:solidFill>
                <a:latin typeface="Calibri"/>
              </a:rPr>
              <a:t>внимание,</a:t>
            </a:r>
          </a:p>
          <a:p>
            <a:pPr>
              <a:lnSpc>
                <a:spcPct val="100000"/>
              </a:lnSpc>
            </a:pPr>
            <a:r>
              <a:rPr lang="ru-RU" dirty="0">
                <a:solidFill>
                  <a:srgbClr val="000000"/>
                </a:solidFill>
                <a:latin typeface="Calibri"/>
              </a:rPr>
              <a:t> </a:t>
            </a:r>
            <a:r>
              <a:rPr lang="ru-RU" dirty="0" smtClean="0">
                <a:solidFill>
                  <a:srgbClr val="000000"/>
                </a:solidFill>
                <a:latin typeface="Calibri"/>
              </a:rPr>
              <a:t>                                                                                              умение </a:t>
            </a:r>
            <a:r>
              <a:rPr lang="ru-RU" dirty="0">
                <a:solidFill>
                  <a:srgbClr val="000000"/>
                </a:solidFill>
                <a:latin typeface="Calibri"/>
              </a:rPr>
              <a:t>видеть </a:t>
            </a:r>
            <a:r>
              <a:rPr lang="ru-RU" dirty="0" smtClean="0">
                <a:solidFill>
                  <a:srgbClr val="000000"/>
                </a:solidFill>
                <a:latin typeface="Calibri"/>
              </a:rPr>
              <a:t>написанное;</a:t>
            </a:r>
            <a:endParaRPr dirty="0"/>
          </a:p>
          <a:p>
            <a:pPr>
              <a:lnSpc>
                <a:spcPct val="100000"/>
              </a:lnSpc>
            </a:pPr>
            <a:r>
              <a:rPr lang="ru-RU" dirty="0">
                <a:solidFill>
                  <a:srgbClr val="000000"/>
                </a:solidFill>
                <a:latin typeface="Calibri"/>
              </a:rPr>
              <a:t>  </a:t>
            </a:r>
            <a:r>
              <a:rPr lang="ru-RU" dirty="0" smtClean="0">
                <a:solidFill>
                  <a:srgbClr val="000000"/>
                </a:solidFill>
                <a:latin typeface="Calibri"/>
              </a:rPr>
              <a:t>   учитель </a:t>
            </a:r>
            <a:r>
              <a:rPr lang="ru-RU" dirty="0">
                <a:solidFill>
                  <a:srgbClr val="000000"/>
                </a:solidFill>
                <a:latin typeface="Calibri"/>
              </a:rPr>
              <a:t>проверяет выборочно; ставит пятерки тем, кто исправил </a:t>
            </a:r>
            <a:r>
              <a:rPr lang="ru-RU" dirty="0" smtClean="0">
                <a:solidFill>
                  <a:srgbClr val="000000"/>
                </a:solidFill>
                <a:latin typeface="Calibri"/>
              </a:rPr>
              <a:t>все ошибки).</a:t>
            </a:r>
            <a:endParaRPr dirty="0"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ru-RU" dirty="0">
                <a:solidFill>
                  <a:srgbClr val="000000"/>
                </a:solidFill>
                <a:latin typeface="Calibri"/>
              </a:rPr>
              <a:t>«задай вопрос» (проверяя написанное, можешь задать вопрос «как пишется </a:t>
            </a:r>
            <a:r>
              <a:rPr lang="ru-RU" dirty="0" smtClean="0">
                <a:solidFill>
                  <a:srgbClr val="000000"/>
                </a:solidFill>
                <a:latin typeface="Calibri"/>
              </a:rPr>
              <a:t>    слово</a:t>
            </a:r>
            <a:r>
              <a:rPr lang="ru-RU" dirty="0">
                <a:solidFill>
                  <a:srgbClr val="000000"/>
                </a:solidFill>
                <a:latin typeface="Calibri"/>
              </a:rPr>
              <a:t>?»</a:t>
            </a:r>
            <a:endParaRPr dirty="0"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ru-RU" dirty="0">
                <a:solidFill>
                  <a:srgbClr val="000000"/>
                </a:solidFill>
                <a:latin typeface="Calibri"/>
              </a:rPr>
              <a:t>дежурный помощник учителя (проверяет диктанты всего класса и получает оценку за качество проверки)</a:t>
            </a:r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ru-RU" sz="4400" b="1" i="1" dirty="0">
                <a:solidFill>
                  <a:srgbClr val="FF0000"/>
                </a:solidFill>
                <a:latin typeface="Calibri"/>
              </a:rPr>
              <a:t>Языковые факты</a:t>
            </a:r>
            <a:endParaRPr dirty="0"/>
          </a:p>
        </p:txBody>
      </p:sp>
      <p:sp>
        <p:nvSpPr>
          <p:cNvPr id="172" name="CustomShape 2"/>
          <p:cNvSpPr/>
          <p:nvPr/>
        </p:nvSpPr>
        <p:spPr>
          <a:xfrm>
            <a:off x="4356000" y="1917000"/>
            <a:ext cx="4248000" cy="36468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 algn="r">
              <a:lnSpc>
                <a:spcPct val="100000"/>
              </a:lnSpc>
            </a:pPr>
            <a:r>
              <a:rPr lang="ru-RU" dirty="0">
                <a:solidFill>
                  <a:srgbClr val="000000"/>
                </a:solidFill>
                <a:latin typeface="Calibri"/>
              </a:rPr>
              <a:t>«В каждом слове – бездна пространства»</a:t>
            </a:r>
            <a:endParaRPr dirty="0"/>
          </a:p>
        </p:txBody>
      </p:sp>
      <p:sp>
        <p:nvSpPr>
          <p:cNvPr id="173" name="CustomShape 3"/>
          <p:cNvSpPr/>
          <p:nvPr/>
        </p:nvSpPr>
        <p:spPr>
          <a:xfrm>
            <a:off x="2026800" y="2637000"/>
            <a:ext cx="5209496" cy="821880"/>
          </a:xfrm>
          <a:prstGeom prst="rect">
            <a:avLst/>
          </a:prstGeom>
          <a:solidFill>
            <a:srgbClr val="EFFFC1"/>
          </a:solidFill>
          <a:ln>
            <a:noFill/>
          </a:ln>
        </p:spPr>
        <p:txBody>
          <a:bodyPr wrap="none" lIns="90000" tIns="45000" rIns="90000" bIns="45000"/>
          <a:lstStyle/>
          <a:p>
            <a:pPr>
              <a:lnSpc>
                <a:spcPct val="100000"/>
              </a:lnSpc>
            </a:pPr>
            <a:r>
              <a:rPr lang="ru-RU" sz="2400" dirty="0">
                <a:solidFill>
                  <a:srgbClr val="000000"/>
                </a:solidFill>
                <a:latin typeface="Calibri"/>
              </a:rPr>
              <a:t>Почему </a:t>
            </a:r>
            <a:r>
              <a:rPr lang="ru-RU" sz="2400" i="1" dirty="0">
                <a:solidFill>
                  <a:srgbClr val="000000"/>
                </a:solidFill>
                <a:latin typeface="Calibri"/>
              </a:rPr>
              <a:t>ЖИ/ШИ</a:t>
            </a:r>
            <a:r>
              <a:rPr lang="ru-RU" sz="2400" dirty="0">
                <a:solidFill>
                  <a:srgbClr val="000000"/>
                </a:solidFill>
                <a:latin typeface="Calibri"/>
              </a:rPr>
              <a:t> пишется через </a:t>
            </a:r>
            <a:r>
              <a:rPr lang="ru-RU" sz="2400" i="1" dirty="0">
                <a:solidFill>
                  <a:srgbClr val="000000"/>
                </a:solidFill>
                <a:latin typeface="Calibri"/>
              </a:rPr>
              <a:t>И</a:t>
            </a:r>
            <a:r>
              <a:rPr lang="ru-RU" sz="2400" dirty="0">
                <a:solidFill>
                  <a:srgbClr val="000000"/>
                </a:solidFill>
                <a:latin typeface="Calibri"/>
              </a:rPr>
              <a:t>?</a:t>
            </a:r>
            <a:endParaRPr dirty="0"/>
          </a:p>
          <a:p>
            <a:pPr>
              <a:lnSpc>
                <a:spcPct val="100000"/>
              </a:lnSpc>
            </a:pPr>
            <a:r>
              <a:rPr lang="ru-RU" sz="2400" dirty="0">
                <a:solidFill>
                  <a:srgbClr val="000000"/>
                </a:solidFill>
                <a:latin typeface="Calibri"/>
              </a:rPr>
              <a:t>Почему существует такое правило?</a:t>
            </a:r>
            <a:endParaRPr dirty="0"/>
          </a:p>
        </p:txBody>
      </p:sp>
      <p:sp>
        <p:nvSpPr>
          <p:cNvPr id="174" name="CustomShape 4"/>
          <p:cNvSpPr/>
          <p:nvPr/>
        </p:nvSpPr>
        <p:spPr>
          <a:xfrm>
            <a:off x="3585960" y="3861000"/>
            <a:ext cx="4514432" cy="639000"/>
          </a:xfrm>
          <a:prstGeom prst="rect">
            <a:avLst/>
          </a:prstGeom>
          <a:solidFill>
            <a:srgbClr val="D0FF44"/>
          </a:solidFill>
          <a:ln>
            <a:noFill/>
          </a:ln>
        </p:spPr>
        <p:txBody>
          <a:bodyPr wrap="none" lIns="90000" tIns="45000" rIns="90000" bIns="45000"/>
          <a:lstStyle/>
          <a:p>
            <a:pPr>
              <a:lnSpc>
                <a:spcPct val="100000"/>
              </a:lnSpc>
            </a:pPr>
            <a:r>
              <a:rPr lang="ru-RU" dirty="0">
                <a:solidFill>
                  <a:srgbClr val="000000"/>
                </a:solidFill>
                <a:latin typeface="Calibri"/>
              </a:rPr>
              <a:t>Что общего у </a:t>
            </a:r>
            <a:r>
              <a:rPr lang="ru-RU" i="1" dirty="0">
                <a:solidFill>
                  <a:srgbClr val="000000"/>
                </a:solidFill>
                <a:latin typeface="Calibri"/>
              </a:rPr>
              <a:t>гиппопотама и ипподрома?</a:t>
            </a:r>
            <a:endParaRPr dirty="0"/>
          </a:p>
          <a:p>
            <a:pPr>
              <a:lnSpc>
                <a:spcPct val="100000"/>
              </a:lnSpc>
            </a:pPr>
            <a:r>
              <a:rPr lang="ru-RU" dirty="0">
                <a:solidFill>
                  <a:srgbClr val="000000"/>
                </a:solidFill>
                <a:latin typeface="Calibri"/>
              </a:rPr>
              <a:t>Как к ним относится Ипполит?</a:t>
            </a:r>
            <a:endParaRPr dirty="0"/>
          </a:p>
        </p:txBody>
      </p:sp>
      <p:sp>
        <p:nvSpPr>
          <p:cNvPr id="175" name="CustomShape 5"/>
          <p:cNvSpPr/>
          <p:nvPr/>
        </p:nvSpPr>
        <p:spPr>
          <a:xfrm>
            <a:off x="3707904" y="4945206"/>
            <a:ext cx="4978536" cy="395280"/>
          </a:xfrm>
          <a:prstGeom prst="rect">
            <a:avLst/>
          </a:prstGeom>
          <a:solidFill>
            <a:srgbClr val="AAEA25"/>
          </a:solidFill>
          <a:ln>
            <a:noFill/>
          </a:ln>
        </p:spPr>
        <p:txBody>
          <a:bodyPr wrap="none" lIns="90000" tIns="45000" rIns="90000" bIns="45000"/>
          <a:lstStyle/>
          <a:p>
            <a:pPr>
              <a:lnSpc>
                <a:spcPct val="100000"/>
              </a:lnSpc>
            </a:pPr>
            <a:r>
              <a:rPr lang="ru-RU" sz="2000" dirty="0">
                <a:solidFill>
                  <a:srgbClr val="000000"/>
                </a:solidFill>
                <a:latin typeface="Calibri"/>
              </a:rPr>
              <a:t>Кто главнее – существительное или глагол?</a:t>
            </a:r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ru-RU" sz="4400" dirty="0">
                <a:solidFill>
                  <a:srgbClr val="FF0000"/>
                </a:solidFill>
                <a:latin typeface="Calibri"/>
              </a:rPr>
              <a:t>ЖИ - ШИ</a:t>
            </a:r>
            <a:endParaRPr dirty="0"/>
          </a:p>
        </p:txBody>
      </p:sp>
      <p:sp>
        <p:nvSpPr>
          <p:cNvPr id="177" name="CustomShape 2"/>
          <p:cNvSpPr/>
          <p:nvPr/>
        </p:nvSpPr>
        <p:spPr>
          <a:xfrm>
            <a:off x="755576" y="1628800"/>
            <a:ext cx="7906323" cy="1656184"/>
          </a:xfrm>
          <a:prstGeom prst="rect">
            <a:avLst/>
          </a:prstGeom>
          <a:noFill/>
          <a:ln>
            <a:noFill/>
          </a:ln>
        </p:spPr>
        <p:txBody>
          <a:bodyPr wrap="none" lIns="90000" tIns="45000" rIns="90000" bIns="45000"/>
          <a:lstStyle/>
          <a:p>
            <a:pPr>
              <a:lnSpc>
                <a:spcPct val="100000"/>
              </a:lnSpc>
              <a:buFont typeface="StarSymbol"/>
              <a:buAutoNum type="arabicParenR"/>
            </a:pPr>
            <a:r>
              <a:rPr lang="ru-RU" dirty="0">
                <a:solidFill>
                  <a:srgbClr val="000000"/>
                </a:solidFill>
                <a:latin typeface="Calibri"/>
              </a:rPr>
              <a:t>Правило необходимо, если есть </a:t>
            </a:r>
            <a:r>
              <a:rPr lang="ru-RU" b="1" u="sng" dirty="0">
                <a:solidFill>
                  <a:srgbClr val="000000"/>
                </a:solidFill>
                <a:latin typeface="Calibri"/>
              </a:rPr>
              <a:t>выбор действий</a:t>
            </a:r>
            <a:r>
              <a:rPr lang="ru-RU" dirty="0">
                <a:solidFill>
                  <a:srgbClr val="000000"/>
                </a:solidFill>
                <a:latin typeface="Calibri"/>
              </a:rPr>
              <a:t>: какую букву писать?</a:t>
            </a:r>
            <a:endParaRPr dirty="0"/>
          </a:p>
          <a:p>
            <a:pPr>
              <a:lnSpc>
                <a:spcPct val="100000"/>
              </a:lnSpc>
              <a:buFont typeface="StarSymbol"/>
              <a:buAutoNum type="arabicParenR"/>
            </a:pPr>
            <a:r>
              <a:rPr lang="ru-RU" dirty="0">
                <a:solidFill>
                  <a:srgbClr val="000000"/>
                </a:solidFill>
                <a:latin typeface="Calibri"/>
              </a:rPr>
              <a:t>Есть выбор И – Ы, потому что эти согласные всегда твердые </a:t>
            </a:r>
            <a:endParaRPr dirty="0"/>
          </a:p>
          <a:p>
            <a:pPr>
              <a:lnSpc>
                <a:spcPct val="100000"/>
              </a:lnSpc>
            </a:pPr>
            <a:r>
              <a:rPr lang="ru-RU" dirty="0">
                <a:solidFill>
                  <a:srgbClr val="000000"/>
                </a:solidFill>
                <a:latin typeface="Calibri"/>
              </a:rPr>
              <a:t>                                                                                                 (для ТЫ/ТИ правила нет).</a:t>
            </a:r>
            <a:endParaRPr dirty="0"/>
          </a:p>
          <a:p>
            <a:pPr>
              <a:lnSpc>
                <a:spcPct val="100000"/>
              </a:lnSpc>
            </a:pPr>
            <a:r>
              <a:rPr lang="ru-RU" dirty="0">
                <a:solidFill>
                  <a:srgbClr val="000000"/>
                </a:solidFill>
                <a:latin typeface="Calibri"/>
              </a:rPr>
              <a:t>3) Буква И чаще встречается и дольше живет в языке.</a:t>
            </a:r>
            <a:endParaRPr dirty="0"/>
          </a:p>
          <a:p>
            <a:pPr>
              <a:lnSpc>
                <a:spcPct val="100000"/>
              </a:lnSpc>
            </a:pPr>
            <a:r>
              <a:rPr lang="ru-RU" dirty="0">
                <a:solidFill>
                  <a:srgbClr val="000000"/>
                </a:solidFill>
                <a:latin typeface="Calibri"/>
              </a:rPr>
              <a:t>*** Когда-то (в древнерусском языке) все шипящие были </a:t>
            </a:r>
            <a:r>
              <a:rPr lang="ru-RU" dirty="0" smtClean="0">
                <a:solidFill>
                  <a:srgbClr val="000000"/>
                </a:solidFill>
                <a:latin typeface="Calibri"/>
              </a:rPr>
              <a:t>мягкими            </a:t>
            </a:r>
            <a:endParaRPr dirty="0"/>
          </a:p>
          <a:p>
            <a:pPr>
              <a:lnSpc>
                <a:spcPct val="100000"/>
              </a:lnSpc>
            </a:pPr>
            <a:r>
              <a:rPr lang="ru-RU" dirty="0">
                <a:solidFill>
                  <a:srgbClr val="000000"/>
                </a:solidFill>
                <a:latin typeface="Calibri"/>
              </a:rPr>
              <a:t>орфографическое правило – это память языка, память о прошлом.</a:t>
            </a:r>
            <a:endParaRPr dirty="0"/>
          </a:p>
        </p:txBody>
      </p:sp>
      <p:sp>
        <p:nvSpPr>
          <p:cNvPr id="179" name="CustomShape 4"/>
          <p:cNvSpPr/>
          <p:nvPr/>
        </p:nvSpPr>
        <p:spPr>
          <a:xfrm>
            <a:off x="395536" y="3365080"/>
            <a:ext cx="3600400" cy="376250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  <a:ln>
            <a:noFill/>
          </a:ln>
        </p:spPr>
        <p:txBody>
          <a:bodyPr wrap="none" lIns="90000" tIns="45000" rIns="90000" bIns="45000"/>
          <a:lstStyle/>
          <a:p>
            <a:pPr>
              <a:lnSpc>
                <a:spcPct val="100000"/>
              </a:lnSpc>
            </a:pPr>
            <a:r>
              <a:rPr lang="ru-RU" dirty="0">
                <a:solidFill>
                  <a:srgbClr val="000000"/>
                </a:solidFill>
                <a:latin typeface="Calibri"/>
              </a:rPr>
              <a:t>А.М. </a:t>
            </a:r>
            <a:r>
              <a:rPr lang="ru-RU" dirty="0" err="1">
                <a:solidFill>
                  <a:srgbClr val="000000"/>
                </a:solidFill>
                <a:latin typeface="Calibri"/>
              </a:rPr>
              <a:t>Пешковский</a:t>
            </a:r>
            <a:r>
              <a:rPr lang="ru-RU" dirty="0">
                <a:solidFill>
                  <a:srgbClr val="000000"/>
                </a:solidFill>
                <a:latin typeface="Calibri"/>
              </a:rPr>
              <a:t> о правилах языка:</a:t>
            </a:r>
            <a:endParaRPr dirty="0"/>
          </a:p>
          <a:p>
            <a:pPr>
              <a:lnSpc>
                <a:spcPct val="100000"/>
              </a:lnSpc>
            </a:pPr>
            <a:endParaRPr dirty="0"/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32240" y="3396290"/>
            <a:ext cx="1728192" cy="2954680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3648" y="3861048"/>
            <a:ext cx="4464496" cy="251127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ru-RU" sz="4400" dirty="0">
                <a:solidFill>
                  <a:srgbClr val="FF0000"/>
                </a:solidFill>
                <a:latin typeface="Calibri"/>
              </a:rPr>
              <a:t>О </a:t>
            </a:r>
            <a:r>
              <a:rPr lang="ru-RU" sz="4400" i="1" dirty="0">
                <a:solidFill>
                  <a:srgbClr val="FF0000"/>
                </a:solidFill>
                <a:latin typeface="Calibri"/>
              </a:rPr>
              <a:t>гиппопотаме</a:t>
            </a:r>
            <a:endParaRPr dirty="0"/>
          </a:p>
        </p:txBody>
      </p:sp>
      <p:sp>
        <p:nvSpPr>
          <p:cNvPr id="181" name="CustomShape 2"/>
          <p:cNvSpPr/>
          <p:nvPr/>
        </p:nvSpPr>
        <p:spPr>
          <a:xfrm>
            <a:off x="1403648" y="2410389"/>
            <a:ext cx="2646704" cy="913320"/>
          </a:xfrm>
          <a:prstGeom prst="rect">
            <a:avLst/>
          </a:prstGeom>
          <a:solidFill>
            <a:srgbClr val="F4FCE4"/>
          </a:solidFill>
          <a:ln>
            <a:noFill/>
          </a:ln>
        </p:spPr>
        <p:txBody>
          <a:bodyPr wrap="none" lIns="90000" tIns="45000" rIns="90000" bIns="45000"/>
          <a:lstStyle/>
          <a:p>
            <a:pPr>
              <a:lnSpc>
                <a:spcPct val="100000"/>
              </a:lnSpc>
            </a:pPr>
            <a:r>
              <a:rPr lang="ru-RU" dirty="0">
                <a:solidFill>
                  <a:srgbClr val="000000"/>
                </a:solidFill>
                <a:latin typeface="Calibri"/>
              </a:rPr>
              <a:t>Вот и </a:t>
            </a:r>
            <a:r>
              <a:rPr lang="ru-RU" dirty="0" err="1">
                <a:solidFill>
                  <a:srgbClr val="000000"/>
                </a:solidFill>
                <a:latin typeface="Calibri"/>
              </a:rPr>
              <a:t>Гиппо</a:t>
            </a:r>
            <a:r>
              <a:rPr lang="ru-RU" dirty="0">
                <a:solidFill>
                  <a:srgbClr val="000000"/>
                </a:solidFill>
                <a:latin typeface="Calibri"/>
              </a:rPr>
              <a:t>, вот и </a:t>
            </a:r>
            <a:r>
              <a:rPr lang="ru-RU" dirty="0" err="1">
                <a:solidFill>
                  <a:srgbClr val="000000"/>
                </a:solidFill>
                <a:latin typeface="Calibri"/>
              </a:rPr>
              <a:t>Попо</a:t>
            </a:r>
            <a:r>
              <a:rPr lang="ru-RU" dirty="0">
                <a:solidFill>
                  <a:srgbClr val="000000"/>
                </a:solidFill>
                <a:latin typeface="Calibri"/>
              </a:rPr>
              <a:t>,</a:t>
            </a:r>
            <a:endParaRPr dirty="0"/>
          </a:p>
          <a:p>
            <a:pPr>
              <a:lnSpc>
                <a:spcPct val="100000"/>
              </a:lnSpc>
            </a:pPr>
            <a:r>
              <a:rPr lang="ru-RU" dirty="0" err="1">
                <a:solidFill>
                  <a:srgbClr val="000000"/>
                </a:solidFill>
                <a:latin typeface="Calibri"/>
              </a:rPr>
              <a:t>Гиппо-попо</a:t>
            </a:r>
            <a:r>
              <a:rPr lang="ru-RU" dirty="0">
                <a:solidFill>
                  <a:srgbClr val="000000"/>
                </a:solidFill>
                <a:latin typeface="Calibri"/>
              </a:rPr>
              <a:t>, </a:t>
            </a:r>
            <a:r>
              <a:rPr lang="ru-RU" dirty="0" err="1">
                <a:solidFill>
                  <a:srgbClr val="000000"/>
                </a:solidFill>
                <a:latin typeface="Calibri"/>
              </a:rPr>
              <a:t>Гиппо-попо</a:t>
            </a:r>
            <a:r>
              <a:rPr lang="ru-RU" dirty="0">
                <a:solidFill>
                  <a:srgbClr val="000000"/>
                </a:solidFill>
                <a:latin typeface="Calibri"/>
              </a:rPr>
              <a:t>!</a:t>
            </a:r>
            <a:endParaRPr dirty="0"/>
          </a:p>
          <a:p>
            <a:pPr>
              <a:lnSpc>
                <a:spcPct val="100000"/>
              </a:lnSpc>
            </a:pPr>
            <a:r>
              <a:rPr lang="ru-RU" dirty="0">
                <a:solidFill>
                  <a:srgbClr val="000000"/>
                </a:solidFill>
                <a:latin typeface="Calibri"/>
              </a:rPr>
              <a:t>Вот идёт Гиппопотам.</a:t>
            </a:r>
            <a:endParaRPr dirty="0"/>
          </a:p>
        </p:txBody>
      </p:sp>
      <p:sp>
        <p:nvSpPr>
          <p:cNvPr id="182" name="CustomShape 3"/>
          <p:cNvSpPr/>
          <p:nvPr/>
        </p:nvSpPr>
        <p:spPr>
          <a:xfrm>
            <a:off x="5508104" y="2410389"/>
            <a:ext cx="2554312" cy="1187640"/>
          </a:xfrm>
          <a:prstGeom prst="rect">
            <a:avLst/>
          </a:prstGeom>
          <a:solidFill>
            <a:srgbClr val="94C600"/>
          </a:solidFill>
          <a:ln>
            <a:noFill/>
          </a:ln>
        </p:spPr>
        <p:txBody>
          <a:bodyPr wrap="none" lIns="90000" tIns="45000" rIns="90000" bIns="45000"/>
          <a:lstStyle/>
          <a:p>
            <a:pPr>
              <a:lnSpc>
                <a:spcPct val="100000"/>
              </a:lnSpc>
            </a:pPr>
            <a:r>
              <a:rPr lang="ru-RU" dirty="0">
                <a:solidFill>
                  <a:srgbClr val="000000"/>
                </a:solidFill>
                <a:latin typeface="Calibri"/>
              </a:rPr>
              <a:t>Вдруг откуда-то шакал</a:t>
            </a:r>
            <a:endParaRPr dirty="0"/>
          </a:p>
          <a:p>
            <a:pPr>
              <a:lnSpc>
                <a:spcPct val="100000"/>
              </a:lnSpc>
            </a:pPr>
            <a:r>
              <a:rPr lang="ru-RU" dirty="0">
                <a:solidFill>
                  <a:srgbClr val="000000"/>
                </a:solidFill>
                <a:latin typeface="Calibri"/>
              </a:rPr>
              <a:t>На кобыле прискакал:</a:t>
            </a:r>
            <a:endParaRPr dirty="0"/>
          </a:p>
          <a:p>
            <a:pPr>
              <a:lnSpc>
                <a:spcPct val="100000"/>
              </a:lnSpc>
            </a:pPr>
            <a:r>
              <a:rPr lang="ru-RU" dirty="0">
                <a:solidFill>
                  <a:srgbClr val="000000"/>
                </a:solidFill>
                <a:latin typeface="Calibri"/>
              </a:rPr>
              <a:t>«Вот вам телеграмма</a:t>
            </a:r>
            <a:endParaRPr dirty="0"/>
          </a:p>
          <a:p>
            <a:pPr>
              <a:lnSpc>
                <a:spcPct val="100000"/>
              </a:lnSpc>
            </a:pPr>
            <a:r>
              <a:rPr lang="ru-RU" dirty="0">
                <a:solidFill>
                  <a:srgbClr val="000000"/>
                </a:solidFill>
                <a:latin typeface="Calibri"/>
              </a:rPr>
              <a:t>От Гиппопотама!»</a:t>
            </a:r>
            <a:endParaRPr dirty="0"/>
          </a:p>
        </p:txBody>
      </p:sp>
      <p:sp>
        <p:nvSpPr>
          <p:cNvPr id="183" name="CustomShape 4"/>
          <p:cNvSpPr/>
          <p:nvPr/>
        </p:nvSpPr>
        <p:spPr>
          <a:xfrm>
            <a:off x="3176188" y="4293096"/>
            <a:ext cx="2791264" cy="1461960"/>
          </a:xfrm>
          <a:prstGeom prst="rect">
            <a:avLst/>
          </a:prstGeom>
          <a:solidFill>
            <a:srgbClr val="AAEA25"/>
          </a:solidFill>
          <a:ln>
            <a:noFill/>
          </a:ln>
        </p:spPr>
        <p:txBody>
          <a:bodyPr wrap="none" lIns="90000" tIns="45000" rIns="90000" bIns="45000"/>
          <a:lstStyle/>
          <a:p>
            <a:pPr>
              <a:lnSpc>
                <a:spcPct val="100000"/>
              </a:lnSpc>
            </a:pPr>
            <a:r>
              <a:rPr lang="ru-RU" dirty="0">
                <a:solidFill>
                  <a:srgbClr val="000000"/>
                </a:solidFill>
                <a:latin typeface="Calibri"/>
              </a:rPr>
              <a:t>«Мы живём на Занзибаре,</a:t>
            </a:r>
            <a:endParaRPr dirty="0"/>
          </a:p>
          <a:p>
            <a:pPr>
              <a:lnSpc>
                <a:spcPct val="100000"/>
              </a:lnSpc>
            </a:pPr>
            <a:r>
              <a:rPr lang="ru-RU" dirty="0">
                <a:solidFill>
                  <a:srgbClr val="000000"/>
                </a:solidFill>
                <a:latin typeface="Calibri"/>
              </a:rPr>
              <a:t>В Калахари и Сахаре,</a:t>
            </a:r>
            <a:endParaRPr dirty="0"/>
          </a:p>
          <a:p>
            <a:pPr>
              <a:lnSpc>
                <a:spcPct val="100000"/>
              </a:lnSpc>
            </a:pPr>
            <a:r>
              <a:rPr lang="ru-RU" dirty="0">
                <a:solidFill>
                  <a:srgbClr val="000000"/>
                </a:solidFill>
                <a:latin typeface="Calibri"/>
              </a:rPr>
              <a:t>На горе Фернандо-По,</a:t>
            </a:r>
            <a:endParaRPr dirty="0"/>
          </a:p>
          <a:p>
            <a:pPr>
              <a:lnSpc>
                <a:spcPct val="100000"/>
              </a:lnSpc>
            </a:pPr>
            <a:r>
              <a:rPr lang="ru-RU" dirty="0">
                <a:solidFill>
                  <a:srgbClr val="000000"/>
                </a:solidFill>
                <a:latin typeface="Calibri"/>
              </a:rPr>
              <a:t>Где гуляет </a:t>
            </a:r>
            <a:r>
              <a:rPr lang="ru-RU" dirty="0" err="1">
                <a:solidFill>
                  <a:srgbClr val="000000"/>
                </a:solidFill>
                <a:latin typeface="Calibri"/>
              </a:rPr>
              <a:t>Гиппопо</a:t>
            </a:r>
            <a:endParaRPr dirty="0"/>
          </a:p>
          <a:p>
            <a:pPr>
              <a:lnSpc>
                <a:spcPct val="100000"/>
              </a:lnSpc>
            </a:pPr>
            <a:r>
              <a:rPr lang="ru-RU" dirty="0">
                <a:solidFill>
                  <a:srgbClr val="000000"/>
                </a:solidFill>
                <a:latin typeface="Calibri"/>
              </a:rPr>
              <a:t>По широкой Лимпопо».</a:t>
            </a:r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ru-RU" sz="4400" b="1" i="1" dirty="0">
                <a:solidFill>
                  <a:srgbClr val="0070C0"/>
                </a:solidFill>
                <a:latin typeface="Calibri"/>
              </a:rPr>
              <a:t>Существительное или глагол?</a:t>
            </a:r>
            <a:endParaRPr dirty="0"/>
          </a:p>
        </p:txBody>
      </p:sp>
      <p:sp>
        <p:nvSpPr>
          <p:cNvPr id="185" name="CustomShape 2"/>
          <p:cNvSpPr/>
          <p:nvPr/>
        </p:nvSpPr>
        <p:spPr>
          <a:xfrm>
            <a:off x="1333394" y="1772816"/>
            <a:ext cx="3073860" cy="913320"/>
          </a:xfrm>
          <a:prstGeom prst="rect">
            <a:avLst/>
          </a:prstGeom>
          <a:solidFill>
            <a:srgbClr val="FFE1CC"/>
          </a:solidFill>
          <a:ln>
            <a:noFill/>
          </a:ln>
        </p:spPr>
        <p:txBody>
          <a:bodyPr wrap="none" lIns="90000" tIns="45000" rIns="90000" bIns="45000"/>
          <a:lstStyle/>
          <a:p>
            <a:pPr>
              <a:lnSpc>
                <a:spcPct val="100000"/>
              </a:lnSpc>
            </a:pPr>
            <a:r>
              <a:rPr lang="ru-RU" dirty="0">
                <a:solidFill>
                  <a:srgbClr val="000000"/>
                </a:solidFill>
                <a:latin typeface="Calibri"/>
              </a:rPr>
              <a:t>Расскажи историю колобка</a:t>
            </a:r>
            <a:endParaRPr dirty="0"/>
          </a:p>
          <a:p>
            <a:pPr>
              <a:lnSpc>
                <a:spcPct val="100000"/>
              </a:lnSpc>
            </a:pPr>
            <a:r>
              <a:rPr lang="ru-RU" dirty="0">
                <a:solidFill>
                  <a:srgbClr val="000000"/>
                </a:solidFill>
                <a:latin typeface="Calibri"/>
              </a:rPr>
              <a:t>- только существительными</a:t>
            </a:r>
            <a:endParaRPr dirty="0"/>
          </a:p>
          <a:p>
            <a:pPr>
              <a:lnSpc>
                <a:spcPct val="100000"/>
              </a:lnSpc>
            </a:pPr>
            <a:r>
              <a:rPr lang="ru-RU" dirty="0">
                <a:solidFill>
                  <a:srgbClr val="000000"/>
                </a:solidFill>
                <a:latin typeface="Calibri"/>
              </a:rPr>
              <a:t> - только глаголами</a:t>
            </a:r>
            <a:endParaRPr dirty="0"/>
          </a:p>
        </p:txBody>
      </p:sp>
      <p:sp>
        <p:nvSpPr>
          <p:cNvPr id="186" name="CustomShape 3"/>
          <p:cNvSpPr/>
          <p:nvPr/>
        </p:nvSpPr>
        <p:spPr>
          <a:xfrm>
            <a:off x="611640" y="3429000"/>
            <a:ext cx="8136720" cy="639000"/>
          </a:xfrm>
          <a:prstGeom prst="rect">
            <a:avLst/>
          </a:prstGeom>
          <a:solidFill>
            <a:srgbClr val="EDE1D6"/>
          </a:solidFill>
          <a:ln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ru-RU">
                <a:solidFill>
                  <a:srgbClr val="000000"/>
                </a:solidFill>
                <a:latin typeface="Calibri"/>
              </a:rPr>
              <a:t>Рассказ о путешествии колобка по дорожке и встрече колобка с зайцем, волком,</a:t>
            </a:r>
            <a:endParaRPr/>
          </a:p>
          <a:p>
            <a:pPr>
              <a:lnSpc>
                <a:spcPct val="100000"/>
              </a:lnSpc>
            </a:pPr>
            <a:r>
              <a:rPr lang="ru-RU">
                <a:solidFill>
                  <a:srgbClr val="000000"/>
                </a:solidFill>
                <a:latin typeface="Calibri"/>
              </a:rPr>
              <a:t>медведем и лисой.</a:t>
            </a:r>
            <a:endParaRPr/>
          </a:p>
        </p:txBody>
      </p:sp>
      <p:sp>
        <p:nvSpPr>
          <p:cNvPr id="187" name="CustomShape 4"/>
          <p:cNvSpPr/>
          <p:nvPr/>
        </p:nvSpPr>
        <p:spPr>
          <a:xfrm>
            <a:off x="1337760" y="5157192"/>
            <a:ext cx="6912664" cy="364680"/>
          </a:xfrm>
          <a:prstGeom prst="rect">
            <a:avLst/>
          </a:prstGeom>
          <a:solidFill>
            <a:srgbClr val="EFFFC1"/>
          </a:solidFill>
          <a:ln>
            <a:noFill/>
          </a:ln>
        </p:spPr>
        <p:txBody>
          <a:bodyPr wrap="none" lIns="90000" tIns="45000" rIns="90000" bIns="45000"/>
          <a:lstStyle/>
          <a:p>
            <a:pPr>
              <a:lnSpc>
                <a:spcPct val="100000"/>
              </a:lnSpc>
            </a:pPr>
            <a:r>
              <a:rPr lang="ru-RU" dirty="0">
                <a:solidFill>
                  <a:srgbClr val="000000"/>
                </a:solidFill>
                <a:latin typeface="Calibri"/>
              </a:rPr>
              <a:t>Если существительное может всё – можно ли обойтись без глагола?</a:t>
            </a:r>
            <a:endParaRPr dirty="0"/>
          </a:p>
        </p:txBody>
      </p:sp>
      <p:sp>
        <p:nvSpPr>
          <p:cNvPr id="2" name="TextBox 1"/>
          <p:cNvSpPr txBox="1"/>
          <p:nvPr/>
        </p:nvSpPr>
        <p:spPr>
          <a:xfrm>
            <a:off x="1835696" y="4293096"/>
            <a:ext cx="6048672" cy="646331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0800000" scaled="1"/>
            <a:tileRect/>
          </a:gradFill>
        </p:spPr>
        <p:txBody>
          <a:bodyPr wrap="square" rtlCol="0">
            <a:spAutoFit/>
          </a:bodyPr>
          <a:lstStyle/>
          <a:p>
            <a:r>
              <a:rPr lang="ru-RU" dirty="0" smtClean="0"/>
              <a:t>Лежал-лежал, упал и покатился, поговорил, </a:t>
            </a:r>
            <a:r>
              <a:rPr lang="ru-RU" dirty="0" err="1" smtClean="0"/>
              <a:t>поубегал</a:t>
            </a:r>
            <a:r>
              <a:rPr lang="ru-RU" dirty="0" smtClean="0"/>
              <a:t>,</a:t>
            </a:r>
          </a:p>
          <a:p>
            <a:r>
              <a:rPr lang="ru-RU" dirty="0" smtClean="0"/>
              <a:t>и съели!</a:t>
            </a: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4712479" y="2910681"/>
            <a:ext cx="2204834" cy="36933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ru-RU" dirty="0" smtClean="0"/>
              <a:t>Что лучше звучит?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ru-RU" sz="4400" b="1" i="1" dirty="0">
                <a:solidFill>
                  <a:srgbClr val="FF0000"/>
                </a:solidFill>
                <a:latin typeface="Calibri"/>
              </a:rPr>
              <a:t>О словах</a:t>
            </a:r>
            <a:endParaRPr dirty="0"/>
          </a:p>
        </p:txBody>
      </p:sp>
      <p:sp>
        <p:nvSpPr>
          <p:cNvPr id="189" name="CustomShape 2"/>
          <p:cNvSpPr/>
          <p:nvPr/>
        </p:nvSpPr>
        <p:spPr>
          <a:xfrm>
            <a:off x="2880720" y="1772640"/>
            <a:ext cx="5723728" cy="577800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  <a:ln>
            <a:noFill/>
          </a:ln>
        </p:spPr>
        <p:txBody>
          <a:bodyPr wrap="none" lIns="90000" tIns="45000" rIns="90000" bIns="45000"/>
          <a:lstStyle/>
          <a:p>
            <a:pPr>
              <a:lnSpc>
                <a:spcPct val="100000"/>
              </a:lnSpc>
            </a:pPr>
            <a:r>
              <a:rPr lang="ru-RU" sz="3200" b="1" i="1" dirty="0">
                <a:solidFill>
                  <a:srgbClr val="000000"/>
                </a:solidFill>
                <a:latin typeface="Calibri"/>
              </a:rPr>
              <a:t>Сколько слов в русском языке?</a:t>
            </a:r>
            <a:endParaRPr dirty="0"/>
          </a:p>
        </p:txBody>
      </p:sp>
      <p:sp>
        <p:nvSpPr>
          <p:cNvPr id="190" name="CustomShape 3"/>
          <p:cNvSpPr/>
          <p:nvPr/>
        </p:nvSpPr>
        <p:spPr>
          <a:xfrm>
            <a:off x="1115616" y="4797000"/>
            <a:ext cx="7488832" cy="760680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  <a:ln>
            <a:noFill/>
          </a:ln>
        </p:spPr>
        <p:txBody>
          <a:bodyPr wrap="none" lIns="90000" tIns="45000" rIns="90000" bIns="45000"/>
          <a:lstStyle/>
          <a:p>
            <a:pPr>
              <a:lnSpc>
                <a:spcPct val="100000"/>
              </a:lnSpc>
            </a:pPr>
            <a:r>
              <a:rPr lang="ru-RU" sz="4400" dirty="0">
                <a:solidFill>
                  <a:srgbClr val="000000"/>
                </a:solidFill>
                <a:latin typeface="Calibri"/>
              </a:rPr>
              <a:t>Какое из слов самое важное?</a:t>
            </a:r>
            <a:endParaRPr dirty="0"/>
          </a:p>
        </p:txBody>
      </p:sp>
      <p:sp>
        <p:nvSpPr>
          <p:cNvPr id="191" name="CustomShape 4"/>
          <p:cNvSpPr/>
          <p:nvPr/>
        </p:nvSpPr>
        <p:spPr>
          <a:xfrm>
            <a:off x="1475656" y="2637000"/>
            <a:ext cx="3240360" cy="364680"/>
          </a:xfrm>
          <a:prstGeom prst="rect">
            <a:avLst/>
          </a:prstGeom>
          <a:blipFill>
            <a:blip r:embed="rId4"/>
            <a:tile tx="0" ty="0" sx="100000" sy="100000" flip="none" algn="tl"/>
          </a:blipFill>
          <a:ln>
            <a:noFill/>
          </a:ln>
        </p:spPr>
        <p:txBody>
          <a:bodyPr wrap="none" lIns="90000" tIns="45000" rIns="90000" bIns="45000"/>
          <a:lstStyle/>
          <a:p>
            <a:pPr>
              <a:lnSpc>
                <a:spcPct val="100000"/>
              </a:lnSpc>
            </a:pPr>
            <a:r>
              <a:rPr lang="ru-RU" dirty="0">
                <a:solidFill>
                  <a:srgbClr val="000000"/>
                </a:solidFill>
                <a:latin typeface="Calibri"/>
              </a:rPr>
              <a:t>Каких местоимений больше?</a:t>
            </a:r>
            <a:endParaRPr dirty="0"/>
          </a:p>
        </p:txBody>
      </p:sp>
      <p:sp>
        <p:nvSpPr>
          <p:cNvPr id="192" name="CustomShape 5"/>
          <p:cNvSpPr/>
          <p:nvPr/>
        </p:nvSpPr>
        <p:spPr>
          <a:xfrm>
            <a:off x="3563888" y="3357000"/>
            <a:ext cx="4752528" cy="639000"/>
          </a:xfrm>
          <a:prstGeom prst="rect">
            <a:avLst/>
          </a:prstGeom>
          <a:blipFill>
            <a:blip r:embed="rId5"/>
            <a:tile tx="0" ty="0" sx="100000" sy="100000" flip="none" algn="tl"/>
          </a:blipFill>
          <a:ln>
            <a:noFill/>
          </a:ln>
        </p:spPr>
        <p:txBody>
          <a:bodyPr wrap="none" lIns="90000" tIns="45000" rIns="90000" bIns="45000"/>
          <a:lstStyle/>
          <a:p>
            <a:pPr>
              <a:lnSpc>
                <a:spcPct val="100000"/>
              </a:lnSpc>
            </a:pPr>
            <a:r>
              <a:rPr lang="ru-RU" dirty="0">
                <a:solidFill>
                  <a:srgbClr val="000000"/>
                </a:solidFill>
                <a:latin typeface="Calibri"/>
              </a:rPr>
              <a:t>Какой знак поставить между выражениями:</a:t>
            </a:r>
            <a:endParaRPr dirty="0"/>
          </a:p>
          <a:p>
            <a:pPr>
              <a:lnSpc>
                <a:spcPct val="100000"/>
              </a:lnSpc>
            </a:pPr>
            <a:r>
              <a:rPr lang="ru-RU" b="1" i="1" dirty="0" smtClean="0">
                <a:solidFill>
                  <a:srgbClr val="000000"/>
                </a:solidFill>
                <a:latin typeface="Calibri"/>
              </a:rPr>
              <a:t>две перчатки</a:t>
            </a:r>
            <a:r>
              <a:rPr lang="ru-RU" dirty="0" smtClean="0">
                <a:solidFill>
                  <a:srgbClr val="000000"/>
                </a:solidFill>
                <a:latin typeface="Calibri"/>
              </a:rPr>
              <a:t> </a:t>
            </a:r>
            <a:r>
              <a:rPr lang="ru-RU" dirty="0">
                <a:solidFill>
                  <a:srgbClr val="000000"/>
                </a:solidFill>
                <a:latin typeface="Calibri"/>
              </a:rPr>
              <a:t>= / &gt; / &lt; </a:t>
            </a:r>
            <a:r>
              <a:rPr lang="ru-RU" b="1" i="1" dirty="0">
                <a:solidFill>
                  <a:srgbClr val="000000"/>
                </a:solidFill>
                <a:latin typeface="Calibri"/>
              </a:rPr>
              <a:t>двое перчаток </a:t>
            </a:r>
            <a:r>
              <a:rPr lang="ru-RU" dirty="0">
                <a:solidFill>
                  <a:srgbClr val="000000"/>
                </a:solidFill>
                <a:latin typeface="Calibri"/>
              </a:rPr>
              <a:t>?</a:t>
            </a:r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TextShape 1"/>
          <p:cNvSpPr txBox="1"/>
          <p:nvPr/>
        </p:nvSpPr>
        <p:spPr>
          <a:xfrm>
            <a:off x="395640" y="260640"/>
            <a:ext cx="8229240" cy="114264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ru-RU" sz="4400" b="1" i="1" dirty="0">
                <a:solidFill>
                  <a:srgbClr val="FF0000"/>
                </a:solidFill>
                <a:latin typeface="Calibri"/>
              </a:rPr>
              <a:t>Имя твое</a:t>
            </a:r>
            <a:endParaRPr dirty="0"/>
          </a:p>
        </p:txBody>
      </p:sp>
      <p:sp>
        <p:nvSpPr>
          <p:cNvPr id="194" name="CustomShape 2"/>
          <p:cNvSpPr/>
          <p:nvPr/>
        </p:nvSpPr>
        <p:spPr>
          <a:xfrm>
            <a:off x="3419872" y="3645024"/>
            <a:ext cx="5328592" cy="2775264"/>
          </a:xfrm>
          <a:prstGeom prst="rect">
            <a:avLst/>
          </a:prstGeom>
          <a:solidFill>
            <a:srgbClr val="F4FCE4"/>
          </a:solidFill>
          <a:ln>
            <a:noFill/>
          </a:ln>
        </p:spPr>
        <p:txBody>
          <a:bodyPr wrap="none" lIns="90000" tIns="45000" rIns="90000" bIns="45000"/>
          <a:lstStyle/>
          <a:p>
            <a:pPr>
              <a:lnSpc>
                <a:spcPct val="100000"/>
              </a:lnSpc>
            </a:pPr>
            <a:r>
              <a:rPr lang="ru-RU" b="1" dirty="0">
                <a:solidFill>
                  <a:srgbClr val="0070C0"/>
                </a:solidFill>
                <a:latin typeface="Calibri"/>
              </a:rPr>
              <a:t>Формы работы с именем собственным</a:t>
            </a:r>
            <a:endParaRPr dirty="0"/>
          </a:p>
          <a:p>
            <a:pPr>
              <a:lnSpc>
                <a:spcPct val="100000"/>
              </a:lnSpc>
            </a:pPr>
            <a:r>
              <a:rPr lang="ru-RU" dirty="0">
                <a:solidFill>
                  <a:srgbClr val="000000"/>
                </a:solidFill>
                <a:latin typeface="Calibri"/>
              </a:rPr>
              <a:t>Рассказ о своем имени.</a:t>
            </a:r>
            <a:endParaRPr dirty="0"/>
          </a:p>
          <a:p>
            <a:pPr>
              <a:lnSpc>
                <a:spcPct val="100000"/>
              </a:lnSpc>
            </a:pPr>
            <a:r>
              <a:rPr lang="ru-RU" dirty="0">
                <a:solidFill>
                  <a:srgbClr val="000000"/>
                </a:solidFill>
                <a:latin typeface="Calibri"/>
              </a:rPr>
              <a:t>Расскажи о своем знаменитом тезке.</a:t>
            </a:r>
            <a:endParaRPr dirty="0"/>
          </a:p>
          <a:p>
            <a:pPr>
              <a:lnSpc>
                <a:spcPct val="100000"/>
              </a:lnSpc>
            </a:pPr>
            <a:r>
              <a:rPr lang="ru-RU" dirty="0">
                <a:solidFill>
                  <a:srgbClr val="000000"/>
                </a:solidFill>
                <a:latin typeface="Calibri"/>
              </a:rPr>
              <a:t>Почему автор назвал героев именно так?</a:t>
            </a:r>
            <a:endParaRPr dirty="0"/>
          </a:p>
          <a:p>
            <a:pPr>
              <a:lnSpc>
                <a:spcPct val="100000"/>
              </a:lnSpc>
            </a:pPr>
            <a:r>
              <a:rPr lang="ru-RU" dirty="0">
                <a:solidFill>
                  <a:srgbClr val="000000"/>
                </a:solidFill>
                <a:latin typeface="Calibri"/>
              </a:rPr>
              <a:t>Придумываем имена для героев своей сказки.</a:t>
            </a:r>
            <a:endParaRPr dirty="0"/>
          </a:p>
          <a:p>
            <a:pPr>
              <a:lnSpc>
                <a:spcPct val="100000"/>
              </a:lnSpc>
            </a:pPr>
            <a:r>
              <a:rPr lang="ru-RU" dirty="0">
                <a:solidFill>
                  <a:srgbClr val="000000"/>
                </a:solidFill>
                <a:latin typeface="Calibri"/>
              </a:rPr>
              <a:t>Пишем письмо, поздравление - </a:t>
            </a:r>
            <a:r>
              <a:rPr lang="ru-RU" b="1" i="1" dirty="0">
                <a:solidFill>
                  <a:srgbClr val="000000"/>
                </a:solidFill>
                <a:latin typeface="Calibri"/>
              </a:rPr>
              <a:t>кому?</a:t>
            </a:r>
            <a:endParaRPr dirty="0"/>
          </a:p>
          <a:p>
            <a:pPr>
              <a:lnSpc>
                <a:spcPct val="100000"/>
              </a:lnSpc>
            </a:pPr>
            <a:r>
              <a:rPr lang="ru-RU" dirty="0">
                <a:solidFill>
                  <a:srgbClr val="000000"/>
                </a:solidFill>
                <a:latin typeface="Calibri"/>
              </a:rPr>
              <a:t>Подписываем свою работу – </a:t>
            </a:r>
            <a:r>
              <a:rPr lang="ru-RU" b="1" i="1" dirty="0">
                <a:solidFill>
                  <a:srgbClr val="000000"/>
                </a:solidFill>
                <a:latin typeface="Calibri"/>
              </a:rPr>
              <a:t>как?</a:t>
            </a:r>
            <a:endParaRPr dirty="0"/>
          </a:p>
          <a:p>
            <a:pPr>
              <a:lnSpc>
                <a:spcPct val="100000"/>
              </a:lnSpc>
            </a:pPr>
            <a:r>
              <a:rPr lang="ru-RU" dirty="0">
                <a:solidFill>
                  <a:srgbClr val="000000"/>
                </a:solidFill>
                <a:latin typeface="Calibri"/>
              </a:rPr>
              <a:t>Разговариваем по телефону – с чего начинаем?</a:t>
            </a:r>
            <a:endParaRPr dirty="0"/>
          </a:p>
          <a:p>
            <a:pPr>
              <a:lnSpc>
                <a:spcPct val="100000"/>
              </a:lnSpc>
            </a:pPr>
            <a:r>
              <a:rPr lang="ru-RU" dirty="0">
                <a:solidFill>
                  <a:srgbClr val="000000"/>
                </a:solidFill>
                <a:latin typeface="Calibri"/>
              </a:rPr>
              <a:t>(Большая буква! Обособление обращений).</a:t>
            </a:r>
            <a:endParaRPr dirty="0"/>
          </a:p>
        </p:txBody>
      </p:sp>
      <p:sp>
        <p:nvSpPr>
          <p:cNvPr id="195" name="CustomShape 3"/>
          <p:cNvSpPr/>
          <p:nvPr/>
        </p:nvSpPr>
        <p:spPr>
          <a:xfrm>
            <a:off x="683568" y="1844824"/>
            <a:ext cx="8064896" cy="1678136"/>
          </a:xfrm>
          <a:prstGeom prst="rect">
            <a:avLst/>
          </a:prstGeom>
          <a:noFill/>
          <a:ln>
            <a:noFill/>
          </a:ln>
        </p:spPr>
        <p:txBody>
          <a:bodyPr wrap="none" lIns="90000" tIns="45000" rIns="90000" bIns="45000"/>
          <a:lstStyle/>
          <a:p>
            <a:pPr>
              <a:lnSpc>
                <a:spcPct val="100000"/>
              </a:lnSpc>
            </a:pPr>
            <a:r>
              <a:rPr lang="ru-RU" dirty="0">
                <a:solidFill>
                  <a:srgbClr val="000000"/>
                </a:solidFill>
                <a:latin typeface="Calibri"/>
              </a:rPr>
              <a:t>Все слова «выстраиваются» вокруг говорящего:</a:t>
            </a:r>
            <a:endParaRPr dirty="0"/>
          </a:p>
          <a:p>
            <a:pPr>
              <a:lnSpc>
                <a:spcPct val="100000"/>
              </a:lnSpc>
            </a:pPr>
            <a:r>
              <a:rPr lang="ru-RU" i="1" dirty="0">
                <a:solidFill>
                  <a:srgbClr val="000000"/>
                </a:solidFill>
                <a:latin typeface="Calibri"/>
              </a:rPr>
              <a:t>нравится – мне; далеко – от меня; трудно или легко – мне…</a:t>
            </a:r>
            <a:endParaRPr dirty="0"/>
          </a:p>
          <a:p>
            <a:pPr>
              <a:lnSpc>
                <a:spcPct val="100000"/>
              </a:lnSpc>
            </a:pPr>
            <a:r>
              <a:rPr lang="ru-RU" b="1" u="sng" dirty="0">
                <a:solidFill>
                  <a:srgbClr val="000000"/>
                </a:solidFill>
                <a:latin typeface="Calibri"/>
              </a:rPr>
              <a:t>Язык эгоцентричен</a:t>
            </a:r>
            <a:r>
              <a:rPr lang="ru-RU" dirty="0">
                <a:solidFill>
                  <a:srgbClr val="000000"/>
                </a:solidFill>
                <a:latin typeface="Calibri"/>
              </a:rPr>
              <a:t>: отражает точку зрения говорящего, его взгляд на мир.</a:t>
            </a:r>
            <a:endParaRPr dirty="0"/>
          </a:p>
          <a:p>
            <a:pPr>
              <a:lnSpc>
                <a:spcPct val="100000"/>
              </a:lnSpc>
            </a:pPr>
            <a:r>
              <a:rPr lang="ru-RU" dirty="0">
                <a:solidFill>
                  <a:srgbClr val="000000"/>
                </a:solidFill>
                <a:latin typeface="Calibri"/>
              </a:rPr>
              <a:t>Поэтому в центре системы языка находятся слова, </a:t>
            </a:r>
            <a:endParaRPr dirty="0"/>
          </a:p>
          <a:p>
            <a:pPr>
              <a:lnSpc>
                <a:spcPct val="100000"/>
              </a:lnSpc>
            </a:pPr>
            <a:r>
              <a:rPr lang="ru-RU" dirty="0">
                <a:solidFill>
                  <a:srgbClr val="000000"/>
                </a:solidFill>
                <a:latin typeface="Calibri"/>
              </a:rPr>
              <a:t>обозначающие человека говорящего.</a:t>
            </a:r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none" lIns="0" tIns="0" rIns="0" bIns="0" anchor="ctr"/>
          <a:lstStyle/>
          <a:p>
            <a:pPr algn="ctr"/>
            <a:r>
              <a:rPr lang="ru-RU" sz="2400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 правилах и </a:t>
            </a:r>
            <a:r>
              <a:rPr lang="ru-RU" sz="24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принципах</a:t>
            </a:r>
            <a:endParaRPr sz="2400" b="1" i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1102" y="1556792"/>
            <a:ext cx="2529918" cy="4392488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0831" y="2420888"/>
            <a:ext cx="5374291" cy="344418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TextShape 1"/>
          <p:cNvSpPr txBox="1"/>
          <p:nvPr/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ru-RU" sz="4400" b="1" i="1">
                <a:solidFill>
                  <a:srgbClr val="0070C0"/>
                </a:solidFill>
                <a:latin typeface="Calibri"/>
              </a:rPr>
              <a:t>Спасибо за внимание</a:t>
            </a:r>
            <a:endParaRPr/>
          </a:p>
        </p:txBody>
      </p:sp>
      <p:sp>
        <p:nvSpPr>
          <p:cNvPr id="198" name="TextShape 2"/>
          <p:cNvSpPr txBox="1"/>
          <p:nvPr/>
        </p:nvSpPr>
        <p:spPr>
          <a:xfrm>
            <a:off x="3564000" y="4797000"/>
            <a:ext cx="5000400" cy="910440"/>
          </a:xfrm>
          <a:prstGeom prst="rect">
            <a:avLst/>
          </a:prstGeom>
        </p:spPr>
        <p:txBody>
          <a:bodyPr/>
          <a:lstStyle/>
          <a:p>
            <a:pPr algn="r">
              <a:lnSpc>
                <a:spcPct val="100000"/>
              </a:lnSpc>
            </a:pPr>
            <a:r>
              <a:rPr lang="ru-RU" sz="3200">
                <a:solidFill>
                  <a:srgbClr val="002060"/>
                </a:solidFill>
                <a:latin typeface="Calibri"/>
              </a:rPr>
              <a:t>Любовь Алексеевна Гусева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ru-RU" sz="4400">
                <a:solidFill>
                  <a:srgbClr val="C00000"/>
                </a:solidFill>
                <a:latin typeface="Calibri"/>
              </a:rPr>
              <a:t>ЮНЕСКО - 1957 год</a:t>
            </a:r>
            <a:endParaRPr/>
          </a:p>
        </p:txBody>
      </p:sp>
      <p:sp>
        <p:nvSpPr>
          <p:cNvPr id="147" name="CustomShape 2"/>
          <p:cNvSpPr/>
          <p:nvPr/>
        </p:nvSpPr>
        <p:spPr>
          <a:xfrm>
            <a:off x="683568" y="1989000"/>
            <a:ext cx="8002872" cy="3312208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ru-RU" sz="2400" dirty="0">
                <a:solidFill>
                  <a:srgbClr val="000000"/>
                </a:solidFill>
                <a:latin typeface="Calibri"/>
              </a:rPr>
              <a:t>Термин «функциональная грамотность» введен ЮНЕСКО в 1957 году:</a:t>
            </a:r>
            <a:endParaRPr dirty="0"/>
          </a:p>
          <a:p>
            <a:pPr>
              <a:lnSpc>
                <a:spcPct val="100000"/>
              </a:lnSpc>
            </a:pPr>
            <a:r>
              <a:rPr lang="ru-RU" sz="2400" dirty="0">
                <a:solidFill>
                  <a:srgbClr val="000000"/>
                </a:solidFill>
                <a:latin typeface="Calibri"/>
              </a:rPr>
              <a:t>«совокупность умений читать и писать для </a:t>
            </a:r>
            <a:r>
              <a:rPr lang="ru-RU" sz="2400" dirty="0" smtClean="0">
                <a:solidFill>
                  <a:srgbClr val="000000"/>
                </a:solidFill>
                <a:latin typeface="Calibri"/>
              </a:rPr>
              <a:t>использования</a:t>
            </a:r>
          </a:p>
          <a:p>
            <a:pPr>
              <a:lnSpc>
                <a:spcPct val="100000"/>
              </a:lnSpc>
            </a:pPr>
            <a:r>
              <a:rPr lang="ru-RU" sz="2400" dirty="0" smtClean="0">
                <a:solidFill>
                  <a:srgbClr val="000000"/>
                </a:solidFill>
                <a:latin typeface="Calibri"/>
              </a:rPr>
              <a:t>в </a:t>
            </a:r>
            <a:r>
              <a:rPr lang="ru-RU" sz="2400" dirty="0">
                <a:solidFill>
                  <a:srgbClr val="000000"/>
                </a:solidFill>
                <a:latin typeface="Calibri"/>
              </a:rPr>
              <a:t>повседневной жизни и удовлетворения житейских проблем».</a:t>
            </a:r>
            <a:endParaRPr dirty="0"/>
          </a:p>
          <a:p>
            <a:pPr>
              <a:lnSpc>
                <a:spcPct val="100000"/>
              </a:lnSpc>
            </a:pPr>
            <a:endParaRPr dirty="0"/>
          </a:p>
          <a:p>
            <a:pPr>
              <a:lnSpc>
                <a:spcPct val="100000"/>
              </a:lnSpc>
            </a:pPr>
            <a:r>
              <a:rPr lang="ru-RU" sz="2400" dirty="0">
                <a:solidFill>
                  <a:srgbClr val="000000"/>
                </a:solidFill>
                <a:latin typeface="Calibri"/>
              </a:rPr>
              <a:t>Применялся в основном ко взрослому </a:t>
            </a:r>
            <a:r>
              <a:rPr lang="ru-RU" sz="2400" dirty="0" smtClean="0">
                <a:solidFill>
                  <a:srgbClr val="000000"/>
                </a:solidFill>
                <a:latin typeface="Calibri"/>
              </a:rPr>
              <a:t>населению,</a:t>
            </a:r>
          </a:p>
          <a:p>
            <a:pPr>
              <a:lnSpc>
                <a:spcPct val="100000"/>
              </a:lnSpc>
            </a:pPr>
            <a:r>
              <a:rPr lang="ru-RU" sz="2400" dirty="0" smtClean="0">
                <a:solidFill>
                  <a:srgbClr val="000000"/>
                </a:solidFill>
                <a:latin typeface="Calibri"/>
              </a:rPr>
              <a:t>которое </a:t>
            </a:r>
            <a:r>
              <a:rPr lang="ru-RU" sz="2400" dirty="0">
                <a:solidFill>
                  <a:srgbClr val="000000"/>
                </a:solidFill>
                <a:latin typeface="Calibri"/>
              </a:rPr>
              <a:t>нуждалось </a:t>
            </a:r>
            <a:r>
              <a:rPr lang="ru-RU" sz="2400" dirty="0" smtClean="0">
                <a:solidFill>
                  <a:srgbClr val="000000"/>
                </a:solidFill>
                <a:latin typeface="Calibri"/>
              </a:rPr>
              <a:t>в</a:t>
            </a:r>
            <a:r>
              <a:rPr lang="ru-RU" dirty="0"/>
              <a:t> </a:t>
            </a:r>
            <a:r>
              <a:rPr lang="ru-RU" sz="2400" dirty="0" smtClean="0">
                <a:solidFill>
                  <a:srgbClr val="000000"/>
                </a:solidFill>
                <a:latin typeface="Calibri"/>
              </a:rPr>
              <a:t>формировании </a:t>
            </a:r>
            <a:r>
              <a:rPr lang="ru-RU" sz="2400" dirty="0">
                <a:solidFill>
                  <a:srgbClr val="000000"/>
                </a:solidFill>
                <a:latin typeface="Calibri"/>
              </a:rPr>
              <a:t>элементарной </a:t>
            </a:r>
            <a:r>
              <a:rPr lang="ru-RU" sz="2400" dirty="0" smtClean="0">
                <a:solidFill>
                  <a:srgbClr val="000000"/>
                </a:solidFill>
                <a:latin typeface="Calibri"/>
              </a:rPr>
              <a:t>грамотности.</a:t>
            </a:r>
            <a:endParaRPr dirty="0"/>
          </a:p>
          <a:p>
            <a:pPr>
              <a:lnSpc>
                <a:spcPct val="100000"/>
              </a:lnSpc>
            </a:pPr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ru-RU" sz="4400" b="1">
                <a:solidFill>
                  <a:srgbClr val="C00000"/>
                </a:solidFill>
                <a:latin typeface="Calibri"/>
              </a:rPr>
              <a:t>Леонтьев А.А.</a:t>
            </a:r>
            <a:endParaRPr/>
          </a:p>
        </p:txBody>
      </p:sp>
      <p:sp>
        <p:nvSpPr>
          <p:cNvPr id="149" name="CustomShape 2"/>
          <p:cNvSpPr/>
          <p:nvPr/>
        </p:nvSpPr>
        <p:spPr>
          <a:xfrm>
            <a:off x="899640" y="1989000"/>
            <a:ext cx="7920360" cy="3384216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ru-RU" sz="2400" dirty="0">
                <a:solidFill>
                  <a:srgbClr val="000000"/>
                </a:solidFill>
                <a:latin typeface="Calibri"/>
              </a:rPr>
              <a:t>«</a:t>
            </a:r>
            <a:r>
              <a:rPr lang="ru-RU" sz="2400" b="1" i="1" dirty="0">
                <a:solidFill>
                  <a:srgbClr val="FF0000"/>
                </a:solidFill>
                <a:latin typeface="Calibri"/>
              </a:rPr>
              <a:t>Функционально грамотный человек </a:t>
            </a:r>
            <a:r>
              <a:rPr lang="ru-RU" sz="2400" dirty="0">
                <a:solidFill>
                  <a:srgbClr val="000000"/>
                </a:solidFill>
                <a:latin typeface="Calibri"/>
              </a:rPr>
              <a:t>— это</a:t>
            </a:r>
            <a:endParaRPr dirty="0"/>
          </a:p>
          <a:p>
            <a:pPr>
              <a:lnSpc>
                <a:spcPct val="100000"/>
              </a:lnSpc>
            </a:pPr>
            <a:r>
              <a:rPr lang="ru-RU" sz="2400" dirty="0">
                <a:solidFill>
                  <a:srgbClr val="000000"/>
                </a:solidFill>
                <a:latin typeface="Calibri"/>
              </a:rPr>
              <a:t>человек, который </a:t>
            </a:r>
            <a:r>
              <a:rPr lang="ru-RU" sz="2400" b="1" i="1" dirty="0">
                <a:solidFill>
                  <a:srgbClr val="000000"/>
                </a:solidFill>
                <a:latin typeface="Calibri"/>
              </a:rPr>
              <a:t>способен использовать </a:t>
            </a:r>
            <a:r>
              <a:rPr lang="ru-RU" sz="2400" dirty="0">
                <a:solidFill>
                  <a:srgbClr val="000000"/>
                </a:solidFill>
                <a:latin typeface="Calibri"/>
              </a:rPr>
              <a:t>все постоянно</a:t>
            </a:r>
            <a:endParaRPr dirty="0"/>
          </a:p>
          <a:p>
            <a:pPr>
              <a:lnSpc>
                <a:spcPct val="100000"/>
              </a:lnSpc>
            </a:pPr>
            <a:r>
              <a:rPr lang="ru-RU" sz="2400" dirty="0">
                <a:solidFill>
                  <a:srgbClr val="FF0000"/>
                </a:solidFill>
                <a:latin typeface="Calibri"/>
              </a:rPr>
              <a:t>приобретаемые в течение жизни </a:t>
            </a:r>
            <a:r>
              <a:rPr lang="ru-RU" sz="2400" b="1" i="1" dirty="0">
                <a:solidFill>
                  <a:srgbClr val="000000"/>
                </a:solidFill>
                <a:latin typeface="Calibri"/>
              </a:rPr>
              <a:t>знания, умения и навыки </a:t>
            </a:r>
            <a:r>
              <a:rPr lang="ru-RU" sz="2400" dirty="0">
                <a:solidFill>
                  <a:srgbClr val="000000"/>
                </a:solidFill>
                <a:latin typeface="Calibri"/>
              </a:rPr>
              <a:t>для решения максимально широкого диапазона </a:t>
            </a:r>
            <a:r>
              <a:rPr lang="ru-RU" sz="2400" b="1" i="1" dirty="0">
                <a:solidFill>
                  <a:srgbClr val="000000"/>
                </a:solidFill>
                <a:latin typeface="Calibri"/>
              </a:rPr>
              <a:t>жизненных задач </a:t>
            </a:r>
            <a:r>
              <a:rPr lang="ru-RU" sz="2400" dirty="0">
                <a:solidFill>
                  <a:srgbClr val="000000"/>
                </a:solidFill>
                <a:latin typeface="Calibri"/>
              </a:rPr>
              <a:t>в различных сферах </a:t>
            </a:r>
            <a:r>
              <a:rPr lang="ru-RU" sz="2400" b="1" i="1" dirty="0">
                <a:solidFill>
                  <a:srgbClr val="000000"/>
                </a:solidFill>
                <a:latin typeface="Calibri"/>
              </a:rPr>
              <a:t>человеческой деятельности</a:t>
            </a:r>
            <a:r>
              <a:rPr lang="ru-RU" sz="2400" dirty="0">
                <a:solidFill>
                  <a:srgbClr val="000000"/>
                </a:solidFill>
                <a:latin typeface="Calibri"/>
              </a:rPr>
              <a:t>, общения и социальных отношений»</a:t>
            </a:r>
            <a:endParaRPr dirty="0"/>
          </a:p>
          <a:p>
            <a:pPr>
              <a:lnSpc>
                <a:spcPct val="100000"/>
              </a:lnSpc>
            </a:pPr>
            <a:endParaRPr dirty="0"/>
          </a:p>
          <a:p>
            <a:pPr algn="r">
              <a:lnSpc>
                <a:spcPct val="100000"/>
              </a:lnSpc>
            </a:pPr>
            <a:r>
              <a:rPr lang="ru-RU" dirty="0">
                <a:solidFill>
                  <a:srgbClr val="000000"/>
                </a:solidFill>
                <a:latin typeface="Calibri"/>
              </a:rPr>
              <a:t> [Образовательная система «Школа 2100». Педагогика здравого смысла /</a:t>
            </a:r>
            <a:endParaRPr dirty="0"/>
          </a:p>
          <a:p>
            <a:pPr algn="r">
              <a:lnSpc>
                <a:spcPct val="100000"/>
              </a:lnSpc>
            </a:pPr>
            <a:r>
              <a:rPr lang="ru-RU" dirty="0">
                <a:solidFill>
                  <a:srgbClr val="000000"/>
                </a:solidFill>
                <a:latin typeface="Calibri"/>
              </a:rPr>
              <a:t>под ред. А. А. Леонтьева. М.: </a:t>
            </a:r>
            <a:r>
              <a:rPr lang="ru-RU" dirty="0" err="1">
                <a:solidFill>
                  <a:srgbClr val="000000"/>
                </a:solidFill>
                <a:latin typeface="Calibri"/>
              </a:rPr>
              <a:t>Баласс</a:t>
            </a:r>
            <a:r>
              <a:rPr lang="ru-RU" dirty="0">
                <a:solidFill>
                  <a:srgbClr val="000000"/>
                </a:solidFill>
                <a:latin typeface="Calibri"/>
              </a:rPr>
              <a:t>, 2003 С. 35.].</a:t>
            </a:r>
            <a:endParaRPr dirty="0"/>
          </a:p>
          <a:p>
            <a:pPr>
              <a:lnSpc>
                <a:spcPct val="100000"/>
              </a:lnSpc>
            </a:pPr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TextShape 1"/>
          <p:cNvSpPr txBox="1"/>
          <p:nvPr/>
        </p:nvSpPr>
        <p:spPr>
          <a:xfrm>
            <a:off x="457200" y="274680"/>
            <a:ext cx="8229240" cy="10656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ru-RU" sz="4400" b="1" dirty="0">
                <a:solidFill>
                  <a:srgbClr val="10243E"/>
                </a:solidFill>
                <a:latin typeface="Calibri"/>
              </a:rPr>
              <a:t>Виды речевой деятельности</a:t>
            </a:r>
            <a:endParaRPr dirty="0"/>
          </a:p>
        </p:txBody>
      </p:sp>
      <p:graphicFrame>
        <p:nvGraphicFramePr>
          <p:cNvPr id="154" name="Table 2"/>
          <p:cNvGraphicFramePr/>
          <p:nvPr>
            <p:extLst>
              <p:ext uri="{D42A27DB-BD31-4B8C-83A1-F6EECF244321}">
                <p14:modId xmlns:p14="http://schemas.microsoft.com/office/powerpoint/2010/main" val="2714202780"/>
              </p:ext>
            </p:extLst>
          </p:nvPr>
        </p:nvGraphicFramePr>
        <p:xfrm>
          <a:off x="971640" y="1700808"/>
          <a:ext cx="7128360" cy="4480392"/>
        </p:xfrm>
        <a:graphic>
          <a:graphicData uri="http://schemas.openxmlformats.org/drawingml/2006/table">
            <a:tbl>
              <a:tblPr/>
              <a:tblGrid>
                <a:gridCol w="3529080"/>
                <a:gridCol w="3599280"/>
              </a:tblGrid>
              <a:tr h="1009762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dirty="0">
                        <a:solidFill>
                          <a:schemeClr val="tx1"/>
                        </a:solidFill>
                        <a:latin typeface="Aharoni" pitchFamily="2" charset="-79"/>
                        <a:cs typeface="Aharoni" pitchFamily="2" charset="-79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2400" b="1" dirty="0" smtClean="0">
                          <a:solidFill>
                            <a:schemeClr val="tx1"/>
                          </a:solidFill>
                          <a:latin typeface="Calibri"/>
                          <a:cs typeface="Aharoni" pitchFamily="2" charset="-79"/>
                        </a:rPr>
                        <a:t>Говорящий</a:t>
                      </a:r>
                      <a:endParaRPr dirty="0">
                        <a:solidFill>
                          <a:schemeClr val="tx1"/>
                        </a:solidFill>
                        <a:latin typeface="Aharoni" pitchFamily="2" charset="-79"/>
                        <a:cs typeface="Aharoni" pitchFamily="2" charset="-79"/>
                      </a:endParaRPr>
                    </a:p>
                  </a:txBody>
                  <a:tcPr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dirty="0">
                        <a:solidFill>
                          <a:schemeClr val="tx1"/>
                        </a:solidFill>
                        <a:latin typeface="Aharoni" pitchFamily="2" charset="-79"/>
                        <a:cs typeface="Aharoni" pitchFamily="2" charset="-79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2400" b="1" dirty="0">
                          <a:solidFill>
                            <a:schemeClr val="tx1"/>
                          </a:solidFill>
                          <a:latin typeface="Calibri"/>
                          <a:cs typeface="Aharoni" pitchFamily="2" charset="-79"/>
                        </a:rPr>
                        <a:t>Адресат</a:t>
                      </a:r>
                      <a:endParaRPr dirty="0">
                        <a:solidFill>
                          <a:schemeClr val="tx1"/>
                        </a:solidFill>
                        <a:latin typeface="Aharoni" pitchFamily="2" charset="-79"/>
                        <a:cs typeface="Aharoni" pitchFamily="2" charset="-79"/>
                      </a:endParaRPr>
                    </a:p>
                  </a:txBody>
                  <a:tcPr>
                    <a:blipFill>
                      <a:blip r:embed="rId2"/>
                      <a:tile tx="0" ty="0" sx="100000" sy="100000" flip="none" algn="tl"/>
                    </a:blipFill>
                  </a:tcPr>
                </a:tc>
              </a:tr>
              <a:tr h="173513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dirty="0">
                        <a:latin typeface="Aharoni" pitchFamily="2" charset="-79"/>
                        <a:cs typeface="Aharoni" pitchFamily="2" charset="-79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3600" dirty="0">
                          <a:solidFill>
                            <a:srgbClr val="000000"/>
                          </a:solidFill>
                          <a:latin typeface="Calibri"/>
                          <a:cs typeface="Aharoni" pitchFamily="2" charset="-79"/>
                        </a:rPr>
                        <a:t>говорение</a:t>
                      </a:r>
                      <a:endParaRPr dirty="0">
                        <a:latin typeface="Aharoni" pitchFamily="2" charset="-79"/>
                        <a:cs typeface="Aharoni" pitchFamily="2" charset="-79"/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dirty="0">
                        <a:latin typeface="Aharoni" pitchFamily="2" charset="-79"/>
                        <a:cs typeface="Aharoni" pitchFamily="2" charset="-79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3600" dirty="0">
                          <a:solidFill>
                            <a:srgbClr val="000000"/>
                          </a:solidFill>
                          <a:latin typeface="Calibri"/>
                          <a:cs typeface="Aharoni" pitchFamily="2" charset="-79"/>
                        </a:rPr>
                        <a:t>слушание</a:t>
                      </a:r>
                      <a:endParaRPr dirty="0">
                        <a:latin typeface="Aharoni" pitchFamily="2" charset="-79"/>
                        <a:cs typeface="Aharoni" pitchFamily="2" charset="-79"/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173549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dirty="0">
                        <a:latin typeface="Aharoni" pitchFamily="2" charset="-79"/>
                        <a:cs typeface="Aharoni" pitchFamily="2" charset="-79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3600" dirty="0">
                          <a:solidFill>
                            <a:srgbClr val="000000"/>
                          </a:solidFill>
                          <a:latin typeface="Calibri"/>
                          <a:cs typeface="Aharoni" pitchFamily="2" charset="-79"/>
                        </a:rPr>
                        <a:t>письмо</a:t>
                      </a:r>
                      <a:endParaRPr dirty="0">
                        <a:latin typeface="Aharoni" pitchFamily="2" charset="-79"/>
                        <a:cs typeface="Aharoni" pitchFamily="2" charset="-79"/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dirty="0">
                        <a:latin typeface="Aharoni" pitchFamily="2" charset="-79"/>
                        <a:cs typeface="Aharoni" pitchFamily="2" charset="-79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3600" dirty="0">
                          <a:solidFill>
                            <a:srgbClr val="000000"/>
                          </a:solidFill>
                          <a:latin typeface="Calibri"/>
                          <a:cs typeface="Aharoni" pitchFamily="2" charset="-79"/>
                        </a:rPr>
                        <a:t>чтение</a:t>
                      </a:r>
                      <a:endParaRPr dirty="0">
                        <a:latin typeface="Aharoni" pitchFamily="2" charset="-79"/>
                        <a:cs typeface="Aharoni" pitchFamily="2" charset="-79"/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TextShape 1"/>
          <p:cNvSpPr txBox="1"/>
          <p:nvPr/>
        </p:nvSpPr>
        <p:spPr>
          <a:xfrm>
            <a:off x="539640" y="116640"/>
            <a:ext cx="8229240" cy="136764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ru-RU" sz="4800" b="1" i="1" dirty="0">
                <a:solidFill>
                  <a:srgbClr val="C00000"/>
                </a:solidFill>
                <a:latin typeface="Calibri"/>
              </a:rPr>
              <a:t>Учитель             ученик</a:t>
            </a:r>
            <a:endParaRPr dirty="0"/>
          </a:p>
        </p:txBody>
      </p:sp>
      <p:sp>
        <p:nvSpPr>
          <p:cNvPr id="156" name="CustomShape 2"/>
          <p:cNvSpPr/>
          <p:nvPr/>
        </p:nvSpPr>
        <p:spPr>
          <a:xfrm>
            <a:off x="4212000" y="620640"/>
            <a:ext cx="1215720" cy="484200"/>
          </a:xfrm>
          <a:prstGeom prst="leftRightArrow">
            <a:avLst>
              <a:gd name="adj1" fmla="val 50000"/>
              <a:gd name="adj2" fmla="val 50000"/>
            </a:avLst>
          </a:prstGeom>
          <a:solidFill>
            <a:srgbClr val="8F5201"/>
          </a:solidFill>
          <a:ln w="25560">
            <a:noFill/>
          </a:ln>
        </p:spPr>
      </p:sp>
      <p:graphicFrame>
        <p:nvGraphicFramePr>
          <p:cNvPr id="157" name="Table 3"/>
          <p:cNvGraphicFramePr/>
          <p:nvPr>
            <p:extLst>
              <p:ext uri="{D42A27DB-BD31-4B8C-83A1-F6EECF244321}">
                <p14:modId xmlns:p14="http://schemas.microsoft.com/office/powerpoint/2010/main" val="39059999"/>
              </p:ext>
            </p:extLst>
          </p:nvPr>
        </p:nvGraphicFramePr>
        <p:xfrm>
          <a:off x="1835640" y="1917000"/>
          <a:ext cx="6095520" cy="3672000"/>
        </p:xfrm>
        <a:graphic>
          <a:graphicData uri="http://schemas.openxmlformats.org/drawingml/2006/table">
            <a:tbl>
              <a:tblPr/>
              <a:tblGrid>
                <a:gridCol w="3024000"/>
                <a:gridCol w="3071520"/>
              </a:tblGrid>
              <a:tr h="9180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2000" b="1" dirty="0">
                          <a:solidFill>
                            <a:schemeClr val="tx1"/>
                          </a:solidFill>
                          <a:latin typeface="Calibri"/>
                        </a:rPr>
                        <a:t>Объясняет</a:t>
                      </a:r>
                      <a:endParaRPr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2000" b="1" dirty="0">
                          <a:solidFill>
                            <a:schemeClr val="tx1"/>
                          </a:solidFill>
                          <a:latin typeface="Calibri"/>
                        </a:rPr>
                        <a:t>Слушает</a:t>
                      </a:r>
                      <a:endParaRPr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9180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2000">
                          <a:solidFill>
                            <a:srgbClr val="000000"/>
                          </a:solidFill>
                          <a:latin typeface="Calibri"/>
                        </a:rPr>
                        <a:t>Спрашивает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2000">
                          <a:solidFill>
                            <a:srgbClr val="000000"/>
                          </a:solidFill>
                          <a:latin typeface="Calibri"/>
                        </a:rPr>
                        <a:t>Отвечает</a:t>
                      </a:r>
                      <a:endParaRPr/>
                    </a:p>
                  </a:txBody>
                  <a:tcPr/>
                </a:tc>
              </a:tr>
              <a:tr h="9180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2000">
                          <a:solidFill>
                            <a:srgbClr val="000000"/>
                          </a:solidFill>
                          <a:latin typeface="Calibri"/>
                        </a:rPr>
                        <a:t>Дает задание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2000" dirty="0">
                          <a:solidFill>
                            <a:srgbClr val="000000"/>
                          </a:solidFill>
                          <a:latin typeface="Calibri"/>
                        </a:rPr>
                        <a:t>Выполняет задание</a:t>
                      </a:r>
                      <a:endParaRPr dirty="0"/>
                    </a:p>
                  </a:txBody>
                  <a:tcPr/>
                </a:tc>
              </a:tr>
              <a:tr h="9180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2000">
                          <a:solidFill>
                            <a:srgbClr val="000000"/>
                          </a:solidFill>
                          <a:latin typeface="Calibri"/>
                        </a:rPr>
                        <a:t>Оценивает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2000" dirty="0">
                          <a:solidFill>
                            <a:srgbClr val="000000"/>
                          </a:solidFill>
                          <a:latin typeface="Calibri"/>
                        </a:rPr>
                        <a:t>Получает оценку</a:t>
                      </a:r>
                      <a:endParaRPr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ru-RU" sz="4400" b="1" i="1" dirty="0">
                <a:solidFill>
                  <a:srgbClr val="C00000"/>
                </a:solidFill>
                <a:latin typeface="Calibri"/>
              </a:rPr>
              <a:t>Учитель             ученик</a:t>
            </a:r>
            <a:endParaRPr dirty="0"/>
          </a:p>
        </p:txBody>
      </p:sp>
      <p:sp>
        <p:nvSpPr>
          <p:cNvPr id="159" name="CustomShape 2"/>
          <p:cNvSpPr/>
          <p:nvPr/>
        </p:nvSpPr>
        <p:spPr>
          <a:xfrm>
            <a:off x="4140000" y="620640"/>
            <a:ext cx="1287720" cy="484200"/>
          </a:xfrm>
          <a:prstGeom prst="leftRightArrow">
            <a:avLst>
              <a:gd name="adj1" fmla="val 50000"/>
              <a:gd name="adj2" fmla="val 50000"/>
            </a:avLst>
          </a:prstGeom>
          <a:solidFill>
            <a:srgbClr val="94C600"/>
          </a:solidFill>
          <a:ln w="25560">
            <a:noFill/>
          </a:ln>
        </p:spPr>
      </p:sp>
      <p:graphicFrame>
        <p:nvGraphicFramePr>
          <p:cNvPr id="160" name="Table 3"/>
          <p:cNvGraphicFramePr/>
          <p:nvPr>
            <p:extLst>
              <p:ext uri="{D42A27DB-BD31-4B8C-83A1-F6EECF244321}">
                <p14:modId xmlns:p14="http://schemas.microsoft.com/office/powerpoint/2010/main" val="3348820792"/>
              </p:ext>
            </p:extLst>
          </p:nvPr>
        </p:nvGraphicFramePr>
        <p:xfrm>
          <a:off x="457200" y="1600200"/>
          <a:ext cx="8146800" cy="4276800"/>
        </p:xfrm>
        <a:graphic>
          <a:graphicData uri="http://schemas.openxmlformats.org/drawingml/2006/table">
            <a:tbl>
              <a:tblPr/>
              <a:tblGrid>
                <a:gridCol w="4258800"/>
                <a:gridCol w="3888000"/>
              </a:tblGrid>
              <a:tr h="10692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2000" b="1" dirty="0">
                          <a:solidFill>
                            <a:schemeClr val="tx1"/>
                          </a:solidFill>
                          <a:latin typeface="Calibri"/>
                        </a:rPr>
                        <a:t>Объясняет</a:t>
                      </a:r>
                      <a:endParaRPr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2000" b="1" dirty="0">
                          <a:solidFill>
                            <a:schemeClr val="tx1"/>
                          </a:solidFill>
                          <a:latin typeface="Calibri"/>
                        </a:rPr>
                        <a:t>Слушает</a:t>
                      </a:r>
                      <a:endParaRPr dirty="0">
                        <a:solidFill>
                          <a:schemeClr val="tx1"/>
                        </a:solidFill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2000" b="1" dirty="0" smtClean="0">
                          <a:solidFill>
                            <a:srgbClr val="FF0000"/>
                          </a:solidFill>
                          <a:latin typeface="Calibri"/>
                        </a:rPr>
                        <a:t>и</a:t>
                      </a:r>
                      <a:r>
                        <a:rPr lang="ru-RU" sz="2000" b="1" dirty="0" smtClean="0">
                          <a:solidFill>
                            <a:schemeClr val="tx1"/>
                          </a:solidFill>
                          <a:latin typeface="Calibri"/>
                        </a:rPr>
                        <a:t> объясняет</a:t>
                      </a:r>
                      <a:endParaRPr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10692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2000">
                          <a:solidFill>
                            <a:srgbClr val="000000"/>
                          </a:solidFill>
                          <a:latin typeface="Calibri"/>
                        </a:rPr>
                        <a:t>Спрашивает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2000" dirty="0">
                          <a:solidFill>
                            <a:srgbClr val="000000"/>
                          </a:solidFill>
                          <a:latin typeface="Calibri"/>
                        </a:rPr>
                        <a:t>Отвечает</a:t>
                      </a:r>
                      <a:endParaRPr dirty="0"/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2000" b="1" dirty="0" smtClean="0">
                          <a:solidFill>
                            <a:srgbClr val="FF0000"/>
                          </a:solidFill>
                          <a:latin typeface="Calibri"/>
                        </a:rPr>
                        <a:t>и</a:t>
                      </a:r>
                      <a:r>
                        <a:rPr lang="ru-RU" sz="2000" b="1" dirty="0" smtClean="0">
                          <a:solidFill>
                            <a:schemeClr val="tx1"/>
                          </a:solidFill>
                          <a:latin typeface="Calibri"/>
                        </a:rPr>
                        <a:t> с</a:t>
                      </a:r>
                      <a:r>
                        <a:rPr lang="ru-RU" sz="200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прашивает</a:t>
                      </a:r>
                      <a:endParaRPr dirty="0"/>
                    </a:p>
                  </a:txBody>
                  <a:tcPr/>
                </a:tc>
              </a:tr>
              <a:tr h="10692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2000">
                          <a:solidFill>
                            <a:srgbClr val="000000"/>
                          </a:solidFill>
                          <a:latin typeface="Calibri"/>
                        </a:rPr>
                        <a:t>Дает задание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2000" dirty="0">
                          <a:solidFill>
                            <a:srgbClr val="000000"/>
                          </a:solidFill>
                          <a:latin typeface="Calibri"/>
                        </a:rPr>
                        <a:t>Выполняет задание</a:t>
                      </a:r>
                      <a:endParaRPr dirty="0"/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2000" b="1" dirty="0" smtClean="0">
                          <a:solidFill>
                            <a:srgbClr val="FF0000"/>
                          </a:solidFill>
                          <a:latin typeface="Calibri"/>
                        </a:rPr>
                        <a:t>и</a:t>
                      </a:r>
                      <a:r>
                        <a:rPr lang="ru-RU" sz="2000" b="1" dirty="0" smtClean="0">
                          <a:solidFill>
                            <a:schemeClr val="tx1"/>
                          </a:solidFill>
                          <a:latin typeface="Calibri"/>
                        </a:rPr>
                        <a:t> д</a:t>
                      </a:r>
                      <a:r>
                        <a:rPr lang="ru-RU" sz="200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ает </a:t>
                      </a:r>
                      <a:r>
                        <a:rPr lang="ru-RU" sz="2000" dirty="0">
                          <a:solidFill>
                            <a:srgbClr val="000000"/>
                          </a:solidFill>
                          <a:latin typeface="Calibri"/>
                        </a:rPr>
                        <a:t>задание</a:t>
                      </a:r>
                      <a:endParaRPr dirty="0"/>
                    </a:p>
                  </a:txBody>
                  <a:tcPr/>
                </a:tc>
              </a:tr>
              <a:tr h="10692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2000">
                          <a:solidFill>
                            <a:srgbClr val="000000"/>
                          </a:solidFill>
                          <a:latin typeface="Calibri"/>
                        </a:rPr>
                        <a:t>Оценивает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2000" dirty="0">
                          <a:solidFill>
                            <a:srgbClr val="000000"/>
                          </a:solidFill>
                          <a:latin typeface="Calibri"/>
                        </a:rPr>
                        <a:t>Получает оценку</a:t>
                      </a:r>
                      <a:endParaRPr dirty="0"/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2000" b="1" dirty="0" smtClean="0">
                          <a:solidFill>
                            <a:srgbClr val="FF0000"/>
                          </a:solidFill>
                          <a:latin typeface="Calibri"/>
                        </a:rPr>
                        <a:t>и</a:t>
                      </a:r>
                      <a:r>
                        <a:rPr lang="ru-RU" sz="2000" b="1" dirty="0" smtClean="0">
                          <a:solidFill>
                            <a:schemeClr val="tx1"/>
                          </a:solidFill>
                          <a:latin typeface="Calibri"/>
                        </a:rPr>
                        <a:t> </a:t>
                      </a:r>
                      <a:r>
                        <a:rPr lang="ru-RU" sz="200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оценивает</a:t>
                      </a:r>
                      <a:endParaRPr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ru-RU" sz="4400" b="1" i="1" dirty="0">
                <a:solidFill>
                  <a:srgbClr val="C00000"/>
                </a:solidFill>
                <a:latin typeface="Calibri"/>
              </a:rPr>
              <a:t>Взаимодействие на уроке</a:t>
            </a:r>
            <a:endParaRPr dirty="0"/>
          </a:p>
        </p:txBody>
      </p:sp>
      <p:sp>
        <p:nvSpPr>
          <p:cNvPr id="162" name="CustomShape 2"/>
          <p:cNvSpPr/>
          <p:nvPr/>
        </p:nvSpPr>
        <p:spPr>
          <a:xfrm>
            <a:off x="1015200" y="1917000"/>
            <a:ext cx="7416360" cy="1735560"/>
          </a:xfrm>
          <a:prstGeom prst="rect">
            <a:avLst/>
          </a:prstGeom>
          <a:solidFill>
            <a:srgbClr val="FFECD3"/>
          </a:solidFill>
          <a:ln>
            <a:noFill/>
          </a:ln>
        </p:spPr>
        <p:txBody>
          <a:bodyPr lIns="90000" tIns="45000" rIns="90000" bIns="45000"/>
          <a:lstStyle/>
          <a:p>
            <a:pPr algn="ctr">
              <a:lnSpc>
                <a:spcPct val="150000"/>
              </a:lnSpc>
            </a:pPr>
            <a:r>
              <a:rPr lang="ru-RU" b="1" i="1">
                <a:solidFill>
                  <a:srgbClr val="705032"/>
                </a:solidFill>
                <a:latin typeface="Calibri"/>
              </a:rPr>
              <a:t>Диктант </a:t>
            </a:r>
            <a:endParaRPr/>
          </a:p>
          <a:p>
            <a:pPr>
              <a:lnSpc>
                <a:spcPct val="150000"/>
              </a:lnSpc>
            </a:pPr>
            <a:r>
              <a:rPr lang="ru-RU" b="1" i="1">
                <a:solidFill>
                  <a:srgbClr val="705032"/>
                </a:solidFill>
                <a:latin typeface="Calibri"/>
              </a:rPr>
              <a:t>Кто диктует? </a:t>
            </a:r>
            <a:endParaRPr/>
          </a:p>
          <a:p>
            <a:pPr>
              <a:lnSpc>
                <a:spcPct val="150000"/>
              </a:lnSpc>
            </a:pPr>
            <a:r>
              <a:rPr lang="ru-RU" b="1" i="1">
                <a:solidFill>
                  <a:srgbClr val="705032"/>
                </a:solidFill>
                <a:latin typeface="Calibri"/>
              </a:rPr>
              <a:t>Кто выбирает текст для диктанта?</a:t>
            </a:r>
            <a:endParaRPr/>
          </a:p>
          <a:p>
            <a:pPr>
              <a:lnSpc>
                <a:spcPct val="150000"/>
              </a:lnSpc>
            </a:pPr>
            <a:r>
              <a:rPr lang="ru-RU" b="1" i="1">
                <a:solidFill>
                  <a:srgbClr val="705032"/>
                </a:solidFill>
                <a:latin typeface="Calibri"/>
              </a:rPr>
              <a:t>Кто проверяет?</a:t>
            </a:r>
            <a:endParaRPr/>
          </a:p>
        </p:txBody>
      </p:sp>
      <p:sp>
        <p:nvSpPr>
          <p:cNvPr id="163" name="CustomShape 3"/>
          <p:cNvSpPr/>
          <p:nvPr/>
        </p:nvSpPr>
        <p:spPr>
          <a:xfrm>
            <a:off x="6660232" y="3909960"/>
            <a:ext cx="2026208" cy="1319240"/>
          </a:xfrm>
          <a:prstGeom prst="rect">
            <a:avLst/>
          </a:prstGeom>
          <a:solidFill>
            <a:srgbClr val="DFFF82"/>
          </a:solidFill>
          <a:ln>
            <a:noFill/>
          </a:ln>
        </p:spPr>
        <p:txBody>
          <a:bodyPr wrap="none"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ru-RU" b="1" i="1" dirty="0">
                <a:solidFill>
                  <a:srgbClr val="000000"/>
                </a:solidFill>
                <a:latin typeface="Calibri"/>
              </a:rPr>
              <a:t>Устный опрос</a:t>
            </a:r>
            <a:endParaRPr dirty="0"/>
          </a:p>
          <a:p>
            <a:pPr>
              <a:lnSpc>
                <a:spcPct val="100000"/>
              </a:lnSpc>
            </a:pPr>
            <a:r>
              <a:rPr lang="ru-RU" dirty="0">
                <a:solidFill>
                  <a:srgbClr val="000000"/>
                </a:solidFill>
                <a:latin typeface="Calibri"/>
              </a:rPr>
              <a:t>Кто спрашивает?</a:t>
            </a:r>
            <a:endParaRPr dirty="0"/>
          </a:p>
          <a:p>
            <a:pPr>
              <a:lnSpc>
                <a:spcPct val="100000"/>
              </a:lnSpc>
            </a:pPr>
            <a:r>
              <a:rPr lang="ru-RU" dirty="0">
                <a:solidFill>
                  <a:srgbClr val="000000"/>
                </a:solidFill>
                <a:latin typeface="Calibri"/>
              </a:rPr>
              <a:t>Кто отвечает?</a:t>
            </a:r>
            <a:endParaRPr dirty="0"/>
          </a:p>
          <a:p>
            <a:pPr>
              <a:lnSpc>
                <a:spcPct val="100000"/>
              </a:lnSpc>
            </a:pPr>
            <a:r>
              <a:rPr lang="ru-RU" dirty="0">
                <a:solidFill>
                  <a:srgbClr val="000000"/>
                </a:solidFill>
                <a:latin typeface="Calibri"/>
              </a:rPr>
              <a:t>Кто оценивает?</a:t>
            </a:r>
            <a:endParaRPr dirty="0"/>
          </a:p>
        </p:txBody>
      </p:sp>
      <p:sp>
        <p:nvSpPr>
          <p:cNvPr id="164" name="CustomShape 4"/>
          <p:cNvSpPr/>
          <p:nvPr/>
        </p:nvSpPr>
        <p:spPr>
          <a:xfrm>
            <a:off x="1115616" y="4371840"/>
            <a:ext cx="4608512" cy="1649448"/>
          </a:xfrm>
          <a:prstGeom prst="rect">
            <a:avLst/>
          </a:prstGeom>
          <a:solidFill>
            <a:srgbClr val="F4FCE4"/>
          </a:solidFill>
          <a:ln>
            <a:noFill/>
          </a:ln>
        </p:spPr>
        <p:txBody>
          <a:bodyPr wrap="none" lIns="90000" tIns="45000" rIns="90000" bIns="45000"/>
          <a:lstStyle/>
          <a:p>
            <a:pPr>
              <a:lnSpc>
                <a:spcPct val="100000"/>
              </a:lnSpc>
            </a:pPr>
            <a:r>
              <a:rPr lang="ru-RU" b="1" i="1" dirty="0">
                <a:solidFill>
                  <a:srgbClr val="000000"/>
                </a:solidFill>
                <a:latin typeface="Calibri"/>
              </a:rPr>
              <a:t>Объяснение нового материала</a:t>
            </a:r>
            <a:endParaRPr dirty="0"/>
          </a:p>
          <a:p>
            <a:pPr>
              <a:lnSpc>
                <a:spcPct val="100000"/>
              </a:lnSpc>
            </a:pPr>
            <a:r>
              <a:rPr lang="ru-RU" dirty="0">
                <a:solidFill>
                  <a:srgbClr val="000000"/>
                </a:solidFill>
                <a:latin typeface="Calibri"/>
              </a:rPr>
              <a:t>Кто объясняет?</a:t>
            </a:r>
            <a:endParaRPr dirty="0"/>
          </a:p>
          <a:p>
            <a:pPr>
              <a:lnSpc>
                <a:spcPct val="100000"/>
              </a:lnSpc>
            </a:pPr>
            <a:r>
              <a:rPr lang="ru-RU" dirty="0">
                <a:solidFill>
                  <a:srgbClr val="000000"/>
                </a:solidFill>
                <a:latin typeface="Calibri"/>
              </a:rPr>
              <a:t>Кто предлагает задания для закрепления</a:t>
            </a:r>
            <a:endParaRPr dirty="0"/>
          </a:p>
          <a:p>
            <a:pPr>
              <a:lnSpc>
                <a:spcPct val="100000"/>
              </a:lnSpc>
            </a:pPr>
            <a:r>
              <a:rPr lang="ru-RU" dirty="0">
                <a:solidFill>
                  <a:srgbClr val="000000"/>
                </a:solidFill>
                <a:latin typeface="Calibri"/>
              </a:rPr>
              <a:t>изученного материала?</a:t>
            </a:r>
            <a:endParaRPr dirty="0"/>
          </a:p>
          <a:p>
            <a:pPr>
              <a:lnSpc>
                <a:spcPct val="100000"/>
              </a:lnSpc>
            </a:pPr>
            <a:r>
              <a:rPr lang="ru-RU" dirty="0">
                <a:solidFill>
                  <a:srgbClr val="000000"/>
                </a:solidFill>
                <a:latin typeface="Calibri"/>
              </a:rPr>
              <a:t>Кто </a:t>
            </a:r>
            <a:r>
              <a:rPr lang="ru-RU" dirty="0" smtClean="0">
                <a:solidFill>
                  <a:srgbClr val="000000"/>
                </a:solidFill>
                <a:latin typeface="Calibri"/>
              </a:rPr>
              <a:t>выбирает и формулирует новую тему?</a:t>
            </a:r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ru-RU" sz="2400" b="1" i="1" dirty="0">
                <a:solidFill>
                  <a:srgbClr val="803400"/>
                </a:solidFill>
                <a:latin typeface="Calibri"/>
              </a:rPr>
              <a:t>Диктант-загадка, или диктант-кроссворд 
(по лексическому толкованию слова)</a:t>
            </a:r>
            <a:endParaRPr dirty="0"/>
          </a:p>
        </p:txBody>
      </p:sp>
      <p:sp>
        <p:nvSpPr>
          <p:cNvPr id="166" name="CustomShape 2"/>
          <p:cNvSpPr/>
          <p:nvPr/>
        </p:nvSpPr>
        <p:spPr>
          <a:xfrm>
            <a:off x="683640" y="1845000"/>
            <a:ext cx="8280720" cy="3816248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ru-RU" dirty="0">
                <a:solidFill>
                  <a:srgbClr val="000000"/>
                </a:solidFill>
                <a:latin typeface="Calibri"/>
              </a:rPr>
              <a:t>Отгадай слово и запиши его правильно  </a:t>
            </a:r>
            <a:endParaRPr lang="ru-RU" dirty="0" smtClean="0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ru-RU" dirty="0" smtClean="0">
                <a:solidFill>
                  <a:srgbClr val="000000"/>
                </a:solidFill>
                <a:latin typeface="Calibri"/>
              </a:rPr>
              <a:t>(</a:t>
            </a:r>
            <a:r>
              <a:rPr lang="ru-RU" dirty="0">
                <a:solidFill>
                  <a:srgbClr val="000000"/>
                </a:solidFill>
                <a:latin typeface="Calibri"/>
              </a:rPr>
              <a:t>в слове есть непроверяемое написание):</a:t>
            </a:r>
            <a:endParaRPr dirty="0"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ru-RU" i="1" dirty="0">
                <a:solidFill>
                  <a:srgbClr val="000000"/>
                </a:solidFill>
                <a:latin typeface="Calibri"/>
              </a:rPr>
              <a:t>Груз, который нужен для устойчивости корабля.</a:t>
            </a:r>
            <a:endParaRPr i="1" dirty="0"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ru-RU" i="1" dirty="0">
                <a:solidFill>
                  <a:srgbClr val="000000"/>
                </a:solidFill>
                <a:latin typeface="Calibri"/>
              </a:rPr>
              <a:t>Небольшой цветник перед домом, огороженный забором.</a:t>
            </a:r>
            <a:endParaRPr i="1" dirty="0"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ru-RU" i="1" dirty="0">
                <a:solidFill>
                  <a:srgbClr val="000000"/>
                </a:solidFill>
                <a:latin typeface="Calibri"/>
              </a:rPr>
              <a:t>Два значения у слова: 1) подлинное произведение искусства, не копия</a:t>
            </a:r>
            <a:r>
              <a:rPr lang="ru-RU" i="1" dirty="0" smtClean="0">
                <a:solidFill>
                  <a:srgbClr val="000000"/>
                </a:solidFill>
                <a:latin typeface="Calibri"/>
              </a:rPr>
              <a:t>;</a:t>
            </a:r>
          </a:p>
          <a:p>
            <a:pPr>
              <a:lnSpc>
                <a:spcPct val="100000"/>
              </a:lnSpc>
            </a:pPr>
            <a:r>
              <a:rPr lang="ru-RU" i="1" dirty="0">
                <a:solidFill>
                  <a:srgbClr val="000000"/>
                </a:solidFill>
                <a:latin typeface="Calibri"/>
              </a:rPr>
              <a:t> </a:t>
            </a:r>
            <a:r>
              <a:rPr lang="ru-RU" i="1" dirty="0" smtClean="0">
                <a:solidFill>
                  <a:srgbClr val="000000"/>
                </a:solidFill>
                <a:latin typeface="Calibri"/>
              </a:rPr>
              <a:t>                                           </a:t>
            </a:r>
            <a:r>
              <a:rPr lang="ru-RU" i="1" dirty="0">
                <a:solidFill>
                  <a:srgbClr val="000000"/>
                </a:solidFill>
                <a:latin typeface="Calibri"/>
              </a:rPr>
              <a:t>2) странный человек, чудак.</a:t>
            </a:r>
            <a:endParaRPr i="1" dirty="0"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ru-RU" i="1" dirty="0">
                <a:solidFill>
                  <a:srgbClr val="000000"/>
                </a:solidFill>
                <a:latin typeface="Calibri"/>
              </a:rPr>
              <a:t>Всенародное голосование.</a:t>
            </a:r>
            <a:endParaRPr i="1" dirty="0"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ru-RU" i="1" dirty="0">
                <a:solidFill>
                  <a:srgbClr val="000000"/>
                </a:solidFill>
                <a:latin typeface="Calibri"/>
              </a:rPr>
              <a:t>Помещение для растений.</a:t>
            </a:r>
            <a:endParaRPr i="1" dirty="0"/>
          </a:p>
          <a:p>
            <a:pPr>
              <a:lnSpc>
                <a:spcPct val="100000"/>
              </a:lnSpc>
            </a:pPr>
            <a:endParaRPr dirty="0"/>
          </a:p>
          <a:p>
            <a:pPr>
              <a:lnSpc>
                <a:spcPct val="100000"/>
              </a:lnSpc>
            </a:pPr>
            <a:r>
              <a:rPr lang="ru-RU" dirty="0">
                <a:solidFill>
                  <a:srgbClr val="000000"/>
                </a:solidFill>
                <a:latin typeface="Calibri"/>
              </a:rPr>
              <a:t>(Продолжение задания: составьте с одним из слов предложение)</a:t>
            </a:r>
            <a:endParaRPr dirty="0"/>
          </a:p>
          <a:p>
            <a:pPr>
              <a:lnSpc>
                <a:spcPct val="100000"/>
              </a:lnSpc>
            </a:pPr>
            <a:endParaRPr dirty="0"/>
          </a:p>
          <a:p>
            <a:pPr>
              <a:lnSpc>
                <a:spcPct val="100000"/>
              </a:lnSpc>
            </a:pPr>
            <a:r>
              <a:rPr lang="ru-RU" dirty="0">
                <a:solidFill>
                  <a:srgbClr val="000000"/>
                </a:solidFill>
                <a:latin typeface="Calibri"/>
              </a:rPr>
              <a:t>Д/з: подготовить слова для диктанта-загадки</a:t>
            </a:r>
            <a:endParaRPr dirty="0"/>
          </a:p>
          <a:p>
            <a:pPr>
              <a:lnSpc>
                <a:spcPct val="100000"/>
              </a:lnSpc>
            </a:pPr>
            <a:r>
              <a:rPr lang="ru-RU" dirty="0">
                <a:solidFill>
                  <a:srgbClr val="000000"/>
                </a:solidFill>
                <a:latin typeface="Calibri"/>
              </a:rPr>
              <a:t>(в помощь толковый словарь </a:t>
            </a:r>
            <a:r>
              <a:rPr lang="ru-RU" dirty="0" smtClean="0">
                <a:solidFill>
                  <a:srgbClr val="000000"/>
                </a:solidFill>
                <a:latin typeface="Calibri"/>
              </a:rPr>
              <a:t>словарь)</a:t>
            </a:r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043608" y="1628800"/>
            <a:ext cx="7495513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  <a:buFont typeface="Arial"/>
              <a:buChar char="•"/>
            </a:pPr>
            <a:r>
              <a:rPr lang="ru-RU" i="1" dirty="0">
                <a:solidFill>
                  <a:srgbClr val="000000"/>
                </a:solidFill>
                <a:latin typeface="Calibri"/>
              </a:rPr>
              <a:t>Груз, который нужен для устойчивости </a:t>
            </a:r>
            <a:r>
              <a:rPr lang="ru-RU" i="1" dirty="0" smtClean="0">
                <a:solidFill>
                  <a:srgbClr val="000000"/>
                </a:solidFill>
                <a:latin typeface="Calibri"/>
              </a:rPr>
              <a:t>корабля - </a:t>
            </a:r>
            <a:r>
              <a:rPr lang="ru-RU" b="1" i="1" u="sng" dirty="0" smtClean="0">
                <a:solidFill>
                  <a:srgbClr val="0070C0"/>
                </a:solidFill>
                <a:latin typeface="Calibri"/>
              </a:rPr>
              <a:t>балласт</a:t>
            </a:r>
            <a:endParaRPr lang="ru-RU" b="1" i="1" u="sng" dirty="0">
              <a:solidFill>
                <a:srgbClr val="0070C0"/>
              </a:solidFill>
            </a:endParaRPr>
          </a:p>
          <a:p>
            <a:pPr>
              <a:lnSpc>
                <a:spcPct val="150000"/>
              </a:lnSpc>
              <a:buFont typeface="Arial"/>
              <a:buChar char="•"/>
            </a:pPr>
            <a:r>
              <a:rPr lang="ru-RU" i="1" dirty="0">
                <a:solidFill>
                  <a:srgbClr val="000000"/>
                </a:solidFill>
                <a:latin typeface="Calibri"/>
              </a:rPr>
              <a:t>Небольшой цветник перед домом, огороженный </a:t>
            </a:r>
            <a:r>
              <a:rPr lang="ru-RU" i="1" dirty="0" smtClean="0">
                <a:solidFill>
                  <a:srgbClr val="000000"/>
                </a:solidFill>
                <a:latin typeface="Calibri"/>
              </a:rPr>
              <a:t>забором, </a:t>
            </a:r>
            <a:r>
              <a:rPr lang="ru-RU" b="1" i="1" u="sng" dirty="0" smtClean="0">
                <a:solidFill>
                  <a:srgbClr val="0070C0"/>
                </a:solidFill>
                <a:latin typeface="Calibri"/>
              </a:rPr>
              <a:t>- палисадник</a:t>
            </a:r>
            <a:endParaRPr lang="ru-RU" b="1" i="1" u="sng" dirty="0">
              <a:solidFill>
                <a:srgbClr val="0070C0"/>
              </a:solidFill>
            </a:endParaRPr>
          </a:p>
          <a:p>
            <a:pPr>
              <a:lnSpc>
                <a:spcPct val="150000"/>
              </a:lnSpc>
              <a:buFont typeface="Arial"/>
              <a:buChar char="•"/>
            </a:pPr>
            <a:r>
              <a:rPr lang="ru-RU" i="1" dirty="0">
                <a:solidFill>
                  <a:srgbClr val="000000"/>
                </a:solidFill>
                <a:latin typeface="Calibri"/>
              </a:rPr>
              <a:t>Два значения у слова: 1) подлинное произведение искусства, не копия;</a:t>
            </a:r>
          </a:p>
          <a:p>
            <a:pPr>
              <a:lnSpc>
                <a:spcPct val="150000"/>
              </a:lnSpc>
            </a:pPr>
            <a:r>
              <a:rPr lang="ru-RU" i="1" dirty="0">
                <a:solidFill>
                  <a:srgbClr val="000000"/>
                </a:solidFill>
                <a:latin typeface="Calibri"/>
              </a:rPr>
              <a:t>                                            2) странный человек, </a:t>
            </a:r>
            <a:r>
              <a:rPr lang="ru-RU" i="1" dirty="0" smtClean="0">
                <a:solidFill>
                  <a:srgbClr val="000000"/>
                </a:solidFill>
                <a:latin typeface="Calibri"/>
              </a:rPr>
              <a:t>чудак - </a:t>
            </a:r>
            <a:r>
              <a:rPr lang="ru-RU" b="1" i="1" u="sng" dirty="0" smtClean="0">
                <a:solidFill>
                  <a:srgbClr val="0070C0"/>
                </a:solidFill>
                <a:latin typeface="Calibri"/>
              </a:rPr>
              <a:t>оригинал</a:t>
            </a:r>
            <a:endParaRPr lang="ru-RU" b="1" i="1" u="sng" dirty="0">
              <a:solidFill>
                <a:srgbClr val="0070C0"/>
              </a:solidFill>
            </a:endParaRPr>
          </a:p>
          <a:p>
            <a:pPr>
              <a:lnSpc>
                <a:spcPct val="150000"/>
              </a:lnSpc>
              <a:buFont typeface="Arial"/>
              <a:buChar char="•"/>
            </a:pPr>
            <a:r>
              <a:rPr lang="ru-RU" i="1" dirty="0">
                <a:solidFill>
                  <a:srgbClr val="000000"/>
                </a:solidFill>
                <a:latin typeface="Calibri"/>
              </a:rPr>
              <a:t>Всенародное </a:t>
            </a:r>
            <a:r>
              <a:rPr lang="ru-RU" i="1" dirty="0" smtClean="0">
                <a:solidFill>
                  <a:srgbClr val="000000"/>
                </a:solidFill>
                <a:latin typeface="Calibri"/>
              </a:rPr>
              <a:t>голосование - </a:t>
            </a:r>
            <a:r>
              <a:rPr lang="ru-RU" b="1" i="1" u="sng" dirty="0" smtClean="0">
                <a:solidFill>
                  <a:srgbClr val="0070C0"/>
                </a:solidFill>
                <a:latin typeface="Calibri"/>
              </a:rPr>
              <a:t>референдум</a:t>
            </a:r>
            <a:endParaRPr lang="ru-RU" b="1" i="1" u="sng" dirty="0">
              <a:solidFill>
                <a:srgbClr val="0070C0"/>
              </a:solidFill>
            </a:endParaRPr>
          </a:p>
          <a:p>
            <a:pPr>
              <a:lnSpc>
                <a:spcPct val="150000"/>
              </a:lnSpc>
              <a:buFont typeface="Arial"/>
              <a:buChar char="•"/>
            </a:pPr>
            <a:r>
              <a:rPr lang="ru-RU" i="1" dirty="0">
                <a:solidFill>
                  <a:srgbClr val="000000"/>
                </a:solidFill>
                <a:latin typeface="Calibri"/>
              </a:rPr>
              <a:t>Помещение для </a:t>
            </a:r>
            <a:r>
              <a:rPr lang="ru-RU" i="1" dirty="0" smtClean="0">
                <a:solidFill>
                  <a:srgbClr val="000000"/>
                </a:solidFill>
                <a:latin typeface="Calibri"/>
              </a:rPr>
              <a:t>растений - </a:t>
            </a:r>
            <a:r>
              <a:rPr lang="ru-RU" b="1" i="1" u="sng" dirty="0" smtClean="0">
                <a:solidFill>
                  <a:srgbClr val="0070C0"/>
                </a:solidFill>
                <a:latin typeface="Calibri"/>
              </a:rPr>
              <a:t>оранжерея</a:t>
            </a:r>
            <a:endParaRPr lang="ru-RU" b="1" i="1" u="sng" dirty="0">
              <a:solidFill>
                <a:srgbClr val="0070C0"/>
              </a:solidFill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314759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93</TotalTime>
  <Words>839</Words>
  <Application>Microsoft Office PowerPoint</Application>
  <PresentationFormat>Экран (4:3)</PresentationFormat>
  <Paragraphs>162</Paragraphs>
  <Slides>19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3</vt:i4>
      </vt:variant>
      <vt:variant>
        <vt:lpstr>Заголовки слайдов</vt:lpstr>
      </vt:variant>
      <vt:variant>
        <vt:i4>19</vt:i4>
      </vt:variant>
    </vt:vector>
  </HeadingPairs>
  <TitlesOfParts>
    <vt:vector size="22" baseType="lpstr">
      <vt:lpstr>Office Theme</vt:lpstr>
      <vt:lpstr>Office Theme</vt:lpstr>
      <vt:lpstr>Office Theme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Любовь Алексеевна Гусева</dc:creator>
  <cp:lastModifiedBy>Любовь Алексеевна Гусева</cp:lastModifiedBy>
  <cp:revision>67</cp:revision>
  <dcterms:modified xsi:type="dcterms:W3CDTF">2020-09-18T12:45:26Z</dcterms:modified>
</cp:coreProperties>
</file>