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76C4-276E-4BBD-BE05-7F243E56486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485E-5975-4609-B355-67A51801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76C4-276E-4BBD-BE05-7F243E56486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485E-5975-4609-B355-67A51801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" TargetMode="External"/><Relationship Id="rId2" Type="http://schemas.openxmlformats.org/officeDocument/2006/relationships/hyperlink" Target="https://rosuchebnik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Функциональная грамотность младшего школьника как приоритетный планируемый результат обучения 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Что формируем и контролируем?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1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6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smtClean="0"/>
              <a:t>                                                                                                          </a:t>
            </a:r>
            <a:r>
              <a:rPr lang="ru-RU" sz="1600" smtClean="0">
                <a:solidFill>
                  <a:schemeClr val="tx1"/>
                </a:solidFill>
              </a:rPr>
              <a:t>9</a:t>
            </a:r>
            <a:r>
              <a:rPr lang="ru-RU" smtClean="0"/>
              <a:t>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                                                                    </a:t>
            </a:r>
            <a:r>
              <a:rPr lang="ru-RU" sz="1600" smtClean="0">
                <a:solidFill>
                  <a:schemeClr val="tx1"/>
                </a:solidFill>
              </a:rPr>
              <a:t>10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294790"/>
                </a:solidFill>
              </a:rPr>
              <a:t>Серия пособий «Обучающие комплексные работы»</a:t>
            </a:r>
            <a:r>
              <a:rPr lang="en-US" sz="2800" smtClean="0">
                <a:solidFill>
                  <a:srgbClr val="294790"/>
                </a:solidFill>
              </a:rPr>
              <a:t/>
            </a:r>
            <a:br>
              <a:rPr lang="en-US" sz="2800" smtClean="0">
                <a:solidFill>
                  <a:srgbClr val="294790"/>
                </a:solidFill>
              </a:rPr>
            </a:br>
            <a:r>
              <a:rPr lang="ru-RU" sz="2400" smtClean="0">
                <a:solidFill>
                  <a:srgbClr val="294790"/>
                </a:solidFill>
              </a:rPr>
              <a:t>О.Б.Калинина</a:t>
            </a:r>
            <a:endParaRPr lang="ru-RU" sz="2400" dirty="0">
              <a:solidFill>
                <a:srgbClr val="29479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294790"/>
                </a:solidFill>
              </a:rPr>
              <a:t>Работа с информационным  текстом</a:t>
            </a:r>
            <a:endParaRPr lang="ru-RU" sz="2800" dirty="0">
              <a:solidFill>
                <a:srgbClr val="29479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94790"/>
                </a:solidFill>
              </a:rPr>
              <a:t>                </a:t>
            </a:r>
            <a:r>
              <a:rPr lang="ru-RU" sz="2800" smtClean="0">
                <a:solidFill>
                  <a:srgbClr val="294790"/>
                </a:solidFill>
              </a:rPr>
              <a:t>Серия пособий «Смысловое чтение. Читаю. Понимаю. Узнаю» </a:t>
            </a:r>
            <a:br>
              <a:rPr lang="ru-RU" sz="2800" smtClean="0">
                <a:solidFill>
                  <a:srgbClr val="294790"/>
                </a:solidFill>
              </a:rPr>
            </a:br>
            <a:r>
              <a:rPr lang="ru-RU" sz="2800" smtClean="0">
                <a:solidFill>
                  <a:srgbClr val="294790"/>
                </a:solidFill>
              </a:rPr>
              <a:t>                                   </a:t>
            </a:r>
            <a:r>
              <a:rPr lang="ru-RU" sz="2400" smtClean="0">
                <a:solidFill>
                  <a:srgbClr val="294790"/>
                </a:solidFill>
              </a:rPr>
              <a:t>(Л.Г. Ульяхина, М.К.Антошин)</a:t>
            </a:r>
            <a:br>
              <a:rPr lang="ru-RU" sz="2400" smtClean="0">
                <a:solidFill>
                  <a:srgbClr val="294790"/>
                </a:solidFill>
              </a:rPr>
            </a:br>
            <a:r>
              <a:rPr lang="ru-RU" sz="2800" smtClean="0">
                <a:solidFill>
                  <a:srgbClr val="294790"/>
                </a:solidFill>
              </a:rPr>
              <a:t/>
            </a:r>
            <a:br>
              <a:rPr lang="ru-RU" sz="2800" smtClean="0">
                <a:solidFill>
                  <a:srgbClr val="294790"/>
                </a:solidFill>
              </a:rPr>
            </a:br>
            <a:r>
              <a:rPr lang="ru-RU" sz="2400" smtClean="0">
                <a:solidFill>
                  <a:srgbClr val="0070C0"/>
                </a:solidFill>
              </a:rPr>
              <a:t>Цель пособий: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0070C0"/>
                </a:solidFill>
              </a:rPr>
              <a:t/>
            </a:r>
            <a:br>
              <a:rPr lang="ru-RU" sz="2800" smtClean="0">
                <a:solidFill>
                  <a:srgbClr val="0070C0"/>
                </a:solidFill>
              </a:rPr>
            </a:br>
            <a:r>
              <a:rPr lang="ru-RU" sz="2400" smtClean="0"/>
              <a:t>Формирование у обучающихся </a:t>
            </a:r>
            <a:br>
              <a:rPr lang="ru-RU" sz="2400" smtClean="0"/>
            </a:br>
            <a:r>
              <a:rPr lang="ru-RU" sz="2400" smtClean="0"/>
              <a:t>полноценного навыка смыслового чтения:</a:t>
            </a:r>
            <a:br>
              <a:rPr lang="ru-RU" sz="2400" smtClean="0"/>
            </a:br>
            <a:r>
              <a:rPr lang="ru-RU" sz="2400" smtClean="0"/>
              <a:t>чтение,</a:t>
            </a:r>
            <a:br>
              <a:rPr lang="ru-RU" sz="2400" smtClean="0"/>
            </a:br>
            <a:r>
              <a:rPr lang="ru-RU" sz="2400" smtClean="0"/>
              <a:t>понимание,</a:t>
            </a:r>
            <a:br>
              <a:rPr lang="ru-RU" sz="2400" smtClean="0"/>
            </a:br>
            <a:r>
              <a:rPr lang="ru-RU" sz="2400" smtClean="0"/>
              <a:t>оценка и интерпретация текстов разных жанров.</a:t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1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294790"/>
                </a:solidFill>
                <a:latin typeface="+mn-lt"/>
              </a:rPr>
              <a:t>Состав пособий — тексты разных жанров</a:t>
            </a:r>
            <a:endParaRPr lang="ru-RU" sz="2800" b="1" dirty="0">
              <a:solidFill>
                <a:srgbClr val="29479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1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Анализ научно-познавательных текстов</a:t>
            </a:r>
            <a:br>
              <a:rPr lang="ru-RU" smtClean="0"/>
            </a:br>
            <a:r>
              <a:rPr lang="ru-RU" smtClean="0"/>
              <a:t>и инструкций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8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4249AA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294790"/>
                </a:solidFill>
                <a:latin typeface="+mn-lt"/>
              </a:rPr>
              <a:t>Внеурочная деятельность  </a:t>
            </a:r>
            <a:br>
              <a:rPr lang="ru-RU" sz="2800" b="1" smtClean="0">
                <a:solidFill>
                  <a:srgbClr val="294790"/>
                </a:solidFill>
                <a:latin typeface="+mn-lt"/>
              </a:rPr>
            </a:br>
            <a:r>
              <a:rPr lang="ru-RU" sz="2800" smtClean="0">
                <a:solidFill>
                  <a:srgbClr val="294790"/>
                </a:solidFill>
                <a:latin typeface="+mn-lt"/>
              </a:rPr>
              <a:t> </a:t>
            </a:r>
            <a:r>
              <a:rPr lang="ru-RU" sz="2800" b="1" smtClean="0">
                <a:solidFill>
                  <a:srgbClr val="294790"/>
                </a:solidFill>
                <a:latin typeface="+mn-lt"/>
              </a:rPr>
              <a:t>Финансовая грамотность</a:t>
            </a:r>
            <a:endParaRPr lang="ru-RU" sz="2400" dirty="0">
              <a:solidFill>
                <a:srgbClr val="29479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1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Под редакцией Н.Ф.  Виноградовой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80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4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294790"/>
                </a:solidFill>
                <a:hlinkClick r:id="rId2"/>
              </a:rPr>
              <a:t>https://rosuchebnik.ru/</a:t>
            </a:r>
            <a:r>
              <a:rPr lang="ru-RU" sz="2400" smtClean="0">
                <a:solidFill>
                  <a:srgbClr val="294790"/>
                </a:solidFill>
              </a:rPr>
              <a:t>                                                                           </a:t>
            </a:r>
            <a:r>
              <a:rPr lang="en-US" sz="2400" smtClean="0">
                <a:hlinkClick r:id="rId3"/>
              </a:rPr>
              <a:t>https://prosv.ru/</a:t>
            </a:r>
            <a:endParaRPr lang="ru-RU" sz="2400" dirty="0">
              <a:solidFill>
                <a:srgbClr val="29479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0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7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6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294790"/>
                </a:solidFill>
              </a:rPr>
              <a:t>Формирование функциональной грамотности</a:t>
            </a:r>
            <a:endParaRPr lang="ru-RU" sz="2800" dirty="0">
              <a:solidFill>
                <a:srgbClr val="29479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294790"/>
                </a:solidFill>
              </a:rPr>
              <a:t>Формирование функциональной грамотности</a:t>
            </a:r>
            <a:endParaRPr lang="ru-RU" sz="2800" dirty="0">
              <a:solidFill>
                <a:srgbClr val="29479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smtClean="0">
                <a:solidFill>
                  <a:srgbClr val="294790"/>
                </a:solidFill>
              </a:rPr>
              <a:t>Самые важные результаты</a:t>
            </a:r>
            <a:r>
              <a:rPr lang="en-US" altLang="ru-RU" sz="2800" smtClean="0">
                <a:solidFill>
                  <a:srgbClr val="0070C0"/>
                </a:solidFill>
                <a:latin typeface="+mn-lt"/>
              </a:rPr>
              <a:t>                                                                                              </a:t>
            </a:r>
            <a:r>
              <a:rPr lang="ru-RU" altLang="ru-RU" sz="2800" smtClean="0">
                <a:solidFill>
                  <a:srgbClr val="0070C0"/>
                </a:solidFill>
                <a:latin typeface="+mn-lt"/>
              </a:rPr>
              <a:t>                                        </a:t>
            </a:r>
            <a:br>
              <a:rPr lang="ru-RU" altLang="ru-RU" sz="2800" smtClean="0">
                <a:solidFill>
                  <a:srgbClr val="0070C0"/>
                </a:solidFill>
                <a:latin typeface="+mn-lt"/>
              </a:rPr>
            </a:br>
            <a:r>
              <a:rPr lang="ru-RU" altLang="ru-RU" sz="2800" b="1" smtClean="0">
                <a:solidFill>
                  <a:srgbClr val="0070C0"/>
                </a:solidFill>
                <a:latin typeface="+mn-lt"/>
              </a:rPr>
              <a:t>                                                                                                                                    </a:t>
            </a:r>
            <a:endParaRPr lang="ru-RU" altLang="ru-RU" sz="2800" b="1" dirty="0" smtClean="0">
              <a:solidFill>
                <a:srgbClr val="29479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294790"/>
                </a:solidFill>
              </a:rPr>
              <a:t>Результаты участия российских школьников в международных исследованиях</a:t>
            </a:r>
            <a:endParaRPr lang="ru-RU" sz="2800" dirty="0">
              <a:solidFill>
                <a:srgbClr val="29479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358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294790"/>
                </a:solidFill>
              </a:rPr>
              <a:t>Результаты участия российских школьников в  ВПР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51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Произвольный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Функциональная грамотность младшего школьника как приоритетный планируемый результат обучения </vt:lpstr>
      <vt:lpstr>                           Под редакцией Н.Ф.  Виноградовой</vt:lpstr>
      <vt:lpstr>                </vt:lpstr>
      <vt:lpstr>Формирование функциональной грамотности</vt:lpstr>
      <vt:lpstr>Формирование функциональной грамотности</vt:lpstr>
      <vt:lpstr>Самые важные результаты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Результаты участия российских школьников в международных исследованиях</vt:lpstr>
      <vt:lpstr>Результаты участия российских школьников в  ВПР</vt:lpstr>
      <vt:lpstr>Презентация PowerPoint</vt:lpstr>
      <vt:lpstr>Что формируем и контролируем?</vt:lpstr>
      <vt:lpstr>Презентация PowerPoint</vt:lpstr>
      <vt:lpstr>                                                                                                          9.                                                                                                                 10</vt:lpstr>
      <vt:lpstr>Серия пособий «Обучающие комплексные работы» О.Б.Калинина</vt:lpstr>
      <vt:lpstr>Работа с информационным  текстом</vt:lpstr>
      <vt:lpstr>                Серия пособий «Смысловое чтение. Читаю. Понимаю. Узнаю»                                     (Л.Г. Ульяхина, М.К.Антошин)  Цель пособий:  Формирование у обучающихся  полноценного навыка смыслового чтения: чтение, понимание, оценка и интерпретация текстов разных жанров. </vt:lpstr>
      <vt:lpstr>Состав пособий — тексты разных жанров</vt:lpstr>
      <vt:lpstr>Анализ научно-познавательных текстов и инструкций</vt:lpstr>
      <vt:lpstr>Презентация PowerPoint</vt:lpstr>
      <vt:lpstr> Внеурочная деятельность    Финансовая грамотность</vt:lpstr>
      <vt:lpstr>Презентация PowerPoint</vt:lpstr>
      <vt:lpstr>https://rosuchebnik.ru/                                                                           https://prosv.ru/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младшего школьника как приоритетный планируемый результат обучения </dc:title>
  <dc:creator>Любовь Алексеевна Гусева</dc:creator>
  <cp:lastModifiedBy>Любовь Алексеевна Гусева</cp:lastModifiedBy>
  <cp:revision>1</cp:revision>
  <dcterms:created xsi:type="dcterms:W3CDTF">2020-10-01T13:03:45Z</dcterms:created>
  <dcterms:modified xsi:type="dcterms:W3CDTF">2020-10-01T13:03:45Z</dcterms:modified>
</cp:coreProperties>
</file>