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92" r:id="rId3"/>
    <p:sldId id="257" r:id="rId4"/>
    <p:sldId id="258" r:id="rId5"/>
    <p:sldId id="259" r:id="rId6"/>
    <p:sldId id="260" r:id="rId7"/>
    <p:sldId id="286" r:id="rId8"/>
    <p:sldId id="262" r:id="rId9"/>
    <p:sldId id="290" r:id="rId10"/>
    <p:sldId id="293" r:id="rId11"/>
    <p:sldId id="261" r:id="rId12"/>
    <p:sldId id="294"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2" r:id="rId32"/>
    <p:sldId id="283" r:id="rId33"/>
    <p:sldId id="284" r:id="rId34"/>
    <p:sldId id="285" r:id="rId35"/>
    <p:sldId id="289" r:id="rId36"/>
    <p:sldId id="287"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p:cViewPr varScale="1">
        <p:scale>
          <a:sx n="82" d="100"/>
          <a:sy n="82" d="100"/>
        </p:scale>
        <p:origin x="7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B1CCB0-7FDA-4892-82CA-8716D7C090E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7E80238-A6E3-4251-A8FD-6C2366415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8C839D1-FCE4-4D80-8A65-A03F7BF2264D}"/>
              </a:ext>
            </a:extLst>
          </p:cNvPr>
          <p:cNvSpPr>
            <a:spLocks noGrp="1"/>
          </p:cNvSpPr>
          <p:nvPr>
            <p:ph type="dt" sz="half" idx="10"/>
          </p:nvPr>
        </p:nvSpPr>
        <p:spPr/>
        <p:txBody>
          <a:bodyPr/>
          <a:lstStyle/>
          <a:p>
            <a:fld id="{725272AB-3F46-4E0B-B76B-DF2CFBC71B69}" type="datetimeFigureOut">
              <a:rPr lang="ru-RU" smtClean="0"/>
              <a:t>31.03.2025</a:t>
            </a:fld>
            <a:endParaRPr lang="ru-RU"/>
          </a:p>
        </p:txBody>
      </p:sp>
      <p:sp>
        <p:nvSpPr>
          <p:cNvPr id="5" name="Нижний колонтитул 4">
            <a:extLst>
              <a:ext uri="{FF2B5EF4-FFF2-40B4-BE49-F238E27FC236}">
                <a16:creationId xmlns:a16="http://schemas.microsoft.com/office/drawing/2014/main" id="{1F61DF89-BAB9-41B5-A6EA-41990D59612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1051BE9-0229-4B7D-9A1E-70FE54EBACCB}"/>
              </a:ext>
            </a:extLst>
          </p:cNvPr>
          <p:cNvSpPr>
            <a:spLocks noGrp="1"/>
          </p:cNvSpPr>
          <p:nvPr>
            <p:ph type="sldNum" sz="quarter" idx="12"/>
          </p:nvPr>
        </p:nvSpPr>
        <p:spPr/>
        <p:txBody>
          <a:bodyPr/>
          <a:lstStyle/>
          <a:p>
            <a:fld id="{3CD7F27F-0807-4BC8-B54E-3690F7272363}" type="slidenum">
              <a:rPr lang="ru-RU" smtClean="0"/>
              <a:t>‹#›</a:t>
            </a:fld>
            <a:endParaRPr lang="ru-RU"/>
          </a:p>
        </p:txBody>
      </p:sp>
    </p:spTree>
    <p:extLst>
      <p:ext uri="{BB962C8B-B14F-4D97-AF65-F5344CB8AC3E}">
        <p14:creationId xmlns:p14="http://schemas.microsoft.com/office/powerpoint/2010/main" val="116225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CA4521-4D31-4AE8-8E51-2068675B2A5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A56CB290-CC3D-4668-8B1F-E5D13DE0AF4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91E4B48-CED2-435E-BF82-3B13F0FE85CC}"/>
              </a:ext>
            </a:extLst>
          </p:cNvPr>
          <p:cNvSpPr>
            <a:spLocks noGrp="1"/>
          </p:cNvSpPr>
          <p:nvPr>
            <p:ph type="dt" sz="half" idx="10"/>
          </p:nvPr>
        </p:nvSpPr>
        <p:spPr/>
        <p:txBody>
          <a:bodyPr/>
          <a:lstStyle/>
          <a:p>
            <a:fld id="{725272AB-3F46-4E0B-B76B-DF2CFBC71B69}" type="datetimeFigureOut">
              <a:rPr lang="ru-RU" smtClean="0"/>
              <a:t>31.03.2025</a:t>
            </a:fld>
            <a:endParaRPr lang="ru-RU"/>
          </a:p>
        </p:txBody>
      </p:sp>
      <p:sp>
        <p:nvSpPr>
          <p:cNvPr id="5" name="Нижний колонтитул 4">
            <a:extLst>
              <a:ext uri="{FF2B5EF4-FFF2-40B4-BE49-F238E27FC236}">
                <a16:creationId xmlns:a16="http://schemas.microsoft.com/office/drawing/2014/main" id="{DBE2D93A-A657-443A-813C-A0F724EDBF0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A36DF47-A2FA-44A2-807B-84743088A647}"/>
              </a:ext>
            </a:extLst>
          </p:cNvPr>
          <p:cNvSpPr>
            <a:spLocks noGrp="1"/>
          </p:cNvSpPr>
          <p:nvPr>
            <p:ph type="sldNum" sz="quarter" idx="12"/>
          </p:nvPr>
        </p:nvSpPr>
        <p:spPr/>
        <p:txBody>
          <a:bodyPr/>
          <a:lstStyle/>
          <a:p>
            <a:fld id="{3CD7F27F-0807-4BC8-B54E-3690F7272363}" type="slidenum">
              <a:rPr lang="ru-RU" smtClean="0"/>
              <a:t>‹#›</a:t>
            </a:fld>
            <a:endParaRPr lang="ru-RU"/>
          </a:p>
        </p:txBody>
      </p:sp>
    </p:spTree>
    <p:extLst>
      <p:ext uri="{BB962C8B-B14F-4D97-AF65-F5344CB8AC3E}">
        <p14:creationId xmlns:p14="http://schemas.microsoft.com/office/powerpoint/2010/main" val="98343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A231884-DE8A-4991-B46A-2D0C6E6CC7D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A912111-32BE-4248-A52A-2A4AC9E40A9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B8DC53D-68BA-4715-803D-ACC79E2F694F}"/>
              </a:ext>
            </a:extLst>
          </p:cNvPr>
          <p:cNvSpPr>
            <a:spLocks noGrp="1"/>
          </p:cNvSpPr>
          <p:nvPr>
            <p:ph type="dt" sz="half" idx="10"/>
          </p:nvPr>
        </p:nvSpPr>
        <p:spPr/>
        <p:txBody>
          <a:bodyPr/>
          <a:lstStyle/>
          <a:p>
            <a:fld id="{725272AB-3F46-4E0B-B76B-DF2CFBC71B69}" type="datetimeFigureOut">
              <a:rPr lang="ru-RU" smtClean="0"/>
              <a:t>31.03.2025</a:t>
            </a:fld>
            <a:endParaRPr lang="ru-RU"/>
          </a:p>
        </p:txBody>
      </p:sp>
      <p:sp>
        <p:nvSpPr>
          <p:cNvPr id="5" name="Нижний колонтитул 4">
            <a:extLst>
              <a:ext uri="{FF2B5EF4-FFF2-40B4-BE49-F238E27FC236}">
                <a16:creationId xmlns:a16="http://schemas.microsoft.com/office/drawing/2014/main" id="{807BF9AF-A3B7-4C43-91F2-DEE389EB22B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6DA583F-0292-4E12-98E4-F2759D6AA85D}"/>
              </a:ext>
            </a:extLst>
          </p:cNvPr>
          <p:cNvSpPr>
            <a:spLocks noGrp="1"/>
          </p:cNvSpPr>
          <p:nvPr>
            <p:ph type="sldNum" sz="quarter" idx="12"/>
          </p:nvPr>
        </p:nvSpPr>
        <p:spPr/>
        <p:txBody>
          <a:bodyPr/>
          <a:lstStyle/>
          <a:p>
            <a:fld id="{3CD7F27F-0807-4BC8-B54E-3690F7272363}" type="slidenum">
              <a:rPr lang="ru-RU" smtClean="0"/>
              <a:t>‹#›</a:t>
            </a:fld>
            <a:endParaRPr lang="ru-RU"/>
          </a:p>
        </p:txBody>
      </p:sp>
    </p:spTree>
    <p:extLst>
      <p:ext uri="{BB962C8B-B14F-4D97-AF65-F5344CB8AC3E}">
        <p14:creationId xmlns:p14="http://schemas.microsoft.com/office/powerpoint/2010/main" val="7239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7B4BED-810A-49D2-9E7C-BB985EA16B6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722365C-C514-467A-ACF8-145F4B6786D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FBE66ED-1D21-4608-84F0-9C450B27A81A}"/>
              </a:ext>
            </a:extLst>
          </p:cNvPr>
          <p:cNvSpPr>
            <a:spLocks noGrp="1"/>
          </p:cNvSpPr>
          <p:nvPr>
            <p:ph type="dt" sz="half" idx="10"/>
          </p:nvPr>
        </p:nvSpPr>
        <p:spPr/>
        <p:txBody>
          <a:bodyPr/>
          <a:lstStyle/>
          <a:p>
            <a:fld id="{725272AB-3F46-4E0B-B76B-DF2CFBC71B69}" type="datetimeFigureOut">
              <a:rPr lang="ru-RU" smtClean="0"/>
              <a:t>31.03.2025</a:t>
            </a:fld>
            <a:endParaRPr lang="ru-RU"/>
          </a:p>
        </p:txBody>
      </p:sp>
      <p:sp>
        <p:nvSpPr>
          <p:cNvPr id="5" name="Нижний колонтитул 4">
            <a:extLst>
              <a:ext uri="{FF2B5EF4-FFF2-40B4-BE49-F238E27FC236}">
                <a16:creationId xmlns:a16="http://schemas.microsoft.com/office/drawing/2014/main" id="{2174A5E6-28B7-4333-B0B6-0C9ACE487E1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BDBFD41-DC17-49C0-B59D-472AF148A81C}"/>
              </a:ext>
            </a:extLst>
          </p:cNvPr>
          <p:cNvSpPr>
            <a:spLocks noGrp="1"/>
          </p:cNvSpPr>
          <p:nvPr>
            <p:ph type="sldNum" sz="quarter" idx="12"/>
          </p:nvPr>
        </p:nvSpPr>
        <p:spPr/>
        <p:txBody>
          <a:bodyPr/>
          <a:lstStyle/>
          <a:p>
            <a:fld id="{3CD7F27F-0807-4BC8-B54E-3690F7272363}" type="slidenum">
              <a:rPr lang="ru-RU" smtClean="0"/>
              <a:t>‹#›</a:t>
            </a:fld>
            <a:endParaRPr lang="ru-RU"/>
          </a:p>
        </p:txBody>
      </p:sp>
    </p:spTree>
    <p:extLst>
      <p:ext uri="{BB962C8B-B14F-4D97-AF65-F5344CB8AC3E}">
        <p14:creationId xmlns:p14="http://schemas.microsoft.com/office/powerpoint/2010/main" val="3406524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5DA7DF-9753-4026-A51D-16967DF73B4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02F0433F-60AF-4FB4-9630-98E30FE6F4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1F5D6EA-212A-4F17-B6FC-92947FA2C5C6}"/>
              </a:ext>
            </a:extLst>
          </p:cNvPr>
          <p:cNvSpPr>
            <a:spLocks noGrp="1"/>
          </p:cNvSpPr>
          <p:nvPr>
            <p:ph type="dt" sz="half" idx="10"/>
          </p:nvPr>
        </p:nvSpPr>
        <p:spPr/>
        <p:txBody>
          <a:bodyPr/>
          <a:lstStyle/>
          <a:p>
            <a:fld id="{725272AB-3F46-4E0B-B76B-DF2CFBC71B69}" type="datetimeFigureOut">
              <a:rPr lang="ru-RU" smtClean="0"/>
              <a:t>31.03.2025</a:t>
            </a:fld>
            <a:endParaRPr lang="ru-RU"/>
          </a:p>
        </p:txBody>
      </p:sp>
      <p:sp>
        <p:nvSpPr>
          <p:cNvPr id="5" name="Нижний колонтитул 4">
            <a:extLst>
              <a:ext uri="{FF2B5EF4-FFF2-40B4-BE49-F238E27FC236}">
                <a16:creationId xmlns:a16="http://schemas.microsoft.com/office/drawing/2014/main" id="{5CCA5739-A579-476C-BBBE-110CE034574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F93D9B8-3276-457D-B22A-E891085635F8}"/>
              </a:ext>
            </a:extLst>
          </p:cNvPr>
          <p:cNvSpPr>
            <a:spLocks noGrp="1"/>
          </p:cNvSpPr>
          <p:nvPr>
            <p:ph type="sldNum" sz="quarter" idx="12"/>
          </p:nvPr>
        </p:nvSpPr>
        <p:spPr/>
        <p:txBody>
          <a:bodyPr/>
          <a:lstStyle/>
          <a:p>
            <a:fld id="{3CD7F27F-0807-4BC8-B54E-3690F7272363}" type="slidenum">
              <a:rPr lang="ru-RU" smtClean="0"/>
              <a:t>‹#›</a:t>
            </a:fld>
            <a:endParaRPr lang="ru-RU"/>
          </a:p>
        </p:txBody>
      </p:sp>
    </p:spTree>
    <p:extLst>
      <p:ext uri="{BB962C8B-B14F-4D97-AF65-F5344CB8AC3E}">
        <p14:creationId xmlns:p14="http://schemas.microsoft.com/office/powerpoint/2010/main" val="215721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FBC45A-5CE1-41F0-86EB-22D40DC6C5E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3B0CE38-C50A-4C3D-B36B-2B290CB60BE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30FB272-646E-4C5F-A85E-87EAF1E325F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017599F-623C-4851-8306-78CEBC3AF97D}"/>
              </a:ext>
            </a:extLst>
          </p:cNvPr>
          <p:cNvSpPr>
            <a:spLocks noGrp="1"/>
          </p:cNvSpPr>
          <p:nvPr>
            <p:ph type="dt" sz="half" idx="10"/>
          </p:nvPr>
        </p:nvSpPr>
        <p:spPr/>
        <p:txBody>
          <a:bodyPr/>
          <a:lstStyle/>
          <a:p>
            <a:fld id="{725272AB-3F46-4E0B-B76B-DF2CFBC71B69}" type="datetimeFigureOut">
              <a:rPr lang="ru-RU" smtClean="0"/>
              <a:t>31.03.2025</a:t>
            </a:fld>
            <a:endParaRPr lang="ru-RU"/>
          </a:p>
        </p:txBody>
      </p:sp>
      <p:sp>
        <p:nvSpPr>
          <p:cNvPr id="6" name="Нижний колонтитул 5">
            <a:extLst>
              <a:ext uri="{FF2B5EF4-FFF2-40B4-BE49-F238E27FC236}">
                <a16:creationId xmlns:a16="http://schemas.microsoft.com/office/drawing/2014/main" id="{C227938F-CE58-4014-9502-1EE1DE46174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D1044D5-E710-4F9A-AE85-C752EEEAE57B}"/>
              </a:ext>
            </a:extLst>
          </p:cNvPr>
          <p:cNvSpPr>
            <a:spLocks noGrp="1"/>
          </p:cNvSpPr>
          <p:nvPr>
            <p:ph type="sldNum" sz="quarter" idx="12"/>
          </p:nvPr>
        </p:nvSpPr>
        <p:spPr/>
        <p:txBody>
          <a:bodyPr/>
          <a:lstStyle/>
          <a:p>
            <a:fld id="{3CD7F27F-0807-4BC8-B54E-3690F7272363}" type="slidenum">
              <a:rPr lang="ru-RU" smtClean="0"/>
              <a:t>‹#›</a:t>
            </a:fld>
            <a:endParaRPr lang="ru-RU"/>
          </a:p>
        </p:txBody>
      </p:sp>
    </p:spTree>
    <p:extLst>
      <p:ext uri="{BB962C8B-B14F-4D97-AF65-F5344CB8AC3E}">
        <p14:creationId xmlns:p14="http://schemas.microsoft.com/office/powerpoint/2010/main" val="259171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DA8050-4E30-4C8E-920A-940C1C7F8C8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68D4475-73B2-4F26-95E1-0F0EA6B057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E3ECF75-7DE7-4790-AE1B-D5CACE1193C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FC817E9-5877-48E3-B6DB-94866F02FE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54E2F1D-7DFE-4396-8A4C-E26BCB52AFA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9297706-B5F7-4B55-A9E8-8EC175810620}"/>
              </a:ext>
            </a:extLst>
          </p:cNvPr>
          <p:cNvSpPr>
            <a:spLocks noGrp="1"/>
          </p:cNvSpPr>
          <p:nvPr>
            <p:ph type="dt" sz="half" idx="10"/>
          </p:nvPr>
        </p:nvSpPr>
        <p:spPr/>
        <p:txBody>
          <a:bodyPr/>
          <a:lstStyle/>
          <a:p>
            <a:fld id="{725272AB-3F46-4E0B-B76B-DF2CFBC71B69}" type="datetimeFigureOut">
              <a:rPr lang="ru-RU" smtClean="0"/>
              <a:t>31.03.2025</a:t>
            </a:fld>
            <a:endParaRPr lang="ru-RU"/>
          </a:p>
        </p:txBody>
      </p:sp>
      <p:sp>
        <p:nvSpPr>
          <p:cNvPr id="8" name="Нижний колонтитул 7">
            <a:extLst>
              <a:ext uri="{FF2B5EF4-FFF2-40B4-BE49-F238E27FC236}">
                <a16:creationId xmlns:a16="http://schemas.microsoft.com/office/drawing/2014/main" id="{7169E3CB-1544-469D-B8E5-591D874520C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FCE1099E-E7C3-41B6-B010-8EF10AC78002}"/>
              </a:ext>
            </a:extLst>
          </p:cNvPr>
          <p:cNvSpPr>
            <a:spLocks noGrp="1"/>
          </p:cNvSpPr>
          <p:nvPr>
            <p:ph type="sldNum" sz="quarter" idx="12"/>
          </p:nvPr>
        </p:nvSpPr>
        <p:spPr/>
        <p:txBody>
          <a:bodyPr/>
          <a:lstStyle/>
          <a:p>
            <a:fld id="{3CD7F27F-0807-4BC8-B54E-3690F7272363}" type="slidenum">
              <a:rPr lang="ru-RU" smtClean="0"/>
              <a:t>‹#›</a:t>
            </a:fld>
            <a:endParaRPr lang="ru-RU"/>
          </a:p>
        </p:txBody>
      </p:sp>
    </p:spTree>
    <p:extLst>
      <p:ext uri="{BB962C8B-B14F-4D97-AF65-F5344CB8AC3E}">
        <p14:creationId xmlns:p14="http://schemas.microsoft.com/office/powerpoint/2010/main" val="318860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7A7E4E-EC10-436D-A0B5-122B57A8E66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4199359-6EC1-4169-A285-45D2EFDE30C1}"/>
              </a:ext>
            </a:extLst>
          </p:cNvPr>
          <p:cNvSpPr>
            <a:spLocks noGrp="1"/>
          </p:cNvSpPr>
          <p:nvPr>
            <p:ph type="dt" sz="half" idx="10"/>
          </p:nvPr>
        </p:nvSpPr>
        <p:spPr/>
        <p:txBody>
          <a:bodyPr/>
          <a:lstStyle/>
          <a:p>
            <a:fld id="{725272AB-3F46-4E0B-B76B-DF2CFBC71B69}" type="datetimeFigureOut">
              <a:rPr lang="ru-RU" smtClean="0"/>
              <a:t>31.03.2025</a:t>
            </a:fld>
            <a:endParaRPr lang="ru-RU"/>
          </a:p>
        </p:txBody>
      </p:sp>
      <p:sp>
        <p:nvSpPr>
          <p:cNvPr id="4" name="Нижний колонтитул 3">
            <a:extLst>
              <a:ext uri="{FF2B5EF4-FFF2-40B4-BE49-F238E27FC236}">
                <a16:creationId xmlns:a16="http://schemas.microsoft.com/office/drawing/2014/main" id="{6E365518-C3CA-44A0-8C6D-819E9EE7833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4802727-AB91-4ED0-9629-88BFA7292CF2}"/>
              </a:ext>
            </a:extLst>
          </p:cNvPr>
          <p:cNvSpPr>
            <a:spLocks noGrp="1"/>
          </p:cNvSpPr>
          <p:nvPr>
            <p:ph type="sldNum" sz="quarter" idx="12"/>
          </p:nvPr>
        </p:nvSpPr>
        <p:spPr/>
        <p:txBody>
          <a:bodyPr/>
          <a:lstStyle/>
          <a:p>
            <a:fld id="{3CD7F27F-0807-4BC8-B54E-3690F7272363}" type="slidenum">
              <a:rPr lang="ru-RU" smtClean="0"/>
              <a:t>‹#›</a:t>
            </a:fld>
            <a:endParaRPr lang="ru-RU"/>
          </a:p>
        </p:txBody>
      </p:sp>
    </p:spTree>
    <p:extLst>
      <p:ext uri="{BB962C8B-B14F-4D97-AF65-F5344CB8AC3E}">
        <p14:creationId xmlns:p14="http://schemas.microsoft.com/office/powerpoint/2010/main" val="329303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B5D39F0-8529-4B06-B4B1-B0A84A5412FF}"/>
              </a:ext>
            </a:extLst>
          </p:cNvPr>
          <p:cNvSpPr>
            <a:spLocks noGrp="1"/>
          </p:cNvSpPr>
          <p:nvPr>
            <p:ph type="dt" sz="half" idx="10"/>
          </p:nvPr>
        </p:nvSpPr>
        <p:spPr/>
        <p:txBody>
          <a:bodyPr/>
          <a:lstStyle/>
          <a:p>
            <a:fld id="{725272AB-3F46-4E0B-B76B-DF2CFBC71B69}" type="datetimeFigureOut">
              <a:rPr lang="ru-RU" smtClean="0"/>
              <a:t>31.03.2025</a:t>
            </a:fld>
            <a:endParaRPr lang="ru-RU"/>
          </a:p>
        </p:txBody>
      </p:sp>
      <p:sp>
        <p:nvSpPr>
          <p:cNvPr id="3" name="Нижний колонтитул 2">
            <a:extLst>
              <a:ext uri="{FF2B5EF4-FFF2-40B4-BE49-F238E27FC236}">
                <a16:creationId xmlns:a16="http://schemas.microsoft.com/office/drawing/2014/main" id="{CF21F7A5-B106-4DB0-AC6D-F5792DB9510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4EEDC65-BB69-4C75-ABC0-4C57D9042A41}"/>
              </a:ext>
            </a:extLst>
          </p:cNvPr>
          <p:cNvSpPr>
            <a:spLocks noGrp="1"/>
          </p:cNvSpPr>
          <p:nvPr>
            <p:ph type="sldNum" sz="quarter" idx="12"/>
          </p:nvPr>
        </p:nvSpPr>
        <p:spPr/>
        <p:txBody>
          <a:bodyPr/>
          <a:lstStyle/>
          <a:p>
            <a:fld id="{3CD7F27F-0807-4BC8-B54E-3690F7272363}" type="slidenum">
              <a:rPr lang="ru-RU" smtClean="0"/>
              <a:t>‹#›</a:t>
            </a:fld>
            <a:endParaRPr lang="ru-RU"/>
          </a:p>
        </p:txBody>
      </p:sp>
    </p:spTree>
    <p:extLst>
      <p:ext uri="{BB962C8B-B14F-4D97-AF65-F5344CB8AC3E}">
        <p14:creationId xmlns:p14="http://schemas.microsoft.com/office/powerpoint/2010/main" val="1309136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914969-0C72-4E05-AD92-A9B60513FBF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B47C021-AEDB-4871-8FC5-9CB34FE736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37F931D-ACFD-47FE-9A50-097AAAF3C8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73A2554-2973-4B7C-8627-59C769E90B24}"/>
              </a:ext>
            </a:extLst>
          </p:cNvPr>
          <p:cNvSpPr>
            <a:spLocks noGrp="1"/>
          </p:cNvSpPr>
          <p:nvPr>
            <p:ph type="dt" sz="half" idx="10"/>
          </p:nvPr>
        </p:nvSpPr>
        <p:spPr/>
        <p:txBody>
          <a:bodyPr/>
          <a:lstStyle/>
          <a:p>
            <a:fld id="{725272AB-3F46-4E0B-B76B-DF2CFBC71B69}" type="datetimeFigureOut">
              <a:rPr lang="ru-RU" smtClean="0"/>
              <a:t>31.03.2025</a:t>
            </a:fld>
            <a:endParaRPr lang="ru-RU"/>
          </a:p>
        </p:txBody>
      </p:sp>
      <p:sp>
        <p:nvSpPr>
          <p:cNvPr id="6" name="Нижний колонтитул 5">
            <a:extLst>
              <a:ext uri="{FF2B5EF4-FFF2-40B4-BE49-F238E27FC236}">
                <a16:creationId xmlns:a16="http://schemas.microsoft.com/office/drawing/2014/main" id="{91555383-06B3-4591-8115-DB956843AAB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B25D76B-C1E9-4A7B-AF89-89187737B827}"/>
              </a:ext>
            </a:extLst>
          </p:cNvPr>
          <p:cNvSpPr>
            <a:spLocks noGrp="1"/>
          </p:cNvSpPr>
          <p:nvPr>
            <p:ph type="sldNum" sz="quarter" idx="12"/>
          </p:nvPr>
        </p:nvSpPr>
        <p:spPr/>
        <p:txBody>
          <a:bodyPr/>
          <a:lstStyle/>
          <a:p>
            <a:fld id="{3CD7F27F-0807-4BC8-B54E-3690F7272363}" type="slidenum">
              <a:rPr lang="ru-RU" smtClean="0"/>
              <a:t>‹#›</a:t>
            </a:fld>
            <a:endParaRPr lang="ru-RU"/>
          </a:p>
        </p:txBody>
      </p:sp>
    </p:spTree>
    <p:extLst>
      <p:ext uri="{BB962C8B-B14F-4D97-AF65-F5344CB8AC3E}">
        <p14:creationId xmlns:p14="http://schemas.microsoft.com/office/powerpoint/2010/main" val="197757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005C2C-CE90-4B58-9746-9BC631D89E8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F94DA04-21AE-4425-ABF0-AFCF284873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7903C90-0226-4E76-B984-F1B340B62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5435AFD-98E3-457D-AD91-8676B9655AA1}"/>
              </a:ext>
            </a:extLst>
          </p:cNvPr>
          <p:cNvSpPr>
            <a:spLocks noGrp="1"/>
          </p:cNvSpPr>
          <p:nvPr>
            <p:ph type="dt" sz="half" idx="10"/>
          </p:nvPr>
        </p:nvSpPr>
        <p:spPr/>
        <p:txBody>
          <a:bodyPr/>
          <a:lstStyle/>
          <a:p>
            <a:fld id="{725272AB-3F46-4E0B-B76B-DF2CFBC71B69}" type="datetimeFigureOut">
              <a:rPr lang="ru-RU" smtClean="0"/>
              <a:t>31.03.2025</a:t>
            </a:fld>
            <a:endParaRPr lang="ru-RU"/>
          </a:p>
        </p:txBody>
      </p:sp>
      <p:sp>
        <p:nvSpPr>
          <p:cNvPr id="6" name="Нижний колонтитул 5">
            <a:extLst>
              <a:ext uri="{FF2B5EF4-FFF2-40B4-BE49-F238E27FC236}">
                <a16:creationId xmlns:a16="http://schemas.microsoft.com/office/drawing/2014/main" id="{5BA54FB7-DA3C-47D9-8DA6-E35224555F2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260246F-A574-401E-BA34-841F38690F37}"/>
              </a:ext>
            </a:extLst>
          </p:cNvPr>
          <p:cNvSpPr>
            <a:spLocks noGrp="1"/>
          </p:cNvSpPr>
          <p:nvPr>
            <p:ph type="sldNum" sz="quarter" idx="12"/>
          </p:nvPr>
        </p:nvSpPr>
        <p:spPr/>
        <p:txBody>
          <a:bodyPr/>
          <a:lstStyle/>
          <a:p>
            <a:fld id="{3CD7F27F-0807-4BC8-B54E-3690F7272363}" type="slidenum">
              <a:rPr lang="ru-RU" smtClean="0"/>
              <a:t>‹#›</a:t>
            </a:fld>
            <a:endParaRPr lang="ru-RU"/>
          </a:p>
        </p:txBody>
      </p:sp>
    </p:spTree>
    <p:extLst>
      <p:ext uri="{BB962C8B-B14F-4D97-AF65-F5344CB8AC3E}">
        <p14:creationId xmlns:p14="http://schemas.microsoft.com/office/powerpoint/2010/main" val="394260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F7C746-55C4-49DA-B6D5-F549A0708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DF96BCF-5310-4901-8CDC-4D1012215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F8D2F0B-821A-4228-BD62-93F6A1E0ED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272AB-3F46-4E0B-B76B-DF2CFBC71B69}" type="datetimeFigureOut">
              <a:rPr lang="ru-RU" smtClean="0"/>
              <a:t>31.03.2025</a:t>
            </a:fld>
            <a:endParaRPr lang="ru-RU"/>
          </a:p>
        </p:txBody>
      </p:sp>
      <p:sp>
        <p:nvSpPr>
          <p:cNvPr id="5" name="Нижний колонтитул 4">
            <a:extLst>
              <a:ext uri="{FF2B5EF4-FFF2-40B4-BE49-F238E27FC236}">
                <a16:creationId xmlns:a16="http://schemas.microsoft.com/office/drawing/2014/main" id="{ADF3070F-706E-45DA-8868-9766022660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561506C-19B3-48F2-9265-8790B164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7F27F-0807-4BC8-B54E-3690F7272363}" type="slidenum">
              <a:rPr lang="ru-RU" smtClean="0"/>
              <a:t>‹#›</a:t>
            </a:fld>
            <a:endParaRPr lang="ru-RU"/>
          </a:p>
        </p:txBody>
      </p:sp>
    </p:spTree>
    <p:extLst>
      <p:ext uri="{BB962C8B-B14F-4D97-AF65-F5344CB8AC3E}">
        <p14:creationId xmlns:p14="http://schemas.microsoft.com/office/powerpoint/2010/main" val="3104245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651272" y="195401"/>
            <a:ext cx="11540728" cy="1432684"/>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54272"/>
            <a:ext cx="12192000" cy="1418028"/>
          </a:xfrm>
          <a:prstGeom prst="rect">
            <a:avLst/>
          </a:prstGeom>
        </p:spPr>
      </p:pic>
      <p:sp>
        <p:nvSpPr>
          <p:cNvPr id="4" name="Подзаголовок 2"/>
          <p:cNvSpPr txBox="1">
            <a:spLocks/>
          </p:cNvSpPr>
          <p:nvPr/>
        </p:nvSpPr>
        <p:spPr>
          <a:xfrm>
            <a:off x="2167466" y="2132274"/>
            <a:ext cx="9144000" cy="1151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3600" b="1" i="1" dirty="0">
                <a:latin typeface="Times New Roman" panose="02020603050405020304" pitchFamily="18" charset="0"/>
                <a:cs typeface="Times New Roman" panose="02020603050405020304" pitchFamily="18" charset="0"/>
              </a:rPr>
              <a:t>Обучение младших школьников решению текстовых и логических задач</a:t>
            </a:r>
            <a:endParaRPr lang="ru-RU" sz="3600" i="1" dirty="0">
              <a:latin typeface="Times New Roman" panose="02020603050405020304" pitchFamily="18" charset="0"/>
              <a:cs typeface="Times New Roman" panose="02020603050405020304" pitchFamily="18" charset="0"/>
            </a:endParaRPr>
          </a:p>
          <a:p>
            <a:pPr marL="0" indent="0" algn="ctr">
              <a:buNone/>
            </a:pPr>
            <a:endParaRPr lang="ru-RU" b="1" dirty="0">
              <a:latin typeface="Times New Roman" panose="02020603050405020304" pitchFamily="18" charset="0"/>
              <a:cs typeface="Times New Roman" panose="02020603050405020304" pitchFamily="18" charset="0"/>
            </a:endParaRPr>
          </a:p>
        </p:txBody>
      </p:sp>
      <p:sp>
        <p:nvSpPr>
          <p:cNvPr id="5" name="Подзаголовок 2"/>
          <p:cNvSpPr txBox="1">
            <a:spLocks/>
          </p:cNvSpPr>
          <p:nvPr/>
        </p:nvSpPr>
        <p:spPr>
          <a:xfrm>
            <a:off x="852534" y="3775296"/>
            <a:ext cx="5711227" cy="16024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ru-RU" altLang="ru-RU" sz="2000" b="1" dirty="0">
                <a:latin typeface="Times New Roman" panose="02020603050405020304" pitchFamily="18" charset="0"/>
                <a:cs typeface="Times New Roman" panose="02020603050405020304" pitchFamily="18" charset="0"/>
              </a:rPr>
              <a:t>Шевчук Анна Владимировна,</a:t>
            </a:r>
            <a:r>
              <a:rPr lang="ru-RU" altLang="ru-RU" sz="2000" dirty="0">
                <a:latin typeface="Times New Roman" panose="02020603050405020304" pitchFamily="18" charset="0"/>
                <a:cs typeface="Times New Roman" panose="02020603050405020304" pitchFamily="18" charset="0"/>
              </a:rPr>
              <a:t> </a:t>
            </a:r>
          </a:p>
          <a:p>
            <a:pPr algn="just"/>
            <a:r>
              <a:rPr lang="ru-RU" altLang="ru-RU" sz="2000" dirty="0">
                <a:latin typeface="Times New Roman" panose="02020603050405020304" pitchFamily="18" charset="0"/>
                <a:cs typeface="Times New Roman" panose="02020603050405020304" pitchFamily="18" charset="0"/>
              </a:rPr>
              <a:t>старший преподаватель кафедры общего образования</a:t>
            </a:r>
          </a:p>
        </p:txBody>
      </p:sp>
    </p:spTree>
    <p:extLst>
      <p:ext uri="{BB962C8B-B14F-4D97-AF65-F5344CB8AC3E}">
        <p14:creationId xmlns:p14="http://schemas.microsoft.com/office/powerpoint/2010/main" val="2158586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102DDF4-4030-42BD-A16D-BB4367C69444}"/>
              </a:ext>
            </a:extLst>
          </p:cNvPr>
          <p:cNvSpPr>
            <a:spLocks noGrp="1"/>
          </p:cNvSpPr>
          <p:nvPr>
            <p:ph idx="1"/>
          </p:nvPr>
        </p:nvSpPr>
        <p:spPr>
          <a:xfrm>
            <a:off x="838200" y="382555"/>
            <a:ext cx="10515600" cy="5794408"/>
          </a:xfrm>
        </p:spPr>
        <p:txBody>
          <a:bodyPr>
            <a:normAutofit fontScale="92500" lnSpcReduction="10000"/>
          </a:bodyPr>
          <a:lstStyle/>
          <a:p>
            <a:pPr marL="0" indent="541338" algn="just">
              <a:buNone/>
            </a:pPr>
            <a:r>
              <a:rPr lang="ru-RU" sz="2600" dirty="0">
                <a:latin typeface="Times New Roman" panose="02020603050405020304" pitchFamily="18" charset="0"/>
                <a:cs typeface="Times New Roman" panose="02020603050405020304" pitchFamily="18" charset="0"/>
              </a:rPr>
              <a:t>Анализ учебников для начальных классов показал, что в стандартных формулировках заданий </a:t>
            </a:r>
            <a:r>
              <a:rPr lang="ru-RU" sz="2600" b="1" i="1" dirty="0">
                <a:latin typeface="Times New Roman" panose="02020603050405020304" pitchFamily="18" charset="0"/>
                <a:cs typeface="Times New Roman" panose="02020603050405020304" pitchFamily="18" charset="0"/>
              </a:rPr>
              <a:t>требование</a:t>
            </a:r>
            <a:r>
              <a:rPr lang="ru-RU" sz="2600" dirty="0">
                <a:latin typeface="Times New Roman" panose="02020603050405020304" pitchFamily="18" charset="0"/>
                <a:cs typeface="Times New Roman" panose="02020603050405020304" pitchFamily="18" charset="0"/>
              </a:rPr>
              <a:t> обычно выражается </a:t>
            </a:r>
            <a:r>
              <a:rPr lang="ru-RU" sz="2600" b="1" i="1" dirty="0">
                <a:latin typeface="Times New Roman" panose="02020603050405020304" pitchFamily="18" charset="0"/>
                <a:cs typeface="Times New Roman" panose="02020603050405020304" pitchFamily="18" charset="0"/>
              </a:rPr>
              <a:t>вопросительным предложением, начинающимся со слова «сколько?», </a:t>
            </a:r>
            <a:r>
              <a:rPr lang="ru-RU" sz="2600" dirty="0">
                <a:latin typeface="Times New Roman" panose="02020603050405020304" pitchFamily="18" charset="0"/>
                <a:cs typeface="Times New Roman" panose="02020603050405020304" pitchFamily="18" charset="0"/>
              </a:rPr>
              <a:t>а </a:t>
            </a:r>
            <a:r>
              <a:rPr lang="ru-RU" sz="2600" b="1" i="1" dirty="0">
                <a:latin typeface="Times New Roman" panose="02020603050405020304" pitchFamily="18" charset="0"/>
                <a:cs typeface="Times New Roman" panose="02020603050405020304" pitchFamily="18" charset="0"/>
              </a:rPr>
              <a:t>условие — одним или несколькими повествовательными предложениями, содержащими числовые компоненты. </a:t>
            </a:r>
            <a:r>
              <a:rPr lang="ru-RU" sz="2600" dirty="0">
                <a:latin typeface="Times New Roman" panose="02020603050405020304" pitchFamily="18" charset="0"/>
                <a:cs typeface="Times New Roman" panose="02020603050405020304" pitchFamily="18" charset="0"/>
              </a:rPr>
              <a:t>Именно на эти признаки ориентируются учащиеся при решении задач.</a:t>
            </a:r>
          </a:p>
          <a:p>
            <a:pPr marL="0" indent="541338" algn="just">
              <a:buNone/>
            </a:pPr>
            <a:r>
              <a:rPr lang="ru-RU" sz="2600" dirty="0">
                <a:latin typeface="Times New Roman" panose="02020603050405020304" pitchFamily="18" charset="0"/>
                <a:cs typeface="Times New Roman" panose="02020603050405020304" pitchFamily="18" charset="0"/>
              </a:rPr>
              <a:t>Такой подход формирует у учащихся негибкий стереотип восприятия задачи, и любое незначительное изменение структуры текста может вызвать у учащегося серьёзные трудности.</a:t>
            </a:r>
          </a:p>
          <a:p>
            <a:pPr marL="0" indent="541338" algn="just">
              <a:buNone/>
            </a:pPr>
            <a:r>
              <a:rPr lang="ru-RU" sz="2600" dirty="0">
                <a:latin typeface="Times New Roman" panose="02020603050405020304" pitchFamily="18" charset="0"/>
                <a:cs typeface="Times New Roman" panose="02020603050405020304" pitchFamily="18" charset="0"/>
              </a:rPr>
              <a:t>Например:</a:t>
            </a:r>
          </a:p>
          <a:p>
            <a:pPr marL="0" indent="541338" algn="just">
              <a:buNone/>
            </a:pPr>
            <a:r>
              <a:rPr lang="ru-RU" sz="2600" dirty="0">
                <a:latin typeface="Times New Roman" panose="02020603050405020304" pitchFamily="18" charset="0"/>
                <a:cs typeface="Times New Roman" panose="02020603050405020304" pitchFamily="18" charset="0"/>
              </a:rPr>
              <a:t>1. Сколько литров молока надо отлить из 20-литрового бидона, чтобы в нем осталось 8 литров? (</a:t>
            </a:r>
            <a:r>
              <a:rPr lang="ru-RU" sz="2600" i="1" dirty="0">
                <a:latin typeface="Times New Roman" panose="02020603050405020304" pitchFamily="18" charset="0"/>
                <a:cs typeface="Times New Roman" panose="02020603050405020304" pitchFamily="18" charset="0"/>
              </a:rPr>
              <a:t>Задача начинается с вопроса, который соединен с условием в сложное предложение через запятую).</a:t>
            </a:r>
            <a:r>
              <a:rPr lang="ru-RU" sz="2600" dirty="0">
                <a:latin typeface="Times New Roman" panose="02020603050405020304" pitchFamily="18" charset="0"/>
                <a:cs typeface="Times New Roman" panose="02020603050405020304" pitchFamily="18" charset="0"/>
              </a:rPr>
              <a:t> </a:t>
            </a:r>
          </a:p>
          <a:p>
            <a:pPr marL="0" indent="541338" algn="just">
              <a:buNone/>
            </a:pPr>
            <a:r>
              <a:rPr lang="ru-RU" sz="2600" dirty="0">
                <a:latin typeface="Times New Roman" panose="02020603050405020304" pitchFamily="18" charset="0"/>
                <a:cs typeface="Times New Roman" panose="02020603050405020304" pitchFamily="18" charset="0"/>
              </a:rPr>
              <a:t>2. Найти скорость катера, который за 3 часа удалился от пристани по течению на 120 километров. (</a:t>
            </a:r>
            <a:r>
              <a:rPr lang="ru-RU" sz="2600" i="1" dirty="0">
                <a:latin typeface="Times New Roman" panose="02020603050405020304" pitchFamily="18" charset="0"/>
                <a:cs typeface="Times New Roman" panose="02020603050405020304" pitchFamily="18" charset="0"/>
              </a:rPr>
              <a:t>В формулировке требования отсутствует слово «сколько» и знак вопроса. Вопрос «замаскирован» в условии, которое разбито на два повествовательных предложения).</a:t>
            </a:r>
            <a:endParaRPr lang="ru-RU" sz="26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334829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1ED522-B8A2-438A-A41F-2F3234893B2C}"/>
              </a:ext>
            </a:extLst>
          </p:cNvPr>
          <p:cNvSpPr>
            <a:spLocks noGrp="1"/>
          </p:cNvSpPr>
          <p:nvPr>
            <p:ph type="title"/>
          </p:nvPr>
        </p:nvSpPr>
        <p:spPr>
          <a:xfrm>
            <a:off x="586274" y="-194713"/>
            <a:ext cx="10515600" cy="1325563"/>
          </a:xfrm>
        </p:spPr>
        <p:txBody>
          <a:bodyPr>
            <a:normAutofit/>
          </a:bodyPr>
          <a:lstStyle/>
          <a:p>
            <a:r>
              <a:rPr lang="ru-RU" sz="2800" b="1" dirty="0">
                <a:latin typeface="Times New Roman" panose="02020603050405020304" pitchFamily="18" charset="0"/>
                <a:cs typeface="Times New Roman" panose="02020603050405020304" pitchFamily="18" charset="0"/>
              </a:rPr>
              <a:t>Задача состоит из следующих элементов:</a:t>
            </a:r>
          </a:p>
        </p:txBody>
      </p:sp>
      <p:sp>
        <p:nvSpPr>
          <p:cNvPr id="3" name="Объект 2">
            <a:extLst>
              <a:ext uri="{FF2B5EF4-FFF2-40B4-BE49-F238E27FC236}">
                <a16:creationId xmlns:a16="http://schemas.microsoft.com/office/drawing/2014/main" id="{95E20D0E-4E5E-4F6A-BA06-73F347FCC13D}"/>
              </a:ext>
            </a:extLst>
          </p:cNvPr>
          <p:cNvSpPr>
            <a:spLocks noGrp="1"/>
          </p:cNvSpPr>
          <p:nvPr>
            <p:ph idx="1"/>
          </p:nvPr>
        </p:nvSpPr>
        <p:spPr>
          <a:xfrm>
            <a:off x="586274" y="849086"/>
            <a:ext cx="10515600" cy="5006327"/>
          </a:xfrm>
        </p:spPr>
        <p:txBody>
          <a:bodyPr>
            <a:normAutofit/>
          </a:bodyPr>
          <a:lstStyle/>
          <a:p>
            <a:pPr marL="0" indent="0">
              <a:buNone/>
            </a:pPr>
            <a:r>
              <a:rPr lang="ru-RU" dirty="0">
                <a:latin typeface="Times New Roman" panose="02020603050405020304" pitchFamily="18" charset="0"/>
                <a:cs typeface="Times New Roman" panose="02020603050405020304" pitchFamily="18" charset="0"/>
              </a:rPr>
              <a:t>1. данные и их свойства;</a:t>
            </a:r>
          </a:p>
          <a:p>
            <a:pPr marL="0" indent="0">
              <a:buNone/>
            </a:pPr>
            <a:r>
              <a:rPr lang="ru-RU" dirty="0">
                <a:latin typeface="Times New Roman" panose="02020603050405020304" pitchFamily="18" charset="0"/>
                <a:cs typeface="Times New Roman" panose="02020603050405020304" pitchFamily="18" charset="0"/>
              </a:rPr>
              <a:t>2. отношения между данными; </a:t>
            </a:r>
          </a:p>
          <a:p>
            <a:pPr marL="0" indent="0">
              <a:buNone/>
            </a:pPr>
            <a:r>
              <a:rPr lang="ru-RU" dirty="0">
                <a:latin typeface="Times New Roman" panose="02020603050405020304" pitchFamily="18" charset="0"/>
                <a:cs typeface="Times New Roman" panose="02020603050405020304" pitchFamily="18" charset="0"/>
              </a:rPr>
              <a:t>3. искомые и их свойства; </a:t>
            </a:r>
          </a:p>
          <a:p>
            <a:pPr marL="0" indent="0">
              <a:buNone/>
            </a:pPr>
            <a:r>
              <a:rPr lang="ru-RU" dirty="0">
                <a:latin typeface="Times New Roman" panose="02020603050405020304" pitchFamily="18" charset="0"/>
                <a:cs typeface="Times New Roman" panose="02020603050405020304" pitchFamily="18" charset="0"/>
              </a:rPr>
              <a:t>4. отношения между данными и искомыми; </a:t>
            </a:r>
          </a:p>
          <a:p>
            <a:pPr marL="0" indent="0">
              <a:buNone/>
            </a:pPr>
            <a:r>
              <a:rPr lang="ru-RU" dirty="0">
                <a:latin typeface="Times New Roman" panose="02020603050405020304" pitchFamily="18" charset="0"/>
                <a:cs typeface="Times New Roman" panose="02020603050405020304" pitchFamily="18" charset="0"/>
              </a:rPr>
              <a:t>5. указания на необходимость найти искомое. </a:t>
            </a:r>
          </a:p>
          <a:p>
            <a:pPr marL="0" indent="0">
              <a:buNone/>
            </a:pPr>
            <a:endParaRPr lang="ru-RU" i="1" dirty="0">
              <a:latin typeface="Times New Roman" panose="02020603050405020304" pitchFamily="18" charset="0"/>
              <a:cs typeface="Times New Roman" panose="02020603050405020304" pitchFamily="18" charset="0"/>
            </a:endParaRPr>
          </a:p>
          <a:p>
            <a:pPr marL="0" indent="0">
              <a:buNone/>
            </a:pPr>
            <a:r>
              <a:rPr lang="ru-RU" i="1" dirty="0">
                <a:latin typeface="Times New Roman" panose="02020603050405020304" pitchFamily="18" charset="0"/>
                <a:cs typeface="Times New Roman" panose="02020603050405020304" pitchFamily="18" charset="0"/>
              </a:rPr>
              <a:t>1–4 – это </a:t>
            </a:r>
            <a:r>
              <a:rPr lang="ru-RU" b="1" i="1" u="sng" dirty="0">
                <a:latin typeface="Times New Roman" panose="02020603050405020304" pitchFamily="18" charset="0"/>
                <a:cs typeface="Times New Roman" panose="02020603050405020304" pitchFamily="18" charset="0"/>
              </a:rPr>
              <a:t>условие задачи </a:t>
            </a:r>
            <a:r>
              <a:rPr lang="ru-RU" i="1" dirty="0">
                <a:latin typeface="Times New Roman" panose="02020603050405020304" pitchFamily="18" charset="0"/>
                <a:cs typeface="Times New Roman" panose="02020603050405020304" pitchFamily="18" charset="0"/>
              </a:rPr>
              <a:t>(часть текста, в которой задана сюжетная ситуация, численные компоненты этой ситуации и связи между ними), а 5 – </a:t>
            </a:r>
            <a:r>
              <a:rPr lang="ru-RU" b="1" i="1" u="sng" dirty="0">
                <a:latin typeface="Times New Roman" panose="02020603050405020304" pitchFamily="18" charset="0"/>
                <a:cs typeface="Times New Roman" panose="02020603050405020304" pitchFamily="18" charset="0"/>
              </a:rPr>
              <a:t>требование задачи </a:t>
            </a:r>
            <a:r>
              <a:rPr lang="ru-RU" i="1" dirty="0">
                <a:latin typeface="Times New Roman" panose="02020603050405020304" pitchFamily="18" charset="0"/>
                <a:cs typeface="Times New Roman" panose="02020603050405020304" pitchFamily="18" charset="0"/>
              </a:rPr>
              <a:t>(часть текста, в которой указана искомая величина). </a:t>
            </a:r>
          </a:p>
        </p:txBody>
      </p:sp>
      <p:pic>
        <p:nvPicPr>
          <p:cNvPr id="4" name="Рисунок 3">
            <a:extLst>
              <a:ext uri="{FF2B5EF4-FFF2-40B4-BE49-F238E27FC236}">
                <a16:creationId xmlns:a16="http://schemas.microsoft.com/office/drawing/2014/main" id="{2CEA1CE2-9FB3-4ACA-A7AB-1986536D20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12294"/>
            <a:ext cx="12192000" cy="1418028"/>
          </a:xfrm>
          <a:prstGeom prst="rect">
            <a:avLst/>
          </a:prstGeom>
        </p:spPr>
      </p:pic>
    </p:spTree>
    <p:extLst>
      <p:ext uri="{BB962C8B-B14F-4D97-AF65-F5344CB8AC3E}">
        <p14:creationId xmlns:p14="http://schemas.microsoft.com/office/powerpoint/2010/main" val="2266490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5F6AC01-1DBF-4FFC-B0D9-5293AF5EE3C4}"/>
              </a:ext>
            </a:extLst>
          </p:cNvPr>
          <p:cNvSpPr>
            <a:spLocks noGrp="1"/>
          </p:cNvSpPr>
          <p:nvPr>
            <p:ph idx="1"/>
          </p:nvPr>
        </p:nvSpPr>
        <p:spPr>
          <a:xfrm>
            <a:off x="576943" y="480947"/>
            <a:ext cx="10515600" cy="4351338"/>
          </a:xfrm>
        </p:spPr>
        <p:txBody>
          <a:bodyPr>
            <a:normAutofit/>
          </a:bodyPr>
          <a:lstStyle/>
          <a:p>
            <a:pPr marL="0" indent="625475" algn="just">
              <a:buNone/>
            </a:pPr>
            <a:r>
              <a:rPr lang="ru-RU" sz="2400" dirty="0">
                <a:latin typeface="Times New Roman" panose="02020603050405020304" pitchFamily="18" charset="0"/>
                <a:cs typeface="Times New Roman" panose="02020603050405020304" pitchFamily="18" charset="0"/>
              </a:rPr>
              <a:t>В учебниках задачи обычно представлены в стандартной форме, а данные выражены в виде числовых значений, что облегчает учащимся их восприятие. Однако, если информация представлена в виде словесных формулировок, ученики могут столкнуться с трудностями в понимании данных и их интерпретации, поскольку они не всегда способны воспринимать информацию в контексте.</a:t>
            </a:r>
          </a:p>
        </p:txBody>
      </p:sp>
      <p:pic>
        <p:nvPicPr>
          <p:cNvPr id="4" name="Рисунок 3">
            <a:extLst>
              <a:ext uri="{FF2B5EF4-FFF2-40B4-BE49-F238E27FC236}">
                <a16:creationId xmlns:a16="http://schemas.microsoft.com/office/drawing/2014/main" id="{17D1FABD-89E2-4A34-9C4B-22BDC3BFB24C}"/>
              </a:ext>
            </a:extLst>
          </p:cNvPr>
          <p:cNvPicPr>
            <a:picLocks noChangeAspect="1"/>
          </p:cNvPicPr>
          <p:nvPr/>
        </p:nvPicPr>
        <p:blipFill>
          <a:blip r:embed="rId2"/>
          <a:stretch>
            <a:fillRect/>
          </a:stretch>
        </p:blipFill>
        <p:spPr>
          <a:xfrm>
            <a:off x="2339068" y="2656616"/>
            <a:ext cx="8753475" cy="3295650"/>
          </a:xfrm>
          <a:prstGeom prst="rect">
            <a:avLst/>
          </a:prstGeom>
        </p:spPr>
      </p:pic>
    </p:spTree>
    <p:extLst>
      <p:ext uri="{BB962C8B-B14F-4D97-AF65-F5344CB8AC3E}">
        <p14:creationId xmlns:p14="http://schemas.microsoft.com/office/powerpoint/2010/main" val="183661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4453A2-EE80-4347-B4C7-7DB812CE60E4}"/>
              </a:ext>
            </a:extLst>
          </p:cNvPr>
          <p:cNvSpPr>
            <a:spLocks noGrp="1"/>
          </p:cNvSpPr>
          <p:nvPr>
            <p:ph type="title"/>
          </p:nvPr>
        </p:nvSpPr>
        <p:spPr>
          <a:xfrm>
            <a:off x="838200" y="298175"/>
            <a:ext cx="10515600" cy="1325563"/>
          </a:xfrm>
        </p:spPr>
        <p:txBody>
          <a:bodyPr>
            <a:normAutofit/>
          </a:bodyPr>
          <a:lstStyle/>
          <a:p>
            <a:pPr algn="ctr"/>
            <a:r>
              <a:rPr lang="ru-RU" sz="2800" b="1" dirty="0">
                <a:latin typeface="Times New Roman" panose="02020603050405020304" pitchFamily="18" charset="0"/>
                <a:cs typeface="Times New Roman" panose="02020603050405020304" pitchFamily="18" charset="0"/>
              </a:rPr>
              <a:t>Методы решения задач</a:t>
            </a:r>
          </a:p>
        </p:txBody>
      </p:sp>
      <p:sp>
        <p:nvSpPr>
          <p:cNvPr id="3" name="Объект 2">
            <a:extLst>
              <a:ext uri="{FF2B5EF4-FFF2-40B4-BE49-F238E27FC236}">
                <a16:creationId xmlns:a16="http://schemas.microsoft.com/office/drawing/2014/main" id="{3ECA34C0-3E62-47A4-A79F-BCF9BA87138E}"/>
              </a:ext>
            </a:extLst>
          </p:cNvPr>
          <p:cNvSpPr>
            <a:spLocks noGrp="1"/>
          </p:cNvSpPr>
          <p:nvPr>
            <p:ph idx="1"/>
          </p:nvPr>
        </p:nvSpPr>
        <p:spPr>
          <a:xfrm>
            <a:off x="838200" y="1847460"/>
            <a:ext cx="10515600" cy="4049583"/>
          </a:xfrm>
        </p:spPr>
        <p:txBody>
          <a:bodyPr/>
          <a:lstStyle/>
          <a:p>
            <a:r>
              <a:rPr lang="ru-RU" dirty="0">
                <a:latin typeface="Times New Roman" panose="02020603050405020304" pitchFamily="18" charset="0"/>
                <a:cs typeface="Times New Roman" panose="02020603050405020304" pitchFamily="18" charset="0"/>
              </a:rPr>
              <a:t>Арифметический, </a:t>
            </a:r>
          </a:p>
          <a:p>
            <a:r>
              <a:rPr lang="ru-RU" dirty="0">
                <a:latin typeface="Times New Roman" panose="02020603050405020304" pitchFamily="18" charset="0"/>
                <a:cs typeface="Times New Roman" panose="02020603050405020304" pitchFamily="18" charset="0"/>
              </a:rPr>
              <a:t>алгебраический, </a:t>
            </a:r>
          </a:p>
          <a:p>
            <a:r>
              <a:rPr lang="ru-RU" dirty="0">
                <a:latin typeface="Times New Roman" panose="02020603050405020304" pitchFamily="18" charset="0"/>
                <a:cs typeface="Times New Roman" panose="02020603050405020304" pitchFamily="18" charset="0"/>
              </a:rPr>
              <a:t>геометрический, </a:t>
            </a:r>
          </a:p>
          <a:p>
            <a:r>
              <a:rPr lang="ru-RU" dirty="0">
                <a:latin typeface="Times New Roman" panose="02020603050405020304" pitchFamily="18" charset="0"/>
                <a:cs typeface="Times New Roman" panose="02020603050405020304" pitchFamily="18" charset="0"/>
              </a:rPr>
              <a:t>логический,</a:t>
            </a:r>
          </a:p>
          <a:p>
            <a:r>
              <a:rPr lang="ru-RU" dirty="0">
                <a:latin typeface="Times New Roman" panose="02020603050405020304" pitchFamily="18" charset="0"/>
                <a:cs typeface="Times New Roman" panose="02020603050405020304" pitchFamily="18" charset="0"/>
              </a:rPr>
              <a:t>практический и др. </a:t>
            </a:r>
          </a:p>
        </p:txBody>
      </p:sp>
      <p:pic>
        <p:nvPicPr>
          <p:cNvPr id="4" name="Рисунок 3">
            <a:extLst>
              <a:ext uri="{FF2B5EF4-FFF2-40B4-BE49-F238E27FC236}">
                <a16:creationId xmlns:a16="http://schemas.microsoft.com/office/drawing/2014/main" id="{E41B20B0-CAE1-4241-A7AD-A154E36C37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12294"/>
            <a:ext cx="12192000" cy="1418028"/>
          </a:xfrm>
          <a:prstGeom prst="rect">
            <a:avLst/>
          </a:prstGeom>
        </p:spPr>
      </p:pic>
    </p:spTree>
    <p:extLst>
      <p:ext uri="{BB962C8B-B14F-4D97-AF65-F5344CB8AC3E}">
        <p14:creationId xmlns:p14="http://schemas.microsoft.com/office/powerpoint/2010/main" val="4145672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FA0629-9605-4295-A0BC-1FA57F2F70EA}"/>
              </a:ext>
            </a:extLst>
          </p:cNvPr>
          <p:cNvSpPr>
            <a:spLocks noGrp="1"/>
          </p:cNvSpPr>
          <p:nvPr>
            <p:ph type="title"/>
          </p:nvPr>
        </p:nvSpPr>
        <p:spPr>
          <a:xfrm>
            <a:off x="838200" y="0"/>
            <a:ext cx="10515600" cy="1054359"/>
          </a:xfrm>
        </p:spPr>
        <p:txBody>
          <a:bodyPr>
            <a:normAutofit/>
          </a:bodyPr>
          <a:lstStyle/>
          <a:p>
            <a:pPr algn="ctr"/>
            <a:r>
              <a:rPr lang="ru-RU" sz="2800" b="1" dirty="0">
                <a:latin typeface="Times New Roman" panose="02020603050405020304" pitchFamily="18" charset="0"/>
                <a:cs typeface="Times New Roman" panose="02020603050405020304" pitchFamily="18" charset="0"/>
              </a:rPr>
              <a:t>Арифметический метод</a:t>
            </a:r>
          </a:p>
        </p:txBody>
      </p:sp>
      <p:sp>
        <p:nvSpPr>
          <p:cNvPr id="3" name="Объект 2">
            <a:extLst>
              <a:ext uri="{FF2B5EF4-FFF2-40B4-BE49-F238E27FC236}">
                <a16:creationId xmlns:a16="http://schemas.microsoft.com/office/drawing/2014/main" id="{F195F5AA-7CBF-49FD-954C-2CAC5BF25ADB}"/>
              </a:ext>
            </a:extLst>
          </p:cNvPr>
          <p:cNvSpPr>
            <a:spLocks noGrp="1"/>
          </p:cNvSpPr>
          <p:nvPr>
            <p:ph idx="1"/>
          </p:nvPr>
        </p:nvSpPr>
        <p:spPr>
          <a:xfrm>
            <a:off x="772886" y="945421"/>
            <a:ext cx="10515600" cy="5502032"/>
          </a:xfrm>
        </p:spPr>
        <p:txBody>
          <a:bodyPr>
            <a:normAutofit fontScale="92500" lnSpcReduction="10000"/>
          </a:bodyPr>
          <a:lstStyle/>
          <a:p>
            <a:pPr marL="0" indent="625475" algn="just">
              <a:buNone/>
            </a:pPr>
            <a:r>
              <a:rPr lang="ru-RU" sz="2400" dirty="0">
                <a:latin typeface="Times New Roman" panose="02020603050405020304" pitchFamily="18" charset="0"/>
                <a:cs typeface="Times New Roman" panose="02020603050405020304" pitchFamily="18" charset="0"/>
              </a:rPr>
              <a:t>Решить задачу арифметическим методом – значит найти ответ на требование задачи посредством выполнения арифметических действий над числами.</a:t>
            </a:r>
            <a:endParaRPr lang="ru-RU" sz="2400" i="1" dirty="0">
              <a:latin typeface="Times New Roman" panose="02020603050405020304" pitchFamily="18" charset="0"/>
              <a:cs typeface="Times New Roman" panose="02020603050405020304" pitchFamily="18" charset="0"/>
            </a:endParaRPr>
          </a:p>
          <a:p>
            <a:pPr marL="0" indent="625475" algn="just">
              <a:buNone/>
            </a:pPr>
            <a:r>
              <a:rPr lang="ru-RU" sz="2400" b="1" i="1" dirty="0">
                <a:latin typeface="Times New Roman" panose="02020603050405020304" pitchFamily="18" charset="0"/>
                <a:cs typeface="Times New Roman" panose="02020603050405020304" pitchFamily="18" charset="0"/>
              </a:rPr>
              <a:t>Два поезда вышли одновременно навстречу друг другу из двух городов, расстояние между которыми 650 км, и встретились через 5 часов. Чему равна скорость второго поезда, если скорость первого равна 62 км/ч?</a:t>
            </a:r>
            <a:endParaRPr lang="ru-RU" sz="2400" i="1" dirty="0">
              <a:latin typeface="Times New Roman" panose="02020603050405020304" pitchFamily="18" charset="0"/>
              <a:cs typeface="Times New Roman" panose="02020603050405020304" pitchFamily="18" charset="0"/>
            </a:endParaRPr>
          </a:p>
          <a:p>
            <a:pPr marL="0" indent="625475">
              <a:buNone/>
            </a:pPr>
            <a:r>
              <a:rPr lang="ru-RU" sz="2400" i="1" dirty="0">
                <a:latin typeface="Times New Roman" panose="02020603050405020304" pitchFamily="18" charset="0"/>
                <a:cs typeface="Times New Roman" panose="02020603050405020304" pitchFamily="18" charset="0"/>
              </a:rPr>
              <a:t>Решение.</a:t>
            </a:r>
          </a:p>
          <a:p>
            <a:pPr marL="0" indent="625475">
              <a:buNone/>
            </a:pPr>
            <a:r>
              <a:rPr lang="ru-RU" sz="2400" i="1" dirty="0">
                <a:latin typeface="Times New Roman" panose="02020603050405020304" pitchFamily="18" charset="0"/>
                <a:cs typeface="Times New Roman" panose="02020603050405020304" pitchFamily="18" charset="0"/>
              </a:rPr>
              <a:t>1-й способ.</a:t>
            </a:r>
          </a:p>
          <a:p>
            <a:pPr marL="514350" indent="-514350">
              <a:buAutoNum type="arabicParenR"/>
            </a:pPr>
            <a:r>
              <a:rPr lang="ru-RU" sz="2400" dirty="0">
                <a:latin typeface="Times New Roman" panose="02020603050405020304" pitchFamily="18" charset="0"/>
                <a:cs typeface="Times New Roman" panose="02020603050405020304" pitchFamily="18" charset="0"/>
              </a:rPr>
              <a:t>62*5=310 (км) - расстояние, которое прошел первый поезд за 5 часов;</a:t>
            </a:r>
          </a:p>
          <a:p>
            <a:pPr marL="514350" indent="-514350">
              <a:buAutoNum type="arabicParenR"/>
            </a:pPr>
            <a:r>
              <a:rPr lang="ru-RU" sz="2400" dirty="0">
                <a:latin typeface="Times New Roman" panose="02020603050405020304" pitchFamily="18" charset="0"/>
                <a:cs typeface="Times New Roman" panose="02020603050405020304" pitchFamily="18" charset="0"/>
              </a:rPr>
              <a:t>650 – 310 = 340 (км) - расстояние, которое прошел второй поезд за 5 часов; </a:t>
            </a:r>
          </a:p>
          <a:p>
            <a:pPr marL="514350" indent="-514350">
              <a:buAutoNum type="arabicParenR"/>
            </a:pPr>
            <a:r>
              <a:rPr lang="ru-RU" sz="2400" dirty="0">
                <a:latin typeface="Times New Roman" panose="02020603050405020304" pitchFamily="18" charset="0"/>
                <a:cs typeface="Times New Roman" panose="02020603050405020304" pitchFamily="18" charset="0"/>
              </a:rPr>
              <a:t>340 : 5 = 68 (км/ч) - скорость второго поезда. </a:t>
            </a:r>
          </a:p>
          <a:p>
            <a:pPr marL="0" indent="541338">
              <a:buNone/>
            </a:pPr>
            <a:r>
              <a:rPr lang="ru-RU" sz="2400" i="1" dirty="0">
                <a:latin typeface="Times New Roman" panose="02020603050405020304" pitchFamily="18" charset="0"/>
                <a:cs typeface="Times New Roman" panose="02020603050405020304" pitchFamily="18" charset="0"/>
              </a:rPr>
              <a:t>2-й способ.</a:t>
            </a:r>
          </a:p>
          <a:p>
            <a:pPr marL="514350" indent="-514350">
              <a:buAutoNum type="arabicParenR"/>
            </a:pPr>
            <a:r>
              <a:rPr lang="ru-RU" sz="2400" dirty="0">
                <a:latin typeface="Times New Roman" panose="02020603050405020304" pitchFamily="18" charset="0"/>
                <a:cs typeface="Times New Roman" panose="02020603050405020304" pitchFamily="18" charset="0"/>
              </a:rPr>
              <a:t>650 : 5 = 130 (км/ч)- скорость сближения поездов; </a:t>
            </a:r>
          </a:p>
          <a:p>
            <a:pPr marL="514350" indent="-514350">
              <a:buAutoNum type="arabicParenR"/>
            </a:pPr>
            <a:r>
              <a:rPr lang="ru-RU" sz="2400" dirty="0">
                <a:latin typeface="Times New Roman" panose="02020603050405020304" pitchFamily="18" charset="0"/>
                <a:cs typeface="Times New Roman" panose="02020603050405020304" pitchFamily="18" charset="0"/>
              </a:rPr>
              <a:t>130 - 62 = 68 (км/ч) - скорость второго поезда.</a:t>
            </a:r>
          </a:p>
          <a:p>
            <a:pPr marL="0" indent="0">
              <a:buNone/>
            </a:pPr>
            <a:r>
              <a:rPr lang="ru-RU" sz="2400" dirty="0">
                <a:latin typeface="Times New Roman" panose="02020603050405020304" pitchFamily="18" charset="0"/>
                <a:cs typeface="Times New Roman" panose="02020603050405020304" pitchFamily="18" charset="0"/>
              </a:rPr>
              <a:t>Ответ: 68 км/ч скорость второго поезда</a:t>
            </a:r>
          </a:p>
          <a:p>
            <a:pPr marL="514350" indent="-514350">
              <a:buAutoNum type="arabicParenR"/>
            </a:pPr>
            <a:endParaRPr lang="ru-RU"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23DFDBCB-FAC5-4BD7-B0BD-72EF6A588D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12294"/>
            <a:ext cx="12192000" cy="1418028"/>
          </a:xfrm>
          <a:prstGeom prst="rect">
            <a:avLst/>
          </a:prstGeom>
        </p:spPr>
      </p:pic>
    </p:spTree>
    <p:extLst>
      <p:ext uri="{BB962C8B-B14F-4D97-AF65-F5344CB8AC3E}">
        <p14:creationId xmlns:p14="http://schemas.microsoft.com/office/powerpoint/2010/main" val="3600727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4CBB75-5FD7-4E0C-8CBA-79BA892AB5C7}"/>
              </a:ext>
            </a:extLst>
          </p:cNvPr>
          <p:cNvSpPr>
            <a:spLocks noGrp="1"/>
          </p:cNvSpPr>
          <p:nvPr>
            <p:ph type="title"/>
          </p:nvPr>
        </p:nvSpPr>
        <p:spPr>
          <a:xfrm>
            <a:off x="838200" y="-167950"/>
            <a:ext cx="10515600" cy="1371600"/>
          </a:xfrm>
        </p:spPr>
        <p:txBody>
          <a:bodyPr>
            <a:normAutofit/>
          </a:bodyPr>
          <a:lstStyle/>
          <a:p>
            <a:pPr algn="ctr"/>
            <a:r>
              <a:rPr lang="ru-RU" sz="2800" b="1" dirty="0">
                <a:latin typeface="Times New Roman" panose="02020603050405020304" pitchFamily="18" charset="0"/>
                <a:cs typeface="Times New Roman" panose="02020603050405020304" pitchFamily="18" charset="0"/>
              </a:rPr>
              <a:t>Алгебраический метод</a:t>
            </a:r>
          </a:p>
        </p:txBody>
      </p:sp>
      <p:sp>
        <p:nvSpPr>
          <p:cNvPr id="3" name="Объект 2">
            <a:extLst>
              <a:ext uri="{FF2B5EF4-FFF2-40B4-BE49-F238E27FC236}">
                <a16:creationId xmlns:a16="http://schemas.microsoft.com/office/drawing/2014/main" id="{39CD1754-A978-4CA5-A248-8B73C134D393}"/>
              </a:ext>
            </a:extLst>
          </p:cNvPr>
          <p:cNvSpPr>
            <a:spLocks noGrp="1"/>
          </p:cNvSpPr>
          <p:nvPr>
            <p:ph idx="1"/>
          </p:nvPr>
        </p:nvSpPr>
        <p:spPr>
          <a:xfrm>
            <a:off x="698241" y="944239"/>
            <a:ext cx="10515600" cy="4486275"/>
          </a:xfrm>
        </p:spPr>
        <p:txBody>
          <a:bodyPr>
            <a:normAutofit fontScale="92500" lnSpcReduction="20000"/>
          </a:bodyPr>
          <a:lstStyle/>
          <a:p>
            <a:pPr marL="0" indent="541338">
              <a:buNone/>
            </a:pPr>
            <a:r>
              <a:rPr lang="ru-RU" sz="2400" dirty="0">
                <a:latin typeface="Times New Roman" panose="02020603050405020304" pitchFamily="18" charset="0"/>
                <a:cs typeface="Times New Roman" panose="02020603050405020304" pitchFamily="18" charset="0"/>
              </a:rPr>
              <a:t>Решить задачу алгебраическим методом – это значит найти ответ на требование задачи, составив и решив уравнение или систему уравнений (или неравенств).</a:t>
            </a:r>
          </a:p>
          <a:p>
            <a:pPr marL="0" indent="541338">
              <a:buNone/>
            </a:pPr>
            <a:r>
              <a:rPr lang="ru-RU" sz="2400" b="1" i="1" dirty="0">
                <a:latin typeface="Times New Roman" panose="02020603050405020304" pitchFamily="18" charset="0"/>
                <a:cs typeface="Times New Roman" panose="02020603050405020304" pitchFamily="18" charset="0"/>
              </a:rPr>
              <a:t>При покупке футбольного и волейбольного мячей заплатили 250 руб. Футбольный мяч на 30 руб. дороже волейбольного. Сколько стоит волейбольный мяч?</a:t>
            </a:r>
          </a:p>
          <a:p>
            <a:pPr marL="0" indent="541338">
              <a:buNone/>
            </a:pPr>
            <a:r>
              <a:rPr lang="ru-RU" sz="2400" i="1" dirty="0">
                <a:latin typeface="Times New Roman" panose="02020603050405020304" pitchFamily="18" charset="0"/>
                <a:cs typeface="Times New Roman" panose="02020603050405020304" pitchFamily="18" charset="0"/>
              </a:rPr>
              <a:t>Решение.</a:t>
            </a:r>
          </a:p>
          <a:p>
            <a:pPr marL="0" indent="541338">
              <a:buNone/>
            </a:pPr>
            <a:r>
              <a:rPr lang="ru-RU" sz="2400" i="1" dirty="0">
                <a:latin typeface="Times New Roman" panose="02020603050405020304" pitchFamily="18" charset="0"/>
                <a:cs typeface="Times New Roman" panose="02020603050405020304" pitchFamily="18" charset="0"/>
              </a:rPr>
              <a:t>1-й способ.</a:t>
            </a:r>
          </a:p>
          <a:p>
            <a:pPr marL="0" indent="541338">
              <a:buNone/>
            </a:pPr>
            <a:r>
              <a:rPr lang="ru-RU" sz="2400" dirty="0">
                <a:latin typeface="Times New Roman" panose="02020603050405020304" pitchFamily="18" charset="0"/>
                <a:cs typeface="Times New Roman" panose="02020603050405020304" pitchFamily="18" charset="0"/>
              </a:rPr>
              <a:t>Пусть </a:t>
            </a:r>
            <a:r>
              <a:rPr lang="ru-RU" sz="2400" i="1" dirty="0">
                <a:latin typeface="Times New Roman" panose="02020603050405020304" pitchFamily="18" charset="0"/>
                <a:cs typeface="Times New Roman" panose="02020603050405020304" pitchFamily="18" charset="0"/>
              </a:rPr>
              <a:t>х</a:t>
            </a:r>
            <a:r>
              <a:rPr lang="ru-RU" sz="2400" dirty="0">
                <a:latin typeface="Times New Roman" panose="02020603050405020304" pitchFamily="18" charset="0"/>
                <a:cs typeface="Times New Roman" panose="02020603050405020304" pitchFamily="18" charset="0"/>
              </a:rPr>
              <a:t> — стоимость волейбольного мяча. Тогда </a:t>
            </a:r>
            <a:r>
              <a:rPr lang="ru-RU" sz="2400" i="1" dirty="0">
                <a:latin typeface="Times New Roman" panose="02020603050405020304" pitchFamily="18" charset="0"/>
                <a:cs typeface="Times New Roman" panose="02020603050405020304" pitchFamily="18" charset="0"/>
              </a:rPr>
              <a:t>х</a:t>
            </a:r>
            <a:r>
              <a:rPr lang="ru-RU" sz="2400" dirty="0">
                <a:latin typeface="Times New Roman" panose="02020603050405020304" pitchFamily="18" charset="0"/>
                <a:cs typeface="Times New Roman" panose="02020603050405020304" pitchFamily="18" charset="0"/>
              </a:rPr>
              <a:t> + 30 — стоимость футбольного мяча. По условию задачи получаем уравнение </a:t>
            </a:r>
            <a:r>
              <a:rPr lang="ru-RU" sz="2400" i="1" dirty="0">
                <a:latin typeface="Times New Roman" panose="02020603050405020304" pitchFamily="18" charset="0"/>
                <a:cs typeface="Times New Roman" panose="02020603050405020304" pitchFamily="18" charset="0"/>
              </a:rPr>
              <a:t>х</a:t>
            </a:r>
            <a:r>
              <a:rPr lang="ru-RU" sz="2400" dirty="0">
                <a:latin typeface="Times New Roman" panose="02020603050405020304" pitchFamily="18" charset="0"/>
                <a:cs typeface="Times New Roman" panose="02020603050405020304" pitchFamily="18" charset="0"/>
              </a:rPr>
              <a:t> + </a:t>
            </a:r>
            <a:r>
              <a:rPr lang="ru-RU" sz="2400" i="1" dirty="0">
                <a:latin typeface="Times New Roman" panose="02020603050405020304" pitchFamily="18" charset="0"/>
                <a:cs typeface="Times New Roman" panose="02020603050405020304" pitchFamily="18" charset="0"/>
              </a:rPr>
              <a:t>х</a:t>
            </a:r>
            <a:r>
              <a:rPr lang="ru-RU" sz="2400" dirty="0">
                <a:latin typeface="Times New Roman" panose="02020603050405020304" pitchFamily="18" charset="0"/>
                <a:cs typeface="Times New Roman" panose="02020603050405020304" pitchFamily="18" charset="0"/>
              </a:rPr>
              <a:t> + 30 = 250, решив которое найдем стоимость волейбольного мяча </a:t>
            </a:r>
            <a:r>
              <a:rPr lang="ru-RU" sz="2400" i="1" dirty="0">
                <a:latin typeface="Times New Roman" panose="02020603050405020304" pitchFamily="18" charset="0"/>
                <a:cs typeface="Times New Roman" panose="02020603050405020304" pitchFamily="18" charset="0"/>
              </a:rPr>
              <a:t> х</a:t>
            </a:r>
            <a:r>
              <a:rPr lang="ru-RU" sz="2400" dirty="0">
                <a:latin typeface="Times New Roman" panose="02020603050405020304" pitchFamily="18" charset="0"/>
                <a:cs typeface="Times New Roman" panose="02020603050405020304" pitchFamily="18" charset="0"/>
              </a:rPr>
              <a:t> = 110 (руб.). </a:t>
            </a:r>
          </a:p>
          <a:p>
            <a:pPr marL="0" indent="541338">
              <a:buNone/>
            </a:pPr>
            <a:r>
              <a:rPr lang="ru-RU" sz="2400" i="1" dirty="0">
                <a:latin typeface="Times New Roman" panose="02020603050405020304" pitchFamily="18" charset="0"/>
                <a:cs typeface="Times New Roman" panose="02020603050405020304" pitchFamily="18" charset="0"/>
              </a:rPr>
              <a:t>2-й способ.</a:t>
            </a:r>
          </a:p>
          <a:p>
            <a:pPr marL="0" indent="541338">
              <a:buNone/>
            </a:pPr>
            <a:r>
              <a:rPr lang="ru-RU" sz="2400" dirty="0">
                <a:latin typeface="Times New Roman" panose="02020603050405020304" pitchFamily="18" charset="0"/>
                <a:cs typeface="Times New Roman" panose="02020603050405020304" pitchFamily="18" charset="0"/>
              </a:rPr>
              <a:t>Пусть </a:t>
            </a:r>
            <a:r>
              <a:rPr lang="ru-RU" sz="2400" i="1" dirty="0">
                <a:latin typeface="Times New Roman" panose="02020603050405020304" pitchFamily="18" charset="0"/>
                <a:cs typeface="Times New Roman" panose="02020603050405020304" pitchFamily="18" charset="0"/>
              </a:rPr>
              <a:t>х</a:t>
            </a:r>
            <a:r>
              <a:rPr lang="ru-RU" sz="2400" dirty="0">
                <a:latin typeface="Times New Roman" panose="02020603050405020304" pitchFamily="18" charset="0"/>
                <a:cs typeface="Times New Roman" panose="02020603050405020304" pitchFamily="18" charset="0"/>
              </a:rPr>
              <a:t> — стоимость футбольного мяча. Тогда </a:t>
            </a:r>
            <a:r>
              <a:rPr lang="ru-RU" sz="2400" i="1" dirty="0">
                <a:latin typeface="Times New Roman" panose="02020603050405020304" pitchFamily="18" charset="0"/>
                <a:cs typeface="Times New Roman" panose="02020603050405020304" pitchFamily="18" charset="0"/>
              </a:rPr>
              <a:t>х</a:t>
            </a:r>
            <a:r>
              <a:rPr lang="ru-RU" sz="2400" dirty="0">
                <a:latin typeface="Times New Roman" panose="02020603050405020304" pitchFamily="18" charset="0"/>
                <a:cs typeface="Times New Roman" panose="02020603050405020304" pitchFamily="18" charset="0"/>
              </a:rPr>
              <a:t> - 30 — стоимость волейбольного мяча. По условию задачи получаем уравнение </a:t>
            </a:r>
            <a:r>
              <a:rPr lang="ru-RU" sz="2400" i="1" dirty="0">
                <a:latin typeface="Times New Roman" panose="02020603050405020304" pitchFamily="18" charset="0"/>
                <a:cs typeface="Times New Roman" panose="02020603050405020304" pitchFamily="18" charset="0"/>
              </a:rPr>
              <a:t>х</a:t>
            </a:r>
            <a:r>
              <a:rPr lang="ru-RU" sz="2400" dirty="0">
                <a:latin typeface="Times New Roman" panose="02020603050405020304" pitchFamily="18" charset="0"/>
                <a:cs typeface="Times New Roman" panose="02020603050405020304" pitchFamily="18" charset="0"/>
              </a:rPr>
              <a:t> + </a:t>
            </a:r>
            <a:r>
              <a:rPr lang="ru-RU" sz="2400" i="1" dirty="0">
                <a:latin typeface="Times New Roman" panose="02020603050405020304" pitchFamily="18" charset="0"/>
                <a:cs typeface="Times New Roman" panose="02020603050405020304" pitchFamily="18" charset="0"/>
              </a:rPr>
              <a:t>х</a:t>
            </a:r>
            <a:r>
              <a:rPr lang="ru-RU" sz="2400" dirty="0">
                <a:latin typeface="Times New Roman" panose="02020603050405020304" pitchFamily="18" charset="0"/>
                <a:cs typeface="Times New Roman" panose="02020603050405020304" pitchFamily="18" charset="0"/>
              </a:rPr>
              <a:t> - 30 = 250, решив которое найдем стоимость футбольного мяча </a:t>
            </a:r>
            <a:r>
              <a:rPr lang="ru-RU" sz="2400" i="1" dirty="0">
                <a:latin typeface="Times New Roman" panose="02020603050405020304" pitchFamily="18" charset="0"/>
                <a:cs typeface="Times New Roman" panose="02020603050405020304" pitchFamily="18" charset="0"/>
              </a:rPr>
              <a:t> х</a:t>
            </a:r>
            <a:r>
              <a:rPr lang="ru-RU" sz="2400" dirty="0">
                <a:latin typeface="Times New Roman" panose="02020603050405020304" pitchFamily="18" charset="0"/>
                <a:cs typeface="Times New Roman" panose="02020603050405020304" pitchFamily="18" charset="0"/>
              </a:rPr>
              <a:t> = 140 (руб.). Зная, что футбольный мяч на 30 руб. дороже волейбольного, то найдем стоимость волейбольного мяча 110 рублей.</a:t>
            </a:r>
          </a:p>
          <a:p>
            <a:pPr marL="0" indent="541338">
              <a:buNone/>
            </a:pPr>
            <a:endParaRPr lang="ru-RU" sz="2400" i="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2D084A1A-3ED1-4077-A699-27E00270C7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12294"/>
            <a:ext cx="12192000" cy="1418028"/>
          </a:xfrm>
          <a:prstGeom prst="rect">
            <a:avLst/>
          </a:prstGeom>
        </p:spPr>
      </p:pic>
    </p:spTree>
    <p:extLst>
      <p:ext uri="{BB962C8B-B14F-4D97-AF65-F5344CB8AC3E}">
        <p14:creationId xmlns:p14="http://schemas.microsoft.com/office/powerpoint/2010/main" val="648657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6E135E-CEE8-4DC6-B8DF-9373DDFDDB20}"/>
              </a:ext>
            </a:extLst>
          </p:cNvPr>
          <p:cNvSpPr>
            <a:spLocks noGrp="1"/>
          </p:cNvSpPr>
          <p:nvPr>
            <p:ph type="title"/>
          </p:nvPr>
        </p:nvSpPr>
        <p:spPr>
          <a:xfrm>
            <a:off x="903515" y="-157389"/>
            <a:ext cx="10515600" cy="1325563"/>
          </a:xfrm>
        </p:spPr>
        <p:txBody>
          <a:bodyPr>
            <a:normAutofit/>
          </a:bodyPr>
          <a:lstStyle/>
          <a:p>
            <a:pPr algn="ctr"/>
            <a:r>
              <a:rPr lang="ru-RU" sz="2800" b="1" dirty="0">
                <a:latin typeface="Times New Roman" panose="02020603050405020304" pitchFamily="18" charset="0"/>
                <a:cs typeface="Times New Roman" panose="02020603050405020304" pitchFamily="18" charset="0"/>
              </a:rPr>
              <a:t>Геометрический метод</a:t>
            </a:r>
          </a:p>
        </p:txBody>
      </p:sp>
      <p:sp>
        <p:nvSpPr>
          <p:cNvPr id="3" name="Объект 2">
            <a:extLst>
              <a:ext uri="{FF2B5EF4-FFF2-40B4-BE49-F238E27FC236}">
                <a16:creationId xmlns:a16="http://schemas.microsoft.com/office/drawing/2014/main" id="{D1D11BAA-C115-491B-8944-4C0A8ADA3E28}"/>
              </a:ext>
            </a:extLst>
          </p:cNvPr>
          <p:cNvSpPr>
            <a:spLocks noGrp="1"/>
          </p:cNvSpPr>
          <p:nvPr>
            <p:ph idx="1"/>
          </p:nvPr>
        </p:nvSpPr>
        <p:spPr>
          <a:xfrm>
            <a:off x="838200" y="864571"/>
            <a:ext cx="10515600" cy="4351338"/>
          </a:xfrm>
        </p:spPr>
        <p:txBody>
          <a:bodyPr>
            <a:normAutofit/>
          </a:bodyPr>
          <a:lstStyle/>
          <a:p>
            <a:pPr marL="0" indent="541338">
              <a:buNone/>
            </a:pPr>
            <a:r>
              <a:rPr lang="ru-RU" sz="2400" dirty="0">
                <a:latin typeface="Times New Roman" panose="02020603050405020304" pitchFamily="18" charset="0"/>
                <a:cs typeface="Times New Roman" panose="02020603050405020304" pitchFamily="18" charset="0"/>
              </a:rPr>
              <a:t>Решить задачу геометрическим методом – значит найти ответ на требование задачи, используя геометрические построения или свойства геометрических фигур. </a:t>
            </a:r>
          </a:p>
          <a:p>
            <a:pPr marL="0" indent="541338">
              <a:buNone/>
            </a:pPr>
            <a:r>
              <a:rPr lang="ru-RU" sz="2400" i="1" dirty="0">
                <a:latin typeface="Times New Roman" panose="02020603050405020304" pitchFamily="18" charset="0"/>
                <a:cs typeface="Times New Roman" panose="02020603050405020304" pitchFamily="18" charset="0"/>
              </a:rPr>
              <a:t>Из двух городов А и В, расстояние между которыми 250 км, навстречу друг другу выехали два туриста. Скорость движения первого равна 20км/ч, второго – 30 км/ч. Через сколько часов туристы встретятся?</a:t>
            </a:r>
          </a:p>
        </p:txBody>
      </p:sp>
      <p:sp>
        <p:nvSpPr>
          <p:cNvPr id="4" name="Прямоугольник 3">
            <a:extLst>
              <a:ext uri="{FF2B5EF4-FFF2-40B4-BE49-F238E27FC236}">
                <a16:creationId xmlns:a16="http://schemas.microsoft.com/office/drawing/2014/main" id="{F5D7E375-D039-4C3A-9586-4517FFB2372A}"/>
              </a:ext>
            </a:extLst>
          </p:cNvPr>
          <p:cNvSpPr/>
          <p:nvPr/>
        </p:nvSpPr>
        <p:spPr>
          <a:xfrm>
            <a:off x="903515" y="3304125"/>
            <a:ext cx="6096000" cy="2862322"/>
          </a:xfrm>
          <a:prstGeom prst="rect">
            <a:avLst/>
          </a:prstGeom>
        </p:spPr>
        <p:txBody>
          <a:bodyPr>
            <a:spAutoFit/>
          </a:bodyPr>
          <a:lstStyle/>
          <a:p>
            <a:pPr indent="541338"/>
            <a:r>
              <a:rPr lang="ru-RU" dirty="0">
                <a:latin typeface="Times New Roman" panose="02020603050405020304" pitchFamily="18" charset="0"/>
                <a:cs typeface="Times New Roman" panose="02020603050405020304" pitchFamily="18" charset="0"/>
              </a:rPr>
              <a:t>Решение: </a:t>
            </a:r>
          </a:p>
          <a:p>
            <a:pPr indent="541338" algn="just"/>
            <a:r>
              <a:rPr lang="ru-RU" dirty="0">
                <a:latin typeface="Times New Roman" panose="02020603050405020304" pitchFamily="18" charset="0"/>
                <a:cs typeface="Times New Roman" panose="02020603050405020304" pitchFamily="18" charset="0"/>
              </a:rPr>
              <a:t>Математическую модель задачи представим в виде диаграммы. Примем длину одного отрезка по вертикали за 10 км, а длину одного отрезка по горизонтали – за 1 ч. Отложим на вертикальной прямой отрезок АВ, равный 250 км. Он будет изображать расстояние между городами. Для удобства проведем еще одну ось времени через точку В. Затем на вертикальных прямых станем откладывать отрезки пути, пройденные каждым туристом за 1 ч, 2 ч, 3 ч и т. д. Из чертежа видим, что через 5 ч они встретятся.</a:t>
            </a:r>
            <a:endParaRPr lang="ru-RU" i="1"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190AEECC-B262-49BD-B03D-BCD25A0D764D}"/>
              </a:ext>
            </a:extLst>
          </p:cNvPr>
          <p:cNvPicPr>
            <a:picLocks noChangeAspect="1"/>
          </p:cNvPicPr>
          <p:nvPr/>
        </p:nvPicPr>
        <p:blipFill>
          <a:blip r:embed="rId2"/>
          <a:stretch>
            <a:fillRect/>
          </a:stretch>
        </p:blipFill>
        <p:spPr>
          <a:xfrm>
            <a:off x="7733911" y="3304125"/>
            <a:ext cx="3162300" cy="3009900"/>
          </a:xfrm>
          <a:prstGeom prst="rect">
            <a:avLst/>
          </a:prstGeom>
        </p:spPr>
      </p:pic>
    </p:spTree>
    <p:extLst>
      <p:ext uri="{BB962C8B-B14F-4D97-AF65-F5344CB8AC3E}">
        <p14:creationId xmlns:p14="http://schemas.microsoft.com/office/powerpoint/2010/main" val="1247314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2CDC68-44D0-4DBF-BEC8-BFEDFFC8B161}"/>
              </a:ext>
            </a:extLst>
          </p:cNvPr>
          <p:cNvSpPr>
            <a:spLocks noGrp="1"/>
          </p:cNvSpPr>
          <p:nvPr>
            <p:ph type="title"/>
          </p:nvPr>
        </p:nvSpPr>
        <p:spPr>
          <a:xfrm>
            <a:off x="-1671735" y="0"/>
            <a:ext cx="10515600" cy="1325563"/>
          </a:xfrm>
        </p:spPr>
        <p:txBody>
          <a:bodyPr>
            <a:normAutofit/>
          </a:bodyPr>
          <a:lstStyle/>
          <a:p>
            <a:pPr algn="ctr"/>
            <a:r>
              <a:rPr lang="ru-RU" sz="2800" b="1" dirty="0">
                <a:latin typeface="Times New Roman" panose="02020603050405020304" pitchFamily="18" charset="0"/>
                <a:cs typeface="Times New Roman" panose="02020603050405020304" pitchFamily="18" charset="0"/>
              </a:rPr>
              <a:t>Логический метод</a:t>
            </a:r>
          </a:p>
        </p:txBody>
      </p:sp>
      <p:sp>
        <p:nvSpPr>
          <p:cNvPr id="3" name="Объект 2">
            <a:extLst>
              <a:ext uri="{FF2B5EF4-FFF2-40B4-BE49-F238E27FC236}">
                <a16:creationId xmlns:a16="http://schemas.microsoft.com/office/drawing/2014/main" id="{B16D0DA7-BD0D-449B-9048-4761FE9628E5}"/>
              </a:ext>
            </a:extLst>
          </p:cNvPr>
          <p:cNvSpPr>
            <a:spLocks noGrp="1"/>
          </p:cNvSpPr>
          <p:nvPr>
            <p:ph idx="1"/>
          </p:nvPr>
        </p:nvSpPr>
        <p:spPr>
          <a:xfrm>
            <a:off x="763555" y="1125830"/>
            <a:ext cx="5413310" cy="4351338"/>
          </a:xfrm>
        </p:spPr>
        <p:txBody>
          <a:bodyPr/>
          <a:lstStyle/>
          <a:p>
            <a:pPr marL="0" indent="541338" algn="just">
              <a:buNone/>
            </a:pPr>
            <a:r>
              <a:rPr lang="ru-RU" sz="2400" dirty="0">
                <a:latin typeface="Times New Roman" panose="02020603050405020304" pitchFamily="18" charset="0"/>
                <a:cs typeface="Times New Roman" panose="02020603050405020304" pitchFamily="18" charset="0"/>
              </a:rPr>
              <a:t>Решить задачу логическим методом – это значит найти ответ на требование задачи, как правило, не выполняя вычислений, а только используя логические рассуждения. </a:t>
            </a:r>
          </a:p>
          <a:p>
            <a:pPr marL="0" indent="541338">
              <a:buNone/>
            </a:pPr>
            <a:endParaRPr lang="ru-RU" i="1"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EDD0F0FC-E348-4961-AB54-FF5F2ECE5DDA}"/>
              </a:ext>
            </a:extLst>
          </p:cNvPr>
          <p:cNvSpPr/>
          <p:nvPr/>
        </p:nvSpPr>
        <p:spPr>
          <a:xfrm>
            <a:off x="763555" y="3301499"/>
            <a:ext cx="5413310" cy="1569660"/>
          </a:xfrm>
          <a:prstGeom prst="rect">
            <a:avLst/>
          </a:prstGeom>
        </p:spPr>
        <p:txBody>
          <a:bodyPr wrap="square">
            <a:spAutoFit/>
          </a:bodyPr>
          <a:lstStyle/>
          <a:p>
            <a:pPr indent="541338" algn="just"/>
            <a:r>
              <a:rPr lang="ru-RU" sz="2400" b="1" i="1" dirty="0">
                <a:latin typeface="Times New Roman" panose="02020603050405020304" pitchFamily="18" charset="0"/>
                <a:cs typeface="Times New Roman" panose="02020603050405020304" pitchFamily="18" charset="0"/>
              </a:rPr>
              <a:t>Из девяти монет одна фальшивая (более легкая). Как двумя взвешиваниями на чашечных весах определить фальшивую монету?</a:t>
            </a:r>
          </a:p>
        </p:txBody>
      </p:sp>
      <p:pic>
        <p:nvPicPr>
          <p:cNvPr id="5" name="Рисунок 4">
            <a:extLst>
              <a:ext uri="{FF2B5EF4-FFF2-40B4-BE49-F238E27FC236}">
                <a16:creationId xmlns:a16="http://schemas.microsoft.com/office/drawing/2014/main" id="{2CC97E73-FB72-4BA8-974B-FA8032C081FB}"/>
              </a:ext>
            </a:extLst>
          </p:cNvPr>
          <p:cNvPicPr>
            <a:picLocks noChangeAspect="1"/>
          </p:cNvPicPr>
          <p:nvPr/>
        </p:nvPicPr>
        <p:blipFill>
          <a:blip r:embed="rId2"/>
          <a:stretch>
            <a:fillRect/>
          </a:stretch>
        </p:blipFill>
        <p:spPr>
          <a:xfrm>
            <a:off x="6534339" y="243207"/>
            <a:ext cx="5306207" cy="6371586"/>
          </a:xfrm>
          <a:prstGeom prst="rect">
            <a:avLst/>
          </a:prstGeom>
        </p:spPr>
      </p:pic>
      <p:cxnSp>
        <p:nvCxnSpPr>
          <p:cNvPr id="7" name="Прямая со стрелкой 6">
            <a:extLst>
              <a:ext uri="{FF2B5EF4-FFF2-40B4-BE49-F238E27FC236}">
                <a16:creationId xmlns:a16="http://schemas.microsoft.com/office/drawing/2014/main" id="{6116C696-0FC3-4473-8D42-5E268E3CE78A}"/>
              </a:ext>
            </a:extLst>
          </p:cNvPr>
          <p:cNvCxnSpPr/>
          <p:nvPr/>
        </p:nvCxnSpPr>
        <p:spPr>
          <a:xfrm>
            <a:off x="10226351" y="6120882"/>
            <a:ext cx="3732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727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87954F-B6A5-4256-8AC2-B0BDB80B9644}"/>
              </a:ext>
            </a:extLst>
          </p:cNvPr>
          <p:cNvSpPr>
            <a:spLocks noGrp="1"/>
          </p:cNvSpPr>
          <p:nvPr>
            <p:ph type="title"/>
          </p:nvPr>
        </p:nvSpPr>
        <p:spPr>
          <a:xfrm>
            <a:off x="903514" y="1"/>
            <a:ext cx="10515600" cy="1069844"/>
          </a:xfrm>
        </p:spPr>
        <p:txBody>
          <a:bodyPr>
            <a:normAutofit/>
          </a:bodyPr>
          <a:lstStyle/>
          <a:p>
            <a:pPr algn="ctr"/>
            <a:r>
              <a:rPr lang="ru-RU" sz="2800" b="1" dirty="0">
                <a:latin typeface="Times New Roman" panose="02020603050405020304" pitchFamily="18" charset="0"/>
                <a:cs typeface="Times New Roman" panose="02020603050405020304" pitchFamily="18" charset="0"/>
              </a:rPr>
              <a:t>Практический метод</a:t>
            </a:r>
          </a:p>
        </p:txBody>
      </p:sp>
      <p:sp>
        <p:nvSpPr>
          <p:cNvPr id="3" name="Объект 2">
            <a:extLst>
              <a:ext uri="{FF2B5EF4-FFF2-40B4-BE49-F238E27FC236}">
                <a16:creationId xmlns:a16="http://schemas.microsoft.com/office/drawing/2014/main" id="{A312E6DB-7620-4461-BBEC-5C28CE02BF1F}"/>
              </a:ext>
            </a:extLst>
          </p:cNvPr>
          <p:cNvSpPr>
            <a:spLocks noGrp="1"/>
          </p:cNvSpPr>
          <p:nvPr>
            <p:ph idx="1"/>
          </p:nvPr>
        </p:nvSpPr>
        <p:spPr>
          <a:xfrm>
            <a:off x="772886" y="1069844"/>
            <a:ext cx="10515600" cy="4593837"/>
          </a:xfrm>
        </p:spPr>
        <p:txBody>
          <a:bodyPr>
            <a:normAutofit fontScale="85000" lnSpcReduction="10000"/>
          </a:bodyPr>
          <a:lstStyle/>
          <a:p>
            <a:pPr marL="0" indent="541338" algn="just">
              <a:buNone/>
            </a:pPr>
            <a:r>
              <a:rPr lang="ru-RU" sz="2400" dirty="0">
                <a:latin typeface="Times New Roman" panose="02020603050405020304" pitchFamily="18" charset="0"/>
                <a:cs typeface="Times New Roman" panose="02020603050405020304" pitchFamily="18" charset="0"/>
              </a:rPr>
              <a:t>Решить задачу практическим методом – значит найти ответ на требование задачи, выполнив практические действия с предметами или их копиями (моделями, макетами и т. п.).</a:t>
            </a:r>
          </a:p>
          <a:p>
            <a:pPr marL="0" indent="541338" algn="just">
              <a:buNone/>
            </a:pPr>
            <a:r>
              <a:rPr lang="ru-RU" sz="2400" b="1" i="1" dirty="0">
                <a:latin typeface="Times New Roman" panose="02020603050405020304" pitchFamily="18" charset="0"/>
                <a:cs typeface="Times New Roman" panose="02020603050405020304" pitchFamily="18" charset="0"/>
              </a:rPr>
              <a:t>Петя потратил 30 рублей из своих сбережений, после чего увеличил оставшуюся сумму вдвое. Затем он израсходовал ещё 60 рублей, снова удвоив остаток. После того как он потратил ещё 90 рублей, у него осталось 70 рублей. Каков был первоначальный размер его сбережений?</a:t>
            </a:r>
          </a:p>
          <a:p>
            <a:pPr marL="0" indent="541338" algn="just">
              <a:buNone/>
            </a:pPr>
            <a:r>
              <a:rPr lang="ru-RU" sz="2400" dirty="0">
                <a:latin typeface="Times New Roman" panose="02020603050405020304" pitchFamily="18" charset="0"/>
                <a:cs typeface="Times New Roman" panose="02020603050405020304" pitchFamily="18" charset="0"/>
              </a:rPr>
              <a:t>Решение. </a:t>
            </a:r>
          </a:p>
          <a:p>
            <a:pPr marL="0" indent="541338" algn="just">
              <a:buNone/>
            </a:pPr>
            <a:r>
              <a:rPr lang="ru-RU" sz="2400" dirty="0">
                <a:latin typeface="Times New Roman" panose="02020603050405020304" pitchFamily="18" charset="0"/>
                <a:cs typeface="Times New Roman" panose="02020603050405020304" pitchFamily="18" charset="0"/>
              </a:rPr>
              <a:t>Чтобы определить, сколько денег было первоначально, возьмем оставшееся количество денег и выполним обратные операции в обратном порядке. Берем оставшиеся 70 р., добавляем к ним истраченные 90 р. (160 р.), затем делим эту сумму пополам и узнаем, сколько денег было до того, как второй раз удвоили оставшиеся деньги (80 р.). После этого добавляем 60 р. и находим, сколько денег было до того. Как истратили 60 р. (140 р.). Делим эту сумму пополам и узнаем, сколько денег было до того, как первый раз удвоили оставшиеся деньги (70 р.), прибавляем истраченные в первый раз 30 р. и находим первоначальное количество денег (100 р.). </a:t>
            </a:r>
          </a:p>
          <a:p>
            <a:pPr marL="0" indent="541338" algn="just">
              <a:buNone/>
            </a:pPr>
            <a:r>
              <a:rPr lang="ru-RU" sz="2400" dirty="0">
                <a:latin typeface="Times New Roman" panose="02020603050405020304" pitchFamily="18" charset="0"/>
                <a:cs typeface="Times New Roman" panose="02020603050405020304" pitchFamily="18" charset="0"/>
              </a:rPr>
              <a:t>Ответ: первоначально было 100 рублей.</a:t>
            </a:r>
          </a:p>
        </p:txBody>
      </p:sp>
      <p:pic>
        <p:nvPicPr>
          <p:cNvPr id="4" name="Рисунок 3">
            <a:extLst>
              <a:ext uri="{FF2B5EF4-FFF2-40B4-BE49-F238E27FC236}">
                <a16:creationId xmlns:a16="http://schemas.microsoft.com/office/drawing/2014/main" id="{1FF05255-C246-4A60-85C7-026EDA79FC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12294"/>
            <a:ext cx="12192000" cy="1418028"/>
          </a:xfrm>
          <a:prstGeom prst="rect">
            <a:avLst/>
          </a:prstGeom>
        </p:spPr>
      </p:pic>
    </p:spTree>
    <p:extLst>
      <p:ext uri="{BB962C8B-B14F-4D97-AF65-F5344CB8AC3E}">
        <p14:creationId xmlns:p14="http://schemas.microsoft.com/office/powerpoint/2010/main" val="834538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EB2E81-F201-4237-9F83-E4B0082B82E2}"/>
              </a:ext>
            </a:extLst>
          </p:cNvPr>
          <p:cNvSpPr>
            <a:spLocks noGrp="1"/>
          </p:cNvSpPr>
          <p:nvPr>
            <p:ph type="title"/>
          </p:nvPr>
        </p:nvSpPr>
        <p:spPr>
          <a:xfrm>
            <a:off x="735563" y="-72232"/>
            <a:ext cx="10515600" cy="1325563"/>
          </a:xfrm>
        </p:spPr>
        <p:txBody>
          <a:bodyPr>
            <a:normAutofit/>
          </a:bodyPr>
          <a:lstStyle/>
          <a:p>
            <a:pPr algn="ctr"/>
            <a:r>
              <a:rPr lang="ru-RU" sz="2800" b="1" dirty="0">
                <a:latin typeface="Times New Roman" panose="02020603050405020304" pitchFamily="18" charset="0"/>
                <a:cs typeface="Times New Roman" panose="02020603050405020304" pitchFamily="18" charset="0"/>
              </a:rPr>
              <a:t>План работы над задачей</a:t>
            </a:r>
          </a:p>
        </p:txBody>
      </p:sp>
      <p:sp>
        <p:nvSpPr>
          <p:cNvPr id="3" name="Объект 2">
            <a:extLst>
              <a:ext uri="{FF2B5EF4-FFF2-40B4-BE49-F238E27FC236}">
                <a16:creationId xmlns:a16="http://schemas.microsoft.com/office/drawing/2014/main" id="{9E2BF486-CAE3-440D-968E-717AA548092E}"/>
              </a:ext>
            </a:extLst>
          </p:cNvPr>
          <p:cNvSpPr>
            <a:spLocks noGrp="1"/>
          </p:cNvSpPr>
          <p:nvPr>
            <p:ph idx="1"/>
          </p:nvPr>
        </p:nvSpPr>
        <p:spPr>
          <a:xfrm>
            <a:off x="614265" y="1253331"/>
            <a:ext cx="10515600" cy="4351338"/>
          </a:xfrm>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1. Подготовительный этап. </a:t>
            </a:r>
          </a:p>
          <a:p>
            <a:pPr marL="0" indent="0">
              <a:buNone/>
            </a:pPr>
            <a:r>
              <a:rPr lang="ru-RU" sz="2400" dirty="0">
                <a:latin typeface="Times New Roman" panose="02020603050405020304" pitchFamily="18" charset="0"/>
                <a:cs typeface="Times New Roman" panose="02020603050405020304" pitchFamily="18" charset="0"/>
              </a:rPr>
              <a:t>2. Ознакомление с содержанием задачи. Разъяснение текста задачи. </a:t>
            </a:r>
          </a:p>
          <a:p>
            <a:pPr marL="0" indent="0">
              <a:buNone/>
            </a:pPr>
            <a:r>
              <a:rPr lang="ru-RU" sz="2400" dirty="0">
                <a:latin typeface="Times New Roman" panose="02020603050405020304" pitchFamily="18" charset="0"/>
                <a:cs typeface="Times New Roman" panose="02020603050405020304" pitchFamily="18" charset="0"/>
              </a:rPr>
              <a:t>3. Анализ (разбор) задачи. Поиск пути ее решения. </a:t>
            </a:r>
          </a:p>
          <a:p>
            <a:pPr marL="0" indent="0">
              <a:buNone/>
            </a:pPr>
            <a:r>
              <a:rPr lang="ru-RU" sz="2400" dirty="0">
                <a:latin typeface="Times New Roman" panose="02020603050405020304" pitchFamily="18" charset="0"/>
                <a:cs typeface="Times New Roman" panose="02020603050405020304" pitchFamily="18" charset="0"/>
              </a:rPr>
              <a:t>4. Составление плана решения. </a:t>
            </a:r>
          </a:p>
          <a:p>
            <a:pPr marL="0" indent="0">
              <a:buNone/>
            </a:pPr>
            <a:r>
              <a:rPr lang="ru-RU" sz="2400" dirty="0">
                <a:latin typeface="Times New Roman" panose="02020603050405020304" pitchFamily="18" charset="0"/>
                <a:cs typeface="Times New Roman" panose="02020603050405020304" pitchFamily="18" charset="0"/>
              </a:rPr>
              <a:t>5. Выполнение решения задачи. </a:t>
            </a:r>
          </a:p>
          <a:p>
            <a:pPr marL="0" indent="0">
              <a:buNone/>
            </a:pPr>
            <a:r>
              <a:rPr lang="ru-RU" sz="2400" dirty="0">
                <a:latin typeface="Times New Roman" panose="02020603050405020304" pitchFamily="18" charset="0"/>
                <a:cs typeface="Times New Roman" panose="02020603050405020304" pitchFamily="18" charset="0"/>
              </a:rPr>
              <a:t>6. Проверка правильности решения задачи. </a:t>
            </a:r>
          </a:p>
          <a:p>
            <a:pPr marL="0" indent="0">
              <a:buNone/>
            </a:pPr>
            <a:r>
              <a:rPr lang="ru-RU" sz="2400" dirty="0">
                <a:latin typeface="Times New Roman" panose="02020603050405020304" pitchFamily="18" charset="0"/>
                <a:cs typeface="Times New Roman" panose="02020603050405020304" pitchFamily="18" charset="0"/>
              </a:rPr>
              <a:t>7. Работа после решения задачи</a:t>
            </a:r>
          </a:p>
        </p:txBody>
      </p:sp>
      <p:pic>
        <p:nvPicPr>
          <p:cNvPr id="4" name="Рисунок 3">
            <a:extLst>
              <a:ext uri="{FF2B5EF4-FFF2-40B4-BE49-F238E27FC236}">
                <a16:creationId xmlns:a16="http://schemas.microsoft.com/office/drawing/2014/main" id="{6D9B1EAB-46F9-450B-97D4-B614CF828D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12294"/>
            <a:ext cx="12192000" cy="1418028"/>
          </a:xfrm>
          <a:prstGeom prst="rect">
            <a:avLst/>
          </a:prstGeom>
        </p:spPr>
      </p:pic>
    </p:spTree>
    <p:extLst>
      <p:ext uri="{BB962C8B-B14F-4D97-AF65-F5344CB8AC3E}">
        <p14:creationId xmlns:p14="http://schemas.microsoft.com/office/powerpoint/2010/main" val="367042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651272" y="195401"/>
            <a:ext cx="11540728" cy="1432684"/>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54272"/>
            <a:ext cx="12192000" cy="1418028"/>
          </a:xfrm>
          <a:prstGeom prst="rect">
            <a:avLst/>
          </a:prstGeom>
        </p:spPr>
      </p:pic>
      <p:sp>
        <p:nvSpPr>
          <p:cNvPr id="4" name="Подзаголовок 2"/>
          <p:cNvSpPr txBox="1">
            <a:spLocks/>
          </p:cNvSpPr>
          <p:nvPr/>
        </p:nvSpPr>
        <p:spPr>
          <a:xfrm>
            <a:off x="1381723" y="2853484"/>
            <a:ext cx="10079825" cy="1151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b="1" dirty="0">
                <a:latin typeface="Times New Roman" panose="02020603050405020304" pitchFamily="18" charset="0"/>
                <a:cs typeface="Times New Roman" panose="02020603050405020304" pitchFamily="18" charset="0"/>
              </a:rPr>
              <a:t>Результаты Всероссийской проверочной работы по учебному предмету «Математика»  в 2024 году</a:t>
            </a:r>
          </a:p>
          <a:p>
            <a:pPr marL="0" indent="0" algn="ctr">
              <a:buNone/>
            </a:pP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6073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AE981C-74EA-4A55-AF29-9815F046A128}"/>
              </a:ext>
            </a:extLst>
          </p:cNvPr>
          <p:cNvSpPr>
            <a:spLocks noGrp="1"/>
          </p:cNvSpPr>
          <p:nvPr>
            <p:ph type="title"/>
          </p:nvPr>
        </p:nvSpPr>
        <p:spPr>
          <a:xfrm>
            <a:off x="726233" y="-138728"/>
            <a:ext cx="10515600" cy="1325563"/>
          </a:xfrm>
        </p:spPr>
        <p:txBody>
          <a:bodyPr>
            <a:normAutofit/>
          </a:bodyPr>
          <a:lstStyle/>
          <a:p>
            <a:pPr algn="ctr"/>
            <a:r>
              <a:rPr lang="ru-RU" sz="2800" b="1" dirty="0">
                <a:latin typeface="Times New Roman" panose="02020603050405020304" pitchFamily="18" charset="0"/>
                <a:cs typeface="Times New Roman" panose="02020603050405020304" pitchFamily="18" charset="0"/>
              </a:rPr>
              <a:t>Первый этап</a:t>
            </a:r>
          </a:p>
        </p:txBody>
      </p:sp>
      <p:sp>
        <p:nvSpPr>
          <p:cNvPr id="3" name="Объект 2">
            <a:extLst>
              <a:ext uri="{FF2B5EF4-FFF2-40B4-BE49-F238E27FC236}">
                <a16:creationId xmlns:a16="http://schemas.microsoft.com/office/drawing/2014/main" id="{71DA54A4-B69A-4923-996A-5C5AD985F501}"/>
              </a:ext>
            </a:extLst>
          </p:cNvPr>
          <p:cNvSpPr>
            <a:spLocks noGrp="1"/>
          </p:cNvSpPr>
          <p:nvPr>
            <p:ph idx="1"/>
          </p:nvPr>
        </p:nvSpPr>
        <p:spPr>
          <a:xfrm>
            <a:off x="726233" y="985870"/>
            <a:ext cx="10515600" cy="4351338"/>
          </a:xfrm>
        </p:spPr>
        <p:txBody>
          <a:bodyPr>
            <a:normAutofit/>
          </a:bodyPr>
          <a:lstStyle/>
          <a:p>
            <a:pPr marL="0" indent="541338" algn="just">
              <a:buNone/>
            </a:pPr>
            <a:r>
              <a:rPr lang="ru-RU" sz="2400" dirty="0">
                <a:latin typeface="Times New Roman" panose="02020603050405020304" pitchFamily="18" charset="0"/>
                <a:cs typeface="Times New Roman" panose="02020603050405020304" pitchFamily="18" charset="0"/>
              </a:rPr>
              <a:t>Подготовительная работа проводится при решении составных задач. В эту работу включают: </a:t>
            </a:r>
          </a:p>
          <a:p>
            <a:pPr indent="312738" algn="just">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решение простых задач, входящих в составную;</a:t>
            </a:r>
          </a:p>
          <a:p>
            <a:pPr indent="312738" algn="just">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повторение вычислительных приемов, которые встретятся при решении составной задачи. </a:t>
            </a:r>
          </a:p>
          <a:p>
            <a:pPr marL="0" indent="541338" algn="just">
              <a:buNone/>
            </a:pPr>
            <a:endParaRPr lang="ru-RU" sz="2400" dirty="0">
              <a:latin typeface="Times New Roman" panose="02020603050405020304" pitchFamily="18" charset="0"/>
              <a:cs typeface="Times New Roman" panose="02020603050405020304" pitchFamily="18" charset="0"/>
            </a:endParaRPr>
          </a:p>
          <a:p>
            <a:pPr marL="0" indent="541338" algn="just">
              <a:buNone/>
            </a:pPr>
            <a:r>
              <a:rPr lang="ru-RU" sz="2400" dirty="0">
                <a:latin typeface="Times New Roman" panose="02020603050405020304" pitchFamily="18" charset="0"/>
                <a:cs typeface="Times New Roman" panose="02020603050405020304" pitchFamily="18" charset="0"/>
              </a:rPr>
              <a:t>Подготовительная работа может включаться в содержание этапа актуализации знаний или проводиться непосредственно перед решением задачи.</a:t>
            </a:r>
          </a:p>
        </p:txBody>
      </p:sp>
      <p:pic>
        <p:nvPicPr>
          <p:cNvPr id="4" name="Рисунок 3">
            <a:extLst>
              <a:ext uri="{FF2B5EF4-FFF2-40B4-BE49-F238E27FC236}">
                <a16:creationId xmlns:a16="http://schemas.microsoft.com/office/drawing/2014/main" id="{903D270D-1679-442C-A822-FC70DDFE61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12294"/>
            <a:ext cx="12192000" cy="1418028"/>
          </a:xfrm>
          <a:prstGeom prst="rect">
            <a:avLst/>
          </a:prstGeom>
        </p:spPr>
      </p:pic>
    </p:spTree>
    <p:extLst>
      <p:ext uri="{BB962C8B-B14F-4D97-AF65-F5344CB8AC3E}">
        <p14:creationId xmlns:p14="http://schemas.microsoft.com/office/powerpoint/2010/main" val="12929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5BA31D-9FE2-46BE-AA7E-E64EDAA7E581}"/>
              </a:ext>
            </a:extLst>
          </p:cNvPr>
          <p:cNvSpPr>
            <a:spLocks noGrp="1"/>
          </p:cNvSpPr>
          <p:nvPr>
            <p:ph type="title"/>
          </p:nvPr>
        </p:nvSpPr>
        <p:spPr>
          <a:xfrm>
            <a:off x="744894" y="-110736"/>
            <a:ext cx="10515600" cy="1325563"/>
          </a:xfrm>
        </p:spPr>
        <p:txBody>
          <a:bodyPr>
            <a:normAutofit/>
          </a:bodyPr>
          <a:lstStyle/>
          <a:p>
            <a:pPr algn="ctr"/>
            <a:r>
              <a:rPr lang="ru-RU" sz="2800" b="1" dirty="0">
                <a:latin typeface="Times New Roman" panose="02020603050405020304" pitchFamily="18" charset="0"/>
                <a:cs typeface="Times New Roman" panose="02020603050405020304" pitchFamily="18" charset="0"/>
              </a:rPr>
              <a:t>Второй этап</a:t>
            </a:r>
          </a:p>
        </p:txBody>
      </p:sp>
      <p:sp>
        <p:nvSpPr>
          <p:cNvPr id="3" name="Объект 2">
            <a:extLst>
              <a:ext uri="{FF2B5EF4-FFF2-40B4-BE49-F238E27FC236}">
                <a16:creationId xmlns:a16="http://schemas.microsoft.com/office/drawing/2014/main" id="{53453EF6-C22D-4B82-B8E4-95C1F35A83DB}"/>
              </a:ext>
            </a:extLst>
          </p:cNvPr>
          <p:cNvSpPr>
            <a:spLocks noGrp="1"/>
          </p:cNvSpPr>
          <p:nvPr>
            <p:ph idx="1"/>
          </p:nvPr>
        </p:nvSpPr>
        <p:spPr>
          <a:xfrm>
            <a:off x="838200" y="1690688"/>
            <a:ext cx="10515600" cy="4351338"/>
          </a:xfrm>
        </p:spPr>
        <p:txBody>
          <a:bodyPr>
            <a:normAutofit/>
          </a:bodyPr>
          <a:lstStyle/>
          <a:p>
            <a:pPr marL="0" indent="541338" algn="just">
              <a:buNone/>
            </a:pPr>
            <a:r>
              <a:rPr lang="ru-RU" sz="2400" dirty="0">
                <a:latin typeface="Times New Roman" panose="02020603050405020304" pitchFamily="18" charset="0"/>
                <a:cs typeface="Times New Roman" panose="02020603050405020304" pitchFamily="18" charset="0"/>
              </a:rPr>
              <a:t>Сначала учеников знакомят с содержанием задачи. Текст задачи читает каждый ученик. </a:t>
            </a:r>
          </a:p>
          <a:p>
            <a:pPr marL="0" indent="541338" algn="just">
              <a:buNone/>
            </a:pPr>
            <a:r>
              <a:rPr lang="ru-RU" sz="2400" dirty="0">
                <a:latin typeface="Times New Roman" panose="02020603050405020304" pitchFamily="18" charset="0"/>
                <a:cs typeface="Times New Roman" panose="02020603050405020304" pitchFamily="18" charset="0"/>
              </a:rPr>
              <a:t>На этом этапе важно научить детей правильно читать задачу: </a:t>
            </a:r>
            <a:r>
              <a:rPr lang="ru-RU" sz="2400" i="1" dirty="0">
                <a:latin typeface="Times New Roman" panose="02020603050405020304" pitchFamily="18" charset="0"/>
                <a:cs typeface="Times New Roman" panose="02020603050405020304" pitchFamily="18" charset="0"/>
              </a:rPr>
              <a:t>делать ударение на числовых данных и опорных словах, выделять интонацией вопрос задачи. </a:t>
            </a:r>
          </a:p>
          <a:p>
            <a:pPr marL="0" indent="541338" algn="just">
              <a:buNone/>
            </a:pPr>
            <a:r>
              <a:rPr lang="ru-RU" sz="2400" dirty="0">
                <a:latin typeface="Times New Roman" panose="02020603050405020304" pitchFamily="18" charset="0"/>
                <a:cs typeface="Times New Roman" panose="02020603050405020304" pitchFamily="18" charset="0"/>
              </a:rPr>
              <a:t>Если в тексте есть неизвестные ученикам слова, то их значение необходимо объяснить.</a:t>
            </a:r>
          </a:p>
        </p:txBody>
      </p:sp>
      <p:pic>
        <p:nvPicPr>
          <p:cNvPr id="4" name="Рисунок 3">
            <a:extLst>
              <a:ext uri="{FF2B5EF4-FFF2-40B4-BE49-F238E27FC236}">
                <a16:creationId xmlns:a16="http://schemas.microsoft.com/office/drawing/2014/main" id="{13099AE2-61CF-4F73-97D0-74CCF8D1AE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12294"/>
            <a:ext cx="12192000" cy="1418028"/>
          </a:xfrm>
          <a:prstGeom prst="rect">
            <a:avLst/>
          </a:prstGeom>
        </p:spPr>
      </p:pic>
    </p:spTree>
    <p:extLst>
      <p:ext uri="{BB962C8B-B14F-4D97-AF65-F5344CB8AC3E}">
        <p14:creationId xmlns:p14="http://schemas.microsoft.com/office/powerpoint/2010/main" val="3399806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740921-2562-41FB-A081-66F04419696C}"/>
              </a:ext>
            </a:extLst>
          </p:cNvPr>
          <p:cNvSpPr>
            <a:spLocks noGrp="1"/>
          </p:cNvSpPr>
          <p:nvPr>
            <p:ph type="title"/>
          </p:nvPr>
        </p:nvSpPr>
        <p:spPr>
          <a:xfrm>
            <a:off x="838200" y="-222704"/>
            <a:ext cx="10515600" cy="1325563"/>
          </a:xfrm>
        </p:spPr>
        <p:txBody>
          <a:bodyPr>
            <a:normAutofit/>
          </a:bodyPr>
          <a:lstStyle/>
          <a:p>
            <a:pPr algn="ctr"/>
            <a:r>
              <a:rPr lang="ru-RU" sz="2800" b="1" dirty="0">
                <a:latin typeface="Times New Roman" panose="02020603050405020304" pitchFamily="18" charset="0"/>
                <a:cs typeface="Times New Roman" panose="02020603050405020304" pitchFamily="18" charset="0"/>
              </a:rPr>
              <a:t>Третий этап</a:t>
            </a:r>
          </a:p>
        </p:txBody>
      </p:sp>
      <p:sp>
        <p:nvSpPr>
          <p:cNvPr id="3" name="Объект 2">
            <a:extLst>
              <a:ext uri="{FF2B5EF4-FFF2-40B4-BE49-F238E27FC236}">
                <a16:creationId xmlns:a16="http://schemas.microsoft.com/office/drawing/2014/main" id="{623FE49B-6F31-4EC3-B0D3-1AE508C80C1F}"/>
              </a:ext>
            </a:extLst>
          </p:cNvPr>
          <p:cNvSpPr>
            <a:spLocks noGrp="1"/>
          </p:cNvSpPr>
          <p:nvPr>
            <p:ph idx="1"/>
          </p:nvPr>
        </p:nvSpPr>
        <p:spPr>
          <a:xfrm>
            <a:off x="772886" y="911225"/>
            <a:ext cx="10515600" cy="4351338"/>
          </a:xfrm>
        </p:spPr>
        <p:txBody>
          <a:bodyPr>
            <a:normAutofit lnSpcReduction="10000"/>
          </a:bodyPr>
          <a:lstStyle/>
          <a:p>
            <a:pPr marL="0" indent="541338" algn="just">
              <a:buNone/>
            </a:pPr>
            <a:r>
              <a:rPr lang="ru-RU" sz="2400" dirty="0">
                <a:latin typeface="Times New Roman" panose="02020603050405020304" pitchFamily="18" charset="0"/>
                <a:cs typeface="Times New Roman" panose="02020603050405020304" pitchFamily="18" charset="0"/>
              </a:rPr>
              <a:t>Перед тем как приступить к решению задачи, ученик должен усвоить и понять условие задачи, определить требование, то есть проанализировать текст задачи. В условии необходимо определить все данные, которые можно перевести на язык математики. </a:t>
            </a:r>
            <a:r>
              <a:rPr lang="ru-RU" sz="2400" i="1" dirty="0">
                <a:latin typeface="Times New Roman" panose="02020603050405020304" pitchFamily="18" charset="0"/>
                <a:cs typeface="Times New Roman" panose="02020603050405020304" pitchFamily="18" charset="0"/>
              </a:rPr>
              <a:t>Например, неделя – 7 суток; месяц – 30 (31) день; квартал – 3 месяца и т. п. </a:t>
            </a:r>
          </a:p>
          <a:p>
            <a:pPr marL="0" indent="541338" algn="just">
              <a:buNone/>
            </a:pPr>
            <a:r>
              <a:rPr lang="ru-RU" sz="2400" dirty="0">
                <a:latin typeface="Times New Roman" panose="02020603050405020304" pitchFamily="18" charset="0"/>
                <a:cs typeface="Times New Roman" panose="02020603050405020304" pitchFamily="18" charset="0"/>
              </a:rPr>
              <a:t>Возможны различные варианты организации деятельности учащихся над текстом задачи. Чаще всего учителя используют беседу по тексту задачи.</a:t>
            </a:r>
          </a:p>
          <a:p>
            <a:pPr marL="0" indent="541338" algn="just">
              <a:buNone/>
            </a:pPr>
            <a:r>
              <a:rPr lang="ru-RU" sz="2400" dirty="0">
                <a:latin typeface="Times New Roman" panose="02020603050405020304" pitchFamily="18" charset="0"/>
                <a:cs typeface="Times New Roman" panose="02020603050405020304" pitchFamily="18" charset="0"/>
              </a:rPr>
              <a:t>Чтобы помочь детям установить зависимость между данными, входящими в задачу, выполняют наглядную интерпретацию задачи или моделируют текст задачи. </a:t>
            </a:r>
          </a:p>
          <a:p>
            <a:pPr marL="0" indent="541338" algn="just">
              <a:buNone/>
            </a:pPr>
            <a:r>
              <a:rPr lang="ru-RU" sz="2400" dirty="0">
                <a:latin typeface="Times New Roman" panose="02020603050405020304" pitchFamily="18" charset="0"/>
                <a:cs typeface="Times New Roman" panose="02020603050405020304" pitchFamily="18" charset="0"/>
              </a:rPr>
              <a:t>Существуют такие виды наглядной интерпретации: </a:t>
            </a:r>
            <a:r>
              <a:rPr lang="ru-RU" sz="2400" b="1" dirty="0">
                <a:latin typeface="Times New Roman" panose="02020603050405020304" pitchFamily="18" charset="0"/>
                <a:cs typeface="Times New Roman" panose="02020603050405020304" pitchFamily="18" charset="0"/>
              </a:rPr>
              <a:t>краткая запись условия задачи, иллюстрация, предметное воссоздание условия задачи.</a:t>
            </a:r>
          </a:p>
        </p:txBody>
      </p:sp>
      <p:pic>
        <p:nvPicPr>
          <p:cNvPr id="4" name="Рисунок 3">
            <a:extLst>
              <a:ext uri="{FF2B5EF4-FFF2-40B4-BE49-F238E27FC236}">
                <a16:creationId xmlns:a16="http://schemas.microsoft.com/office/drawing/2014/main" id="{7E124179-F48E-4D36-A08F-14D6DC5EEA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12294"/>
            <a:ext cx="12192000" cy="1418028"/>
          </a:xfrm>
          <a:prstGeom prst="rect">
            <a:avLst/>
          </a:prstGeom>
        </p:spPr>
      </p:pic>
    </p:spTree>
    <p:extLst>
      <p:ext uri="{BB962C8B-B14F-4D97-AF65-F5344CB8AC3E}">
        <p14:creationId xmlns:p14="http://schemas.microsoft.com/office/powerpoint/2010/main" val="1613585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59B2E8-2D07-4F14-A13B-BA5F9E416598}"/>
              </a:ext>
            </a:extLst>
          </p:cNvPr>
          <p:cNvSpPr>
            <a:spLocks noGrp="1"/>
          </p:cNvSpPr>
          <p:nvPr>
            <p:ph type="title"/>
          </p:nvPr>
        </p:nvSpPr>
        <p:spPr>
          <a:xfrm>
            <a:off x="838200" y="271105"/>
            <a:ext cx="10515600" cy="819863"/>
          </a:xfrm>
        </p:spPr>
        <p:txBody>
          <a:bodyPr>
            <a:normAutofit fontScale="90000"/>
          </a:bodyPr>
          <a:lstStyle/>
          <a:p>
            <a:pPr algn="ctr"/>
            <a:r>
              <a:rPr lang="ru-RU" sz="2800" b="1" dirty="0">
                <a:latin typeface="Times New Roman" panose="02020603050405020304" pitchFamily="18" charset="0"/>
                <a:cs typeface="Times New Roman" panose="02020603050405020304" pitchFamily="18" charset="0"/>
              </a:rPr>
              <a:t>Краткая запись условия задачи</a:t>
            </a:r>
            <a:br>
              <a:rPr lang="ru-RU" sz="2800" b="1" dirty="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(с помощью опорных слов)</a:t>
            </a:r>
          </a:p>
        </p:txBody>
      </p:sp>
      <p:sp>
        <p:nvSpPr>
          <p:cNvPr id="3" name="Объект 2">
            <a:extLst>
              <a:ext uri="{FF2B5EF4-FFF2-40B4-BE49-F238E27FC236}">
                <a16:creationId xmlns:a16="http://schemas.microsoft.com/office/drawing/2014/main" id="{8D96FCC5-9CE1-44FC-9BBB-7426A580F7A8}"/>
              </a:ext>
            </a:extLst>
          </p:cNvPr>
          <p:cNvSpPr>
            <a:spLocks noGrp="1"/>
          </p:cNvSpPr>
          <p:nvPr>
            <p:ph idx="1"/>
          </p:nvPr>
        </p:nvSpPr>
        <p:spPr>
          <a:xfrm>
            <a:off x="838200" y="1160024"/>
            <a:ext cx="10515600" cy="5333564"/>
          </a:xfrm>
        </p:spPr>
        <p:txBody>
          <a:bodyPr>
            <a:normAutofit fontScale="92500" lnSpcReduction="10000"/>
          </a:bodyPr>
          <a:lstStyle/>
          <a:p>
            <a:pPr marL="0" indent="541338">
              <a:buNone/>
            </a:pPr>
            <a:r>
              <a:rPr lang="ru-RU" sz="2600" dirty="0">
                <a:latin typeface="Times New Roman" panose="02020603050405020304" pitchFamily="18" charset="0"/>
                <a:cs typeface="Times New Roman" panose="02020603050405020304" pitchFamily="18" charset="0"/>
              </a:rPr>
              <a:t>Формы краткой записи: с помощью опорных слов, таблица, схема, чертеж.</a:t>
            </a:r>
          </a:p>
          <a:p>
            <a:pPr marL="0" indent="541338" algn="just">
              <a:buNone/>
            </a:pPr>
            <a:r>
              <a:rPr lang="ru-RU" sz="2600" b="1" i="1" dirty="0">
                <a:latin typeface="Times New Roman" panose="02020603050405020304" pitchFamily="18" charset="0"/>
                <a:cs typeface="Times New Roman" panose="02020603050405020304" pitchFamily="18" charset="0"/>
              </a:rPr>
              <a:t>В понедельник в киоске продали 34 журнала, во вторник на 6 журналов больше, чем в понедельник, а в среду в 2 раза меньше, чем во вторник. Сколько журналов продали в среду? </a:t>
            </a:r>
          </a:p>
          <a:p>
            <a:pPr marL="0" indent="541338" algn="just">
              <a:buNone/>
            </a:pPr>
            <a:endParaRPr lang="ru-RU" sz="2600" i="1" dirty="0">
              <a:latin typeface="Times New Roman" panose="02020603050405020304" pitchFamily="18" charset="0"/>
              <a:cs typeface="Times New Roman" panose="02020603050405020304" pitchFamily="18" charset="0"/>
            </a:endParaRPr>
          </a:p>
          <a:p>
            <a:pPr marL="0" indent="541338" algn="just">
              <a:buNone/>
            </a:pPr>
            <a:endParaRPr lang="ru-RU" sz="2600" i="1" dirty="0">
              <a:latin typeface="Times New Roman" panose="02020603050405020304" pitchFamily="18" charset="0"/>
              <a:cs typeface="Times New Roman" panose="02020603050405020304" pitchFamily="18" charset="0"/>
            </a:endParaRPr>
          </a:p>
          <a:p>
            <a:pPr marL="0" indent="541338" algn="just">
              <a:buNone/>
            </a:pPr>
            <a:endParaRPr lang="ru-RU" sz="2600" i="1" dirty="0">
              <a:latin typeface="Times New Roman" panose="02020603050405020304" pitchFamily="18" charset="0"/>
              <a:cs typeface="Times New Roman" panose="02020603050405020304" pitchFamily="18" charset="0"/>
            </a:endParaRPr>
          </a:p>
          <a:p>
            <a:pPr marL="0" indent="541338" algn="just">
              <a:buNone/>
            </a:pPr>
            <a:endParaRPr lang="ru-RU" sz="2600" i="1" dirty="0">
              <a:latin typeface="Times New Roman" panose="02020603050405020304" pitchFamily="18" charset="0"/>
              <a:cs typeface="Times New Roman" panose="02020603050405020304" pitchFamily="18" charset="0"/>
            </a:endParaRPr>
          </a:p>
          <a:p>
            <a:pPr marL="0" indent="541338" algn="just">
              <a:buNone/>
            </a:pPr>
            <a:r>
              <a:rPr lang="ru-RU" sz="2600" dirty="0">
                <a:latin typeface="Times New Roman" panose="02020603050405020304" pitchFamily="18" charset="0"/>
                <a:cs typeface="Times New Roman" panose="02020603050405020304" pitchFamily="18" charset="0"/>
              </a:rPr>
              <a:t>В краткой записи условия задачи не допускается использование математических знаков отношений «больше» (&gt;), «меньше» (&lt;). </a:t>
            </a:r>
          </a:p>
          <a:p>
            <a:pPr marL="0" indent="541338" algn="just">
              <a:buNone/>
            </a:pPr>
            <a:r>
              <a:rPr lang="ru-RU" sz="2600" dirty="0">
                <a:latin typeface="Times New Roman" panose="02020603050405020304" pitchFamily="18" charset="0"/>
                <a:cs typeface="Times New Roman" panose="02020603050405020304" pitchFamily="18" charset="0"/>
              </a:rPr>
              <a:t>Поскольку в данном примере сравниваются величины, которых больше двух, то чертят стрелку, которая показывает связь между данными и искомым; в этом случае в краткой записи появляется два знака вопроса и главный – обводят. </a:t>
            </a:r>
          </a:p>
          <a:p>
            <a:pPr marL="0" indent="541338" algn="just">
              <a:buNone/>
            </a:pPr>
            <a:endParaRPr lang="ru-RU" i="1"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D65ABF49-3F09-44A3-B6F7-CCF1FA38EB4F}"/>
              </a:ext>
            </a:extLst>
          </p:cNvPr>
          <p:cNvPicPr>
            <a:picLocks noChangeAspect="1"/>
          </p:cNvPicPr>
          <p:nvPr/>
        </p:nvPicPr>
        <p:blipFill>
          <a:blip r:embed="rId2"/>
          <a:stretch>
            <a:fillRect/>
          </a:stretch>
        </p:blipFill>
        <p:spPr>
          <a:xfrm>
            <a:off x="3204773" y="2703059"/>
            <a:ext cx="6734175" cy="1190625"/>
          </a:xfrm>
          <a:prstGeom prst="rect">
            <a:avLst/>
          </a:prstGeom>
        </p:spPr>
      </p:pic>
    </p:spTree>
    <p:extLst>
      <p:ext uri="{BB962C8B-B14F-4D97-AF65-F5344CB8AC3E}">
        <p14:creationId xmlns:p14="http://schemas.microsoft.com/office/powerpoint/2010/main" val="875117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856068-40EB-49A4-86D6-A4E7C5C3715E}"/>
              </a:ext>
            </a:extLst>
          </p:cNvPr>
          <p:cNvSpPr>
            <a:spLocks noGrp="1"/>
          </p:cNvSpPr>
          <p:nvPr>
            <p:ph type="title"/>
          </p:nvPr>
        </p:nvSpPr>
        <p:spPr>
          <a:xfrm>
            <a:off x="763555" y="153192"/>
            <a:ext cx="10515600" cy="1325563"/>
          </a:xfrm>
        </p:spPr>
        <p:txBody>
          <a:bodyPr>
            <a:normAutofit/>
          </a:bodyPr>
          <a:lstStyle/>
          <a:p>
            <a:pPr algn="ctr"/>
            <a:r>
              <a:rPr lang="ru-RU" sz="2800" b="1" dirty="0">
                <a:latin typeface="Times New Roman" panose="02020603050405020304" pitchFamily="18" charset="0"/>
                <a:cs typeface="Times New Roman" panose="02020603050405020304" pitchFamily="18" charset="0"/>
              </a:rPr>
              <a:t>Краткая запись условия задачи</a:t>
            </a:r>
            <a:br>
              <a:rPr lang="ru-RU" sz="2800" b="1" dirty="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(таблица)</a:t>
            </a:r>
          </a:p>
        </p:txBody>
      </p:sp>
      <p:sp>
        <p:nvSpPr>
          <p:cNvPr id="3" name="Объект 2">
            <a:extLst>
              <a:ext uri="{FF2B5EF4-FFF2-40B4-BE49-F238E27FC236}">
                <a16:creationId xmlns:a16="http://schemas.microsoft.com/office/drawing/2014/main" id="{929BE3D8-B236-457E-96D8-B154D7F52238}"/>
              </a:ext>
            </a:extLst>
          </p:cNvPr>
          <p:cNvSpPr>
            <a:spLocks noGrp="1"/>
          </p:cNvSpPr>
          <p:nvPr>
            <p:ph idx="1"/>
          </p:nvPr>
        </p:nvSpPr>
        <p:spPr>
          <a:xfrm>
            <a:off x="838200" y="1690688"/>
            <a:ext cx="10515600" cy="4351338"/>
          </a:xfrm>
        </p:spPr>
        <p:txBody>
          <a:bodyPr/>
          <a:lstStyle/>
          <a:p>
            <a:pPr marL="0" indent="541338" algn="just">
              <a:buNone/>
            </a:pPr>
            <a:r>
              <a:rPr lang="ru-RU" sz="2400" dirty="0">
                <a:latin typeface="Times New Roman" panose="02020603050405020304" pitchFamily="18" charset="0"/>
                <a:cs typeface="Times New Roman" panose="02020603050405020304" pitchFamily="18" charset="0"/>
              </a:rPr>
              <a:t>При помощи таблицы записывают условия задач, содержащие величины. Обязательно условие всех типовых задач оформляют в виде таблицы. Название величин пишется полностью, сокращений не допускается.</a:t>
            </a:r>
          </a:p>
          <a:p>
            <a:pPr marL="0" indent="541338" algn="just">
              <a:buNone/>
            </a:pPr>
            <a:endParaRPr lang="ru-RU" sz="2400" dirty="0">
              <a:latin typeface="Times New Roman" panose="02020603050405020304" pitchFamily="18" charset="0"/>
              <a:cs typeface="Times New Roman" panose="02020603050405020304" pitchFamily="18" charset="0"/>
            </a:endParaRPr>
          </a:p>
          <a:p>
            <a:pPr marL="0" indent="541338" algn="just">
              <a:buNone/>
            </a:pPr>
            <a:r>
              <a:rPr lang="ru-RU" sz="2400" b="1" i="1" dirty="0">
                <a:latin typeface="Times New Roman" panose="02020603050405020304" pitchFamily="18" charset="0"/>
                <a:cs typeface="Times New Roman" panose="02020603050405020304" pitchFamily="18" charset="0"/>
              </a:rPr>
              <a:t>За 4 карандаша заплатили 36 рублей. Сколько стоят 5 таких карандашей?</a:t>
            </a:r>
          </a:p>
          <a:p>
            <a:pPr marL="0" indent="541338">
              <a:buNone/>
            </a:pPr>
            <a:endParaRPr lang="ru-RU" i="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12588516-7529-42FE-A547-77F675D443E2}"/>
              </a:ext>
            </a:extLst>
          </p:cNvPr>
          <p:cNvPicPr>
            <a:picLocks noChangeAspect="1"/>
          </p:cNvPicPr>
          <p:nvPr/>
        </p:nvPicPr>
        <p:blipFill>
          <a:blip r:embed="rId2"/>
          <a:stretch>
            <a:fillRect/>
          </a:stretch>
        </p:blipFill>
        <p:spPr>
          <a:xfrm>
            <a:off x="1001680" y="4424362"/>
            <a:ext cx="10277475" cy="1485900"/>
          </a:xfrm>
          <a:prstGeom prst="rect">
            <a:avLst/>
          </a:prstGeom>
        </p:spPr>
      </p:pic>
    </p:spTree>
    <p:extLst>
      <p:ext uri="{BB962C8B-B14F-4D97-AF65-F5344CB8AC3E}">
        <p14:creationId xmlns:p14="http://schemas.microsoft.com/office/powerpoint/2010/main" val="1053861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20B0A1-8545-4043-A337-E0C6BE2CAC8D}"/>
              </a:ext>
            </a:extLst>
          </p:cNvPr>
          <p:cNvSpPr>
            <a:spLocks noGrp="1"/>
          </p:cNvSpPr>
          <p:nvPr>
            <p:ph type="title"/>
          </p:nvPr>
        </p:nvSpPr>
        <p:spPr>
          <a:xfrm>
            <a:off x="838200" y="206504"/>
            <a:ext cx="10515600" cy="1325563"/>
          </a:xfrm>
        </p:spPr>
        <p:txBody>
          <a:bodyPr>
            <a:normAutofit/>
          </a:bodyPr>
          <a:lstStyle/>
          <a:p>
            <a:pPr algn="ctr"/>
            <a:r>
              <a:rPr lang="ru-RU" sz="2800" b="1" dirty="0">
                <a:latin typeface="Times New Roman" panose="02020603050405020304" pitchFamily="18" charset="0"/>
                <a:cs typeface="Times New Roman" panose="02020603050405020304" pitchFamily="18" charset="0"/>
              </a:rPr>
              <a:t>Краткая запись условия задачи</a:t>
            </a:r>
            <a:br>
              <a:rPr lang="ru-RU" sz="2800" b="1" dirty="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(схема)</a:t>
            </a:r>
            <a:endParaRPr lang="ru-RU" sz="2800" dirty="0"/>
          </a:p>
        </p:txBody>
      </p:sp>
      <p:sp>
        <p:nvSpPr>
          <p:cNvPr id="3" name="Объект 2">
            <a:extLst>
              <a:ext uri="{FF2B5EF4-FFF2-40B4-BE49-F238E27FC236}">
                <a16:creationId xmlns:a16="http://schemas.microsoft.com/office/drawing/2014/main" id="{EA42BC76-79CE-4162-89F4-C7FD76AA2D2E}"/>
              </a:ext>
            </a:extLst>
          </p:cNvPr>
          <p:cNvSpPr>
            <a:spLocks noGrp="1"/>
          </p:cNvSpPr>
          <p:nvPr>
            <p:ph idx="1"/>
          </p:nvPr>
        </p:nvSpPr>
        <p:spPr>
          <a:xfrm>
            <a:off x="838200" y="1532067"/>
            <a:ext cx="10515600" cy="4920408"/>
          </a:xfrm>
        </p:spPr>
        <p:txBody>
          <a:bodyPr>
            <a:normAutofit/>
          </a:bodyPr>
          <a:lstStyle/>
          <a:p>
            <a:pPr marL="0" indent="541338" algn="just">
              <a:buNone/>
            </a:pPr>
            <a:r>
              <a:rPr lang="ru-RU" sz="2400" b="1" i="1" dirty="0">
                <a:latin typeface="Times New Roman" panose="02020603050405020304" pitchFamily="18" charset="0"/>
                <a:cs typeface="Times New Roman" panose="02020603050405020304" pitchFamily="18" charset="0"/>
              </a:rPr>
              <a:t>В понедельник в киоске продали 34 журнала, во вторник на 6 журналов больше, чем в понедельник, а в среду в 2 раза меньше, чем во вторник. Сколько журналов продали в среду?</a:t>
            </a:r>
          </a:p>
          <a:p>
            <a:pPr marL="0" indent="541338" algn="just">
              <a:buNone/>
            </a:pPr>
            <a:endParaRPr lang="ru-RU" sz="2400" i="1" dirty="0">
              <a:latin typeface="Times New Roman" panose="02020603050405020304" pitchFamily="18" charset="0"/>
              <a:cs typeface="Times New Roman" panose="02020603050405020304" pitchFamily="18" charset="0"/>
            </a:endParaRPr>
          </a:p>
          <a:p>
            <a:pPr marL="0" indent="541338" algn="just">
              <a:buNone/>
            </a:pPr>
            <a:endParaRPr lang="ru-RU" sz="2400" i="1" dirty="0">
              <a:latin typeface="Times New Roman" panose="02020603050405020304" pitchFamily="18" charset="0"/>
              <a:cs typeface="Times New Roman" panose="02020603050405020304" pitchFamily="18" charset="0"/>
            </a:endParaRPr>
          </a:p>
          <a:p>
            <a:pPr marL="0" indent="541338" algn="just">
              <a:buNone/>
            </a:pPr>
            <a:endParaRPr lang="ru-RU" sz="2400" i="1" dirty="0">
              <a:latin typeface="Times New Roman" panose="02020603050405020304" pitchFamily="18" charset="0"/>
              <a:cs typeface="Times New Roman" panose="02020603050405020304" pitchFamily="18" charset="0"/>
            </a:endParaRPr>
          </a:p>
          <a:p>
            <a:pPr marL="0" indent="541338" algn="just">
              <a:buNone/>
            </a:pPr>
            <a:endParaRPr lang="ru-RU" sz="2400" i="1" dirty="0">
              <a:latin typeface="Times New Roman" panose="02020603050405020304" pitchFamily="18" charset="0"/>
              <a:cs typeface="Times New Roman" panose="02020603050405020304" pitchFamily="18" charset="0"/>
            </a:endParaRPr>
          </a:p>
          <a:p>
            <a:pPr marL="0" indent="541338" algn="just">
              <a:buNone/>
            </a:pPr>
            <a:endParaRPr lang="ru-RU" sz="2400" i="1" dirty="0">
              <a:latin typeface="Times New Roman" panose="02020603050405020304" pitchFamily="18" charset="0"/>
              <a:cs typeface="Times New Roman" panose="02020603050405020304" pitchFamily="18" charset="0"/>
            </a:endParaRPr>
          </a:p>
          <a:p>
            <a:pPr marL="0" indent="541338" algn="just">
              <a:buNone/>
            </a:pPr>
            <a:endParaRPr lang="ru-RU" sz="2400" i="1" dirty="0">
              <a:latin typeface="Times New Roman" panose="02020603050405020304" pitchFamily="18" charset="0"/>
              <a:cs typeface="Times New Roman" panose="02020603050405020304" pitchFamily="18" charset="0"/>
            </a:endParaRPr>
          </a:p>
          <a:p>
            <a:pPr marL="0" indent="541338" algn="just">
              <a:buNone/>
            </a:pPr>
            <a:r>
              <a:rPr lang="ru-RU" sz="2400" dirty="0">
                <a:latin typeface="Times New Roman" panose="02020603050405020304" pitchFamily="18" charset="0"/>
                <a:cs typeface="Times New Roman" panose="02020603050405020304" pitchFamily="18" charset="0"/>
              </a:rPr>
              <a:t>Чертеж отличается от схемы тем, что при составлении чертежа выбирается масштаб.</a:t>
            </a:r>
          </a:p>
          <a:p>
            <a:pPr marL="0" indent="541338" algn="just">
              <a:buNone/>
            </a:pPr>
            <a:endParaRPr lang="ru-RU" i="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8175BD06-933B-4137-9576-E58484A083FC}"/>
              </a:ext>
            </a:extLst>
          </p:cNvPr>
          <p:cNvPicPr>
            <a:picLocks noChangeAspect="1"/>
          </p:cNvPicPr>
          <p:nvPr/>
        </p:nvPicPr>
        <p:blipFill>
          <a:blip r:embed="rId2"/>
          <a:stretch>
            <a:fillRect/>
          </a:stretch>
        </p:blipFill>
        <p:spPr>
          <a:xfrm>
            <a:off x="2943711" y="2857630"/>
            <a:ext cx="6304578" cy="2025068"/>
          </a:xfrm>
          <a:prstGeom prst="rect">
            <a:avLst/>
          </a:prstGeom>
        </p:spPr>
      </p:pic>
    </p:spTree>
    <p:extLst>
      <p:ext uri="{BB962C8B-B14F-4D97-AF65-F5344CB8AC3E}">
        <p14:creationId xmlns:p14="http://schemas.microsoft.com/office/powerpoint/2010/main" val="3264011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6E797E-B654-46D8-880C-22BBD86C22B1}"/>
              </a:ext>
            </a:extLst>
          </p:cNvPr>
          <p:cNvSpPr>
            <a:spLocks noGrp="1"/>
          </p:cNvSpPr>
          <p:nvPr>
            <p:ph type="title"/>
          </p:nvPr>
        </p:nvSpPr>
        <p:spPr>
          <a:xfrm>
            <a:off x="838200" y="365125"/>
            <a:ext cx="10515600" cy="735887"/>
          </a:xfrm>
        </p:spPr>
        <p:txBody>
          <a:bodyPr>
            <a:normAutofit/>
          </a:bodyPr>
          <a:lstStyle/>
          <a:p>
            <a:pPr algn="ctr"/>
            <a:r>
              <a:rPr lang="ru-RU" sz="2800" b="1" dirty="0">
                <a:latin typeface="Times New Roman" panose="02020603050405020304" pitchFamily="18" charset="0"/>
                <a:cs typeface="Times New Roman" panose="02020603050405020304" pitchFamily="18" charset="0"/>
              </a:rPr>
              <a:t>Иллюстрация</a:t>
            </a:r>
          </a:p>
        </p:txBody>
      </p:sp>
      <p:sp>
        <p:nvSpPr>
          <p:cNvPr id="3" name="Объект 2">
            <a:extLst>
              <a:ext uri="{FF2B5EF4-FFF2-40B4-BE49-F238E27FC236}">
                <a16:creationId xmlns:a16="http://schemas.microsoft.com/office/drawing/2014/main" id="{7B91C8BA-E8DD-40F4-A33A-136007D5271B}"/>
              </a:ext>
            </a:extLst>
          </p:cNvPr>
          <p:cNvSpPr>
            <a:spLocks noGrp="1"/>
          </p:cNvSpPr>
          <p:nvPr>
            <p:ph idx="1"/>
          </p:nvPr>
        </p:nvSpPr>
        <p:spPr>
          <a:xfrm>
            <a:off x="838200" y="1253331"/>
            <a:ext cx="10515600" cy="4351338"/>
          </a:xfrm>
        </p:spPr>
        <p:txBody>
          <a:bodyPr/>
          <a:lstStyle/>
          <a:p>
            <a:pPr marL="0" indent="541338" algn="just">
              <a:buNone/>
            </a:pPr>
            <a:r>
              <a:rPr lang="ru-RU" sz="2400" b="1" i="1" dirty="0">
                <a:latin typeface="Times New Roman" panose="02020603050405020304" pitchFamily="18" charset="0"/>
                <a:cs typeface="Times New Roman" panose="02020603050405020304" pitchFamily="18" charset="0"/>
              </a:rPr>
              <a:t>У дома росло 2 сосны, а у моста – на 4 сосны больше. Сколько сосен росло у моста?</a:t>
            </a:r>
          </a:p>
          <a:p>
            <a:pPr marL="0" indent="541338" algn="just">
              <a:buNone/>
            </a:pPr>
            <a:endParaRPr lang="ru-RU" i="1" dirty="0">
              <a:latin typeface="Times New Roman" panose="02020603050405020304" pitchFamily="18" charset="0"/>
              <a:cs typeface="Times New Roman" panose="02020603050405020304" pitchFamily="18" charset="0"/>
            </a:endParaRPr>
          </a:p>
          <a:p>
            <a:pPr marL="0" indent="541338" algn="just">
              <a:buNone/>
            </a:pPr>
            <a:endParaRPr lang="ru-RU" i="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0D817C84-5137-48E4-AA23-8BA875AC531E}"/>
              </a:ext>
            </a:extLst>
          </p:cNvPr>
          <p:cNvPicPr>
            <a:picLocks noChangeAspect="1"/>
          </p:cNvPicPr>
          <p:nvPr/>
        </p:nvPicPr>
        <p:blipFill>
          <a:blip r:embed="rId2"/>
          <a:stretch>
            <a:fillRect/>
          </a:stretch>
        </p:blipFill>
        <p:spPr>
          <a:xfrm>
            <a:off x="3518320" y="2386012"/>
            <a:ext cx="6181725" cy="2085975"/>
          </a:xfrm>
          <a:prstGeom prst="rect">
            <a:avLst/>
          </a:prstGeom>
        </p:spPr>
      </p:pic>
      <p:pic>
        <p:nvPicPr>
          <p:cNvPr id="5" name="Рисунок 4">
            <a:extLst>
              <a:ext uri="{FF2B5EF4-FFF2-40B4-BE49-F238E27FC236}">
                <a16:creationId xmlns:a16="http://schemas.microsoft.com/office/drawing/2014/main" id="{ABBE07D1-6276-4935-B8B5-2C0E033366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12294"/>
            <a:ext cx="12192000" cy="1418028"/>
          </a:xfrm>
          <a:prstGeom prst="rect">
            <a:avLst/>
          </a:prstGeom>
        </p:spPr>
      </p:pic>
    </p:spTree>
    <p:extLst>
      <p:ext uri="{BB962C8B-B14F-4D97-AF65-F5344CB8AC3E}">
        <p14:creationId xmlns:p14="http://schemas.microsoft.com/office/powerpoint/2010/main" val="1578907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847468A-48C5-4894-A20E-5D34DC02CBFA}"/>
              </a:ext>
            </a:extLst>
          </p:cNvPr>
          <p:cNvSpPr>
            <a:spLocks noGrp="1"/>
          </p:cNvSpPr>
          <p:nvPr>
            <p:ph idx="1"/>
          </p:nvPr>
        </p:nvSpPr>
        <p:spPr>
          <a:xfrm>
            <a:off x="838200" y="979715"/>
            <a:ext cx="10515600" cy="5570473"/>
          </a:xfrm>
        </p:spPr>
        <p:txBody>
          <a:bodyPr>
            <a:normAutofit/>
          </a:bodyPr>
          <a:lstStyle/>
          <a:p>
            <a:pPr marL="0" indent="541338" algn="just">
              <a:buNone/>
            </a:pPr>
            <a:r>
              <a:rPr lang="ru-RU" sz="2400" dirty="0">
                <a:latin typeface="Times New Roman" panose="02020603050405020304" pitchFamily="18" charset="0"/>
                <a:cs typeface="Times New Roman" panose="02020603050405020304" pitchFamily="18" charset="0"/>
              </a:rPr>
              <a:t>После выполнения наглядной интерпретации </a:t>
            </a:r>
            <a:r>
              <a:rPr lang="ru-RU" sz="2400" i="1" dirty="0">
                <a:latin typeface="Times New Roman" panose="02020603050405020304" pitchFamily="18" charset="0"/>
                <a:cs typeface="Times New Roman" panose="02020603050405020304" pitchFamily="18" charset="0"/>
              </a:rPr>
              <a:t>на третьем этапе работы над задачей происходит поиск пути решения задачи. </a:t>
            </a:r>
          </a:p>
          <a:p>
            <a:pPr marL="0" indent="541338" algn="just">
              <a:buNone/>
            </a:pPr>
            <a:r>
              <a:rPr lang="ru-RU" sz="2400" dirty="0">
                <a:latin typeface="Times New Roman" panose="02020603050405020304" pitchFamily="18" charset="0"/>
                <a:cs typeface="Times New Roman" panose="02020603050405020304" pitchFamily="18" charset="0"/>
              </a:rPr>
              <a:t>Поиск решения </a:t>
            </a:r>
            <a:r>
              <a:rPr lang="ru-RU" sz="2400" b="1" dirty="0">
                <a:latin typeface="Times New Roman" panose="02020603050405020304" pitchFamily="18" charset="0"/>
                <a:cs typeface="Times New Roman" panose="02020603050405020304" pitchFamily="18" charset="0"/>
              </a:rPr>
              <a:t>простых задач </a:t>
            </a:r>
            <a:r>
              <a:rPr lang="ru-RU" sz="2400" dirty="0">
                <a:latin typeface="Times New Roman" panose="02020603050405020304" pitchFamily="18" charset="0"/>
                <a:cs typeface="Times New Roman" panose="02020603050405020304" pitchFamily="18" charset="0"/>
              </a:rPr>
              <a:t>состоит </a:t>
            </a:r>
            <a:r>
              <a:rPr lang="ru-RU" sz="2400" i="1" dirty="0">
                <a:latin typeface="Times New Roman" panose="02020603050405020304" pitchFamily="18" charset="0"/>
                <a:cs typeface="Times New Roman" panose="02020603050405020304" pitchFamily="18" charset="0"/>
              </a:rPr>
              <a:t>в выборе арифметического действия</a:t>
            </a:r>
            <a:r>
              <a:rPr lang="ru-RU" sz="2400" dirty="0">
                <a:latin typeface="Times New Roman" panose="02020603050405020304" pitchFamily="18" charset="0"/>
                <a:cs typeface="Times New Roman" panose="02020603050405020304" pitchFamily="18" charset="0"/>
              </a:rPr>
              <a:t>, с помощью которого решается задача. </a:t>
            </a:r>
          </a:p>
          <a:p>
            <a:pPr marL="0" indent="541338" algn="just">
              <a:buNone/>
            </a:pPr>
            <a:r>
              <a:rPr lang="ru-RU" sz="2400" dirty="0">
                <a:latin typeface="Times New Roman" panose="02020603050405020304" pitchFamily="18" charset="0"/>
                <a:cs typeface="Times New Roman" panose="02020603050405020304" pitchFamily="18" charset="0"/>
              </a:rPr>
              <a:t>Поиск пути решения </a:t>
            </a:r>
            <a:r>
              <a:rPr lang="ru-RU" sz="2400" b="1" dirty="0">
                <a:latin typeface="Times New Roman" panose="02020603050405020304" pitchFamily="18" charset="0"/>
                <a:cs typeface="Times New Roman" panose="02020603050405020304" pitchFamily="18" charset="0"/>
              </a:rPr>
              <a:t>составных задач </a:t>
            </a:r>
            <a:r>
              <a:rPr lang="ru-RU" sz="2400" dirty="0">
                <a:latin typeface="Times New Roman" panose="02020603050405020304" pitchFamily="18" charset="0"/>
                <a:cs typeface="Times New Roman" panose="02020603050405020304" pitchFamily="18" charset="0"/>
              </a:rPr>
              <a:t>осуществляется </a:t>
            </a:r>
            <a:r>
              <a:rPr lang="ru-RU" sz="2400" i="1" dirty="0">
                <a:latin typeface="Times New Roman" panose="02020603050405020304" pitchFamily="18" charset="0"/>
                <a:cs typeface="Times New Roman" panose="02020603050405020304" pitchFamily="18" charset="0"/>
              </a:rPr>
              <a:t>аналитическим или синтетическим методом. </a:t>
            </a:r>
          </a:p>
          <a:p>
            <a:pPr marL="0" indent="541338" algn="just">
              <a:buNone/>
            </a:pPr>
            <a:r>
              <a:rPr lang="ru-RU" sz="2400" b="1" dirty="0">
                <a:latin typeface="Times New Roman" panose="02020603050405020304" pitchFamily="18" charset="0"/>
                <a:cs typeface="Times New Roman" panose="02020603050405020304" pitchFamily="18" charset="0"/>
              </a:rPr>
              <a:t>Четвертый этап. </a:t>
            </a:r>
          </a:p>
          <a:p>
            <a:pPr marL="0" indent="541338" algn="just">
              <a:buNone/>
            </a:pPr>
            <a:r>
              <a:rPr lang="ru-RU" sz="2400" dirty="0">
                <a:latin typeface="Times New Roman" panose="02020603050405020304" pitchFamily="18" charset="0"/>
                <a:cs typeface="Times New Roman" panose="02020603050405020304" pitchFamily="18" charset="0"/>
              </a:rPr>
              <a:t>План решения – это перечень (арифметических) действий, которым решается задача</a:t>
            </a:r>
          </a:p>
        </p:txBody>
      </p:sp>
      <p:pic>
        <p:nvPicPr>
          <p:cNvPr id="4" name="Рисунок 3">
            <a:extLst>
              <a:ext uri="{FF2B5EF4-FFF2-40B4-BE49-F238E27FC236}">
                <a16:creationId xmlns:a16="http://schemas.microsoft.com/office/drawing/2014/main" id="{AB07D8F0-BFA9-4B2B-BA25-366BB3B4B8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12294"/>
            <a:ext cx="12192000" cy="1418028"/>
          </a:xfrm>
          <a:prstGeom prst="rect">
            <a:avLst/>
          </a:prstGeom>
        </p:spPr>
      </p:pic>
    </p:spTree>
    <p:extLst>
      <p:ext uri="{BB962C8B-B14F-4D97-AF65-F5344CB8AC3E}">
        <p14:creationId xmlns:p14="http://schemas.microsoft.com/office/powerpoint/2010/main" val="4278118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02AEDE-A141-48CB-91C2-2534AC890072}"/>
              </a:ext>
            </a:extLst>
          </p:cNvPr>
          <p:cNvSpPr>
            <a:spLocks noGrp="1"/>
          </p:cNvSpPr>
          <p:nvPr>
            <p:ph type="title"/>
          </p:nvPr>
        </p:nvSpPr>
        <p:spPr>
          <a:xfrm>
            <a:off x="838200" y="-194712"/>
            <a:ext cx="10515600" cy="1325563"/>
          </a:xfrm>
        </p:spPr>
        <p:txBody>
          <a:bodyPr>
            <a:normAutofit/>
          </a:bodyPr>
          <a:lstStyle/>
          <a:p>
            <a:pPr algn="ctr"/>
            <a:r>
              <a:rPr lang="ru-RU" sz="2800" b="1" dirty="0">
                <a:latin typeface="Times New Roman" panose="02020603050405020304" pitchFamily="18" charset="0"/>
                <a:cs typeface="Times New Roman" panose="02020603050405020304" pitchFamily="18" charset="0"/>
              </a:rPr>
              <a:t>Пятый этап</a:t>
            </a:r>
          </a:p>
        </p:txBody>
      </p:sp>
      <p:sp>
        <p:nvSpPr>
          <p:cNvPr id="3" name="Объект 2">
            <a:extLst>
              <a:ext uri="{FF2B5EF4-FFF2-40B4-BE49-F238E27FC236}">
                <a16:creationId xmlns:a16="http://schemas.microsoft.com/office/drawing/2014/main" id="{C863226D-F99D-4CF7-8827-205A11680565}"/>
              </a:ext>
            </a:extLst>
          </p:cNvPr>
          <p:cNvSpPr>
            <a:spLocks noGrp="1"/>
          </p:cNvSpPr>
          <p:nvPr>
            <p:ph idx="1"/>
          </p:nvPr>
        </p:nvSpPr>
        <p:spPr>
          <a:xfrm>
            <a:off x="838200" y="892563"/>
            <a:ext cx="10515600" cy="5498905"/>
          </a:xfrm>
        </p:spPr>
        <p:txBody>
          <a:bodyPr>
            <a:normAutofit/>
          </a:bodyPr>
          <a:lstStyle/>
          <a:p>
            <a:pPr marL="0" indent="541338" algn="just">
              <a:buNone/>
            </a:pPr>
            <a:r>
              <a:rPr lang="ru-RU" sz="2400" dirty="0">
                <a:latin typeface="Times New Roman" panose="02020603050405020304" pitchFamily="18" charset="0"/>
                <a:cs typeface="Times New Roman" panose="02020603050405020304" pitchFamily="18" charset="0"/>
              </a:rPr>
              <a:t>Решение задачи – это выполнение (арифметических) действий, выбранных при составлении плана решения. </a:t>
            </a:r>
          </a:p>
          <a:p>
            <a:pPr marL="0" indent="541338" algn="just">
              <a:buNone/>
            </a:pPr>
            <a:r>
              <a:rPr lang="ru-RU" sz="2400" dirty="0">
                <a:latin typeface="Times New Roman" panose="02020603050405020304" pitchFamily="18" charset="0"/>
                <a:cs typeface="Times New Roman" panose="02020603050405020304" pitchFamily="18" charset="0"/>
              </a:rPr>
              <a:t>При письменном решении используют такие </a:t>
            </a:r>
            <a:r>
              <a:rPr lang="ru-RU" sz="2400" i="1" dirty="0">
                <a:latin typeface="Times New Roman" panose="02020603050405020304" pitchFamily="18" charset="0"/>
                <a:cs typeface="Times New Roman" panose="02020603050405020304" pitchFamily="18" charset="0"/>
              </a:rPr>
              <a:t>формы записи </a:t>
            </a:r>
            <a:r>
              <a:rPr lang="ru-RU" sz="2400" dirty="0">
                <a:latin typeface="Times New Roman" panose="02020603050405020304" pitchFamily="18" charset="0"/>
                <a:cs typeface="Times New Roman" panose="02020603050405020304" pitchFamily="18" charset="0"/>
              </a:rPr>
              <a:t>решения задачи: </a:t>
            </a:r>
          </a:p>
          <a:p>
            <a:pPr marL="514350" indent="-514350" algn="just">
              <a:buAutoNum type="arabicParenR"/>
            </a:pPr>
            <a:r>
              <a:rPr lang="ru-RU" sz="2400" i="1" dirty="0">
                <a:latin typeface="Times New Roman" panose="02020603050405020304" pitchFamily="18" charset="0"/>
                <a:cs typeface="Times New Roman" panose="02020603050405020304" pitchFamily="18" charset="0"/>
              </a:rPr>
              <a:t>составление по задаче числового выражения и нахождение его значения; </a:t>
            </a:r>
          </a:p>
          <a:p>
            <a:pPr marL="514350" indent="-514350" algn="just">
              <a:buAutoNum type="arabicParenR"/>
            </a:pPr>
            <a:r>
              <a:rPr lang="ru-RU" sz="2400" i="1" dirty="0">
                <a:latin typeface="Times New Roman" panose="02020603050405020304" pitchFamily="18" charset="0"/>
                <a:cs typeface="Times New Roman" panose="02020603050405020304" pitchFamily="18" charset="0"/>
              </a:rPr>
              <a:t>запись в виде отдельных действий с пояснениями и без них; </a:t>
            </a:r>
          </a:p>
          <a:p>
            <a:pPr marL="514350" indent="-514350" algn="just">
              <a:buAutoNum type="arabicParenR"/>
            </a:pPr>
            <a:r>
              <a:rPr lang="ru-RU" sz="2400" i="1" dirty="0">
                <a:latin typeface="Times New Roman" panose="02020603050405020304" pitchFamily="18" charset="0"/>
                <a:cs typeface="Times New Roman" panose="02020603050405020304" pitchFamily="18" charset="0"/>
              </a:rPr>
              <a:t>запись в виде отдельных действий по вопросам. </a:t>
            </a:r>
          </a:p>
          <a:p>
            <a:pPr marL="0" indent="541338" algn="just">
              <a:buNone/>
            </a:pPr>
            <a:r>
              <a:rPr lang="ru-RU" sz="2400" dirty="0">
                <a:latin typeface="Times New Roman" panose="02020603050405020304" pitchFamily="18" charset="0"/>
                <a:cs typeface="Times New Roman" panose="02020603050405020304" pitchFamily="18" charset="0"/>
              </a:rPr>
              <a:t>Если ученик записывает решение задачи по действиям с пояснениями, то пояснения необходимо делать в каждом действии, тогда ответ допускается записывать кратко. Полный ответ записывается, если решение оформлено в виде числового выражения или по действиям без пояснений.</a:t>
            </a:r>
          </a:p>
        </p:txBody>
      </p:sp>
      <p:pic>
        <p:nvPicPr>
          <p:cNvPr id="4" name="Рисунок 3">
            <a:extLst>
              <a:ext uri="{FF2B5EF4-FFF2-40B4-BE49-F238E27FC236}">
                <a16:creationId xmlns:a16="http://schemas.microsoft.com/office/drawing/2014/main" id="{084E1D69-B78A-4973-A191-1BE7C27563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12294"/>
            <a:ext cx="12192000" cy="1418028"/>
          </a:xfrm>
          <a:prstGeom prst="rect">
            <a:avLst/>
          </a:prstGeom>
        </p:spPr>
      </p:pic>
    </p:spTree>
    <p:extLst>
      <p:ext uri="{BB962C8B-B14F-4D97-AF65-F5344CB8AC3E}">
        <p14:creationId xmlns:p14="http://schemas.microsoft.com/office/powerpoint/2010/main" val="3316607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FCBE1A-19AC-4452-998F-DB3B802C0AF8}"/>
              </a:ext>
            </a:extLst>
          </p:cNvPr>
          <p:cNvSpPr>
            <a:spLocks noGrp="1"/>
          </p:cNvSpPr>
          <p:nvPr>
            <p:ph type="title"/>
          </p:nvPr>
        </p:nvSpPr>
        <p:spPr>
          <a:xfrm>
            <a:off x="716902" y="-213373"/>
            <a:ext cx="10515600" cy="1325563"/>
          </a:xfrm>
        </p:spPr>
        <p:txBody>
          <a:bodyPr>
            <a:normAutofit/>
          </a:bodyPr>
          <a:lstStyle/>
          <a:p>
            <a:pPr algn="ctr"/>
            <a:r>
              <a:rPr lang="ru-RU" sz="2800" b="1" dirty="0">
                <a:latin typeface="Times New Roman" panose="02020603050405020304" pitchFamily="18" charset="0"/>
                <a:cs typeface="Times New Roman" panose="02020603050405020304" pitchFamily="18" charset="0"/>
              </a:rPr>
              <a:t>Шестой этап</a:t>
            </a:r>
          </a:p>
        </p:txBody>
      </p:sp>
      <p:sp>
        <p:nvSpPr>
          <p:cNvPr id="3" name="Объект 2">
            <a:extLst>
              <a:ext uri="{FF2B5EF4-FFF2-40B4-BE49-F238E27FC236}">
                <a16:creationId xmlns:a16="http://schemas.microsoft.com/office/drawing/2014/main" id="{CC4B8415-2F59-4114-93FA-F59A6BDE72F7}"/>
              </a:ext>
            </a:extLst>
          </p:cNvPr>
          <p:cNvSpPr>
            <a:spLocks noGrp="1"/>
          </p:cNvSpPr>
          <p:nvPr>
            <p:ph idx="1"/>
          </p:nvPr>
        </p:nvSpPr>
        <p:spPr>
          <a:xfrm>
            <a:off x="838200" y="746448"/>
            <a:ext cx="10515600" cy="5822302"/>
          </a:xfrm>
        </p:spPr>
        <p:txBody>
          <a:bodyPr>
            <a:normAutofit/>
          </a:bodyPr>
          <a:lstStyle/>
          <a:p>
            <a:pPr marL="0" indent="541338" algn="just">
              <a:buNone/>
            </a:pPr>
            <a:r>
              <a:rPr lang="ru-RU" sz="2200" dirty="0">
                <a:latin typeface="Times New Roman" panose="02020603050405020304" pitchFamily="18" charset="0"/>
                <a:cs typeface="Times New Roman" panose="02020603050405020304" pitchFamily="18" charset="0"/>
              </a:rPr>
              <a:t>Правильность решения текстовой задачи можно проверить, используя </a:t>
            </a:r>
            <a:r>
              <a:rPr lang="ru-RU" sz="2200" i="1" dirty="0">
                <a:latin typeface="Times New Roman" panose="02020603050405020304" pitchFamily="18" charset="0"/>
                <a:cs typeface="Times New Roman" panose="02020603050405020304" pitchFamily="18" charset="0"/>
              </a:rPr>
              <a:t>виды проверки: составление и решение обратной задачи, установление соответствия между числами, полученными в результате решения и данными числами, решение задачи другим способом, прикидка ответа. </a:t>
            </a:r>
          </a:p>
          <a:p>
            <a:pPr marL="0" indent="541338" algn="just">
              <a:buNone/>
            </a:pPr>
            <a:r>
              <a:rPr lang="ru-RU" sz="2200" dirty="0">
                <a:latin typeface="Times New Roman" panose="02020603050405020304" pitchFamily="18" charset="0"/>
                <a:cs typeface="Times New Roman" panose="02020603050405020304" pitchFamily="18" charset="0"/>
              </a:rPr>
              <a:t>При проверке правильности решения задачи </a:t>
            </a:r>
            <a:r>
              <a:rPr lang="ru-RU" sz="2200" u="sng" dirty="0">
                <a:latin typeface="Times New Roman" panose="02020603050405020304" pitchFamily="18" charset="0"/>
                <a:cs typeface="Times New Roman" panose="02020603050405020304" pitchFamily="18" charset="0"/>
              </a:rPr>
              <a:t>при помощи обратной задачи </a:t>
            </a:r>
            <a:r>
              <a:rPr lang="ru-RU" sz="2200" dirty="0">
                <a:latin typeface="Times New Roman" panose="02020603050405020304" pitchFamily="18" charset="0"/>
                <a:cs typeface="Times New Roman" panose="02020603050405020304" pitchFamily="18" charset="0"/>
              </a:rPr>
              <a:t>ученики должны выполнить ряд действий: </a:t>
            </a:r>
          </a:p>
          <a:p>
            <a:pPr marL="514350" indent="-514350" algn="just">
              <a:buFont typeface="+mj-lt"/>
              <a:buAutoNum type="arabicPeriod"/>
            </a:pPr>
            <a:r>
              <a:rPr lang="ru-RU" sz="2200" i="1" dirty="0">
                <a:latin typeface="Times New Roman" panose="02020603050405020304" pitchFamily="18" charset="0"/>
                <a:cs typeface="Times New Roman" panose="02020603050405020304" pitchFamily="18" charset="0"/>
              </a:rPr>
              <a:t>подставить в текст задачи найденное число; </a:t>
            </a:r>
          </a:p>
          <a:p>
            <a:pPr marL="514350" indent="-514350" algn="just">
              <a:buFont typeface="+mj-lt"/>
              <a:buAutoNum type="arabicPeriod"/>
            </a:pPr>
            <a:r>
              <a:rPr lang="ru-RU" sz="2200" i="1" dirty="0">
                <a:latin typeface="Times New Roman" panose="02020603050405020304" pitchFamily="18" charset="0"/>
                <a:cs typeface="Times New Roman" panose="02020603050405020304" pitchFamily="18" charset="0"/>
              </a:rPr>
              <a:t>выбрать новое искомое; </a:t>
            </a:r>
          </a:p>
          <a:p>
            <a:pPr marL="514350" indent="-514350" algn="just">
              <a:buFont typeface="+mj-lt"/>
              <a:buAutoNum type="arabicPeriod"/>
            </a:pPr>
            <a:r>
              <a:rPr lang="ru-RU" sz="2200" i="1" dirty="0">
                <a:latin typeface="Times New Roman" panose="02020603050405020304" pitchFamily="18" charset="0"/>
                <a:cs typeface="Times New Roman" panose="02020603050405020304" pitchFamily="18" charset="0"/>
              </a:rPr>
              <a:t>сформулировать новую задачу; </a:t>
            </a:r>
          </a:p>
          <a:p>
            <a:pPr marL="514350" indent="-514350" algn="just">
              <a:buFont typeface="+mj-lt"/>
              <a:buAutoNum type="arabicPeriod"/>
            </a:pPr>
            <a:r>
              <a:rPr lang="ru-RU" sz="2200" i="1" dirty="0">
                <a:latin typeface="Times New Roman" panose="02020603050405020304" pitchFamily="18" charset="0"/>
                <a:cs typeface="Times New Roman" panose="02020603050405020304" pitchFamily="18" charset="0"/>
              </a:rPr>
              <a:t>решить составленную задачу; </a:t>
            </a:r>
          </a:p>
          <a:p>
            <a:pPr marL="514350" indent="-514350" algn="just">
              <a:buFont typeface="+mj-lt"/>
              <a:buAutoNum type="arabicPeriod"/>
            </a:pPr>
            <a:r>
              <a:rPr lang="ru-RU" sz="2200" i="1" dirty="0">
                <a:latin typeface="Times New Roman" panose="02020603050405020304" pitchFamily="18" charset="0"/>
                <a:cs typeface="Times New Roman" panose="02020603050405020304" pitchFamily="18" charset="0"/>
              </a:rPr>
              <a:t>соотнести полученный результат с тем данным, которое исключили.</a:t>
            </a:r>
          </a:p>
          <a:p>
            <a:pPr marL="0" indent="541338" algn="just">
              <a:buNone/>
            </a:pPr>
            <a:r>
              <a:rPr lang="ru-RU" sz="2200" dirty="0">
                <a:latin typeface="Times New Roman" panose="02020603050405020304" pitchFamily="18" charset="0"/>
                <a:cs typeface="Times New Roman" panose="02020603050405020304" pitchFamily="18" charset="0"/>
              </a:rPr>
              <a:t> Если при этом числовые значения окажутся одинаковыми, то можно говорить о правильности решения задачи. </a:t>
            </a:r>
          </a:p>
        </p:txBody>
      </p:sp>
      <p:pic>
        <p:nvPicPr>
          <p:cNvPr id="5" name="Рисунок 4">
            <a:extLst>
              <a:ext uri="{FF2B5EF4-FFF2-40B4-BE49-F238E27FC236}">
                <a16:creationId xmlns:a16="http://schemas.microsoft.com/office/drawing/2014/main" id="{BB6CCE39-97E4-4FD2-9A5D-BBF0B1C7D2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12294"/>
            <a:ext cx="12192000" cy="1418028"/>
          </a:xfrm>
          <a:prstGeom prst="rect">
            <a:avLst/>
          </a:prstGeom>
        </p:spPr>
      </p:pic>
    </p:spTree>
    <p:extLst>
      <p:ext uri="{BB962C8B-B14F-4D97-AF65-F5344CB8AC3E}">
        <p14:creationId xmlns:p14="http://schemas.microsoft.com/office/powerpoint/2010/main" val="786910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C7A5205-1A09-481E-B6AC-20D02C67D4A0}"/>
              </a:ext>
            </a:extLst>
          </p:cNvPr>
          <p:cNvPicPr>
            <a:picLocks noChangeAspect="1"/>
          </p:cNvPicPr>
          <p:nvPr/>
        </p:nvPicPr>
        <p:blipFill>
          <a:blip r:embed="rId2"/>
          <a:stretch>
            <a:fillRect/>
          </a:stretch>
        </p:blipFill>
        <p:spPr>
          <a:xfrm>
            <a:off x="265167" y="197098"/>
            <a:ext cx="7402182" cy="6250355"/>
          </a:xfrm>
          <a:prstGeom prst="rect">
            <a:avLst/>
          </a:prstGeom>
        </p:spPr>
      </p:pic>
      <p:sp>
        <p:nvSpPr>
          <p:cNvPr id="5" name="TextBox 4">
            <a:extLst>
              <a:ext uri="{FF2B5EF4-FFF2-40B4-BE49-F238E27FC236}">
                <a16:creationId xmlns:a16="http://schemas.microsoft.com/office/drawing/2014/main" id="{E2B092C4-47E1-4423-98C9-BB63B8E2A0D1}"/>
              </a:ext>
            </a:extLst>
          </p:cNvPr>
          <p:cNvSpPr txBox="1"/>
          <p:nvPr/>
        </p:nvSpPr>
        <p:spPr>
          <a:xfrm>
            <a:off x="7763069" y="240804"/>
            <a:ext cx="4049486" cy="6617196"/>
          </a:xfrm>
          <a:prstGeom prst="rect">
            <a:avLst/>
          </a:prstGeom>
          <a:noFill/>
        </p:spPr>
        <p:txBody>
          <a:bodyPr wrap="square" rtlCol="0">
            <a:spAutoFit/>
          </a:bodyPr>
          <a:lstStyle/>
          <a:p>
            <a:pPr algn="ctr"/>
            <a:r>
              <a:rPr lang="ru-RU" sz="1400" b="1" dirty="0">
                <a:latin typeface="Times New Roman" panose="02020603050405020304" pitchFamily="18" charset="0"/>
                <a:cs typeface="Times New Roman" panose="02020603050405020304" pitchFamily="18" charset="0"/>
              </a:rPr>
              <a:t>Результаты выполнения Всероссийской проверочной работы по учебному предмету «Математика» в 2024 году</a:t>
            </a:r>
          </a:p>
          <a:p>
            <a:pPr indent="541338" algn="just"/>
            <a:endParaRPr lang="ru-RU" sz="1400" b="1" dirty="0">
              <a:latin typeface="Times New Roman" panose="02020603050405020304" pitchFamily="18" charset="0"/>
              <a:cs typeface="Times New Roman" panose="02020603050405020304" pitchFamily="18" charset="0"/>
            </a:endParaRPr>
          </a:p>
          <a:p>
            <a:pPr indent="541338" algn="just"/>
            <a:r>
              <a:rPr lang="ru-RU" sz="1400" dirty="0">
                <a:latin typeface="Times New Roman" panose="02020603050405020304" pitchFamily="18" charset="0"/>
                <a:cs typeface="Times New Roman" panose="02020603050405020304" pitchFamily="18" charset="0"/>
              </a:rPr>
              <a:t>В ВПР по учебному предмету «Математика» приняли участие 13196 обучающихся четвертых классов из 325 ОО региона. </a:t>
            </a:r>
          </a:p>
          <a:p>
            <a:pPr indent="541338" algn="just"/>
            <a:endParaRPr lang="ru-RU" sz="1400" dirty="0">
              <a:latin typeface="Times New Roman" panose="02020603050405020304" pitchFamily="18" charset="0"/>
              <a:cs typeface="Times New Roman" panose="02020603050405020304" pitchFamily="18" charset="0"/>
            </a:endParaRPr>
          </a:p>
          <a:p>
            <a:pPr indent="541338" algn="just"/>
            <a:r>
              <a:rPr lang="ru-RU" sz="1400" dirty="0">
                <a:latin typeface="Times New Roman" panose="02020603050405020304" pitchFamily="18" charset="0"/>
                <a:cs typeface="Times New Roman" panose="02020603050405020304" pitchFamily="18" charset="0"/>
              </a:rPr>
              <a:t>Справляемость с заданиями ВПР по математике у обучающихся 4-х классов региона составила 98,23%, успешность – 80,37%.</a:t>
            </a:r>
          </a:p>
          <a:p>
            <a:pPr indent="541338" algn="just"/>
            <a:endParaRPr lang="ru-RU" sz="1400" dirty="0">
              <a:latin typeface="Times New Roman" panose="02020603050405020304" pitchFamily="18" charset="0"/>
              <a:cs typeface="Times New Roman" panose="02020603050405020304" pitchFamily="18" charset="0"/>
            </a:endParaRPr>
          </a:p>
          <a:p>
            <a:pPr indent="541338" algn="just"/>
            <a:r>
              <a:rPr lang="ru-RU" sz="1400" dirty="0">
                <a:latin typeface="Times New Roman" panose="02020603050405020304" pitchFamily="18" charset="0"/>
                <a:cs typeface="Times New Roman" panose="02020603050405020304" pitchFamily="18" charset="0"/>
              </a:rPr>
              <a:t>Результаты обучающихся 4-х классов Ярославской области свидетельствуют о более высокой успеваемости в регионе: доля обучающихся с высокими оценками («4» и «5») составляет 80,37%, что превышает средний показатель по России (75,18%). Доля обучающихся с низкими оценками («2») ниже, чем в среднем по стране, что отражает меньшую распространённость трудностей в освоении материала. </a:t>
            </a:r>
          </a:p>
          <a:p>
            <a:pPr indent="541338" algn="just"/>
            <a:endParaRPr lang="ru-RU" sz="1400" dirty="0">
              <a:latin typeface="Times New Roman" panose="02020603050405020304" pitchFamily="18" charset="0"/>
              <a:cs typeface="Times New Roman" panose="02020603050405020304" pitchFamily="18" charset="0"/>
            </a:endParaRPr>
          </a:p>
          <a:p>
            <a:pPr indent="541338" algn="just"/>
            <a:r>
              <a:rPr lang="ru-RU" sz="1400" dirty="0">
                <a:latin typeface="Times New Roman" panose="02020603050405020304" pitchFamily="18" charset="0"/>
                <a:cs typeface="Times New Roman" panose="02020603050405020304" pitchFamily="18" charset="0"/>
              </a:rPr>
              <a:t>Таким образом, </a:t>
            </a:r>
            <a:r>
              <a:rPr lang="ru-RU" sz="1400" b="1" i="1" dirty="0">
                <a:latin typeface="Times New Roman" panose="02020603050405020304" pitchFamily="18" charset="0"/>
                <a:cs typeface="Times New Roman" panose="02020603050405020304" pitchFamily="18" charset="0"/>
              </a:rPr>
              <a:t>регион демонстрирует высокую успешность, характеризующуюся преобладанием высоких отметок и низкой долей неудовлетворительных результатов. </a:t>
            </a:r>
          </a:p>
          <a:p>
            <a:r>
              <a:rPr lang="ru-RU" sz="1400" b="1"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978027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CAE8828-FBD1-4255-85BC-8D2288E958F8}"/>
              </a:ext>
            </a:extLst>
          </p:cNvPr>
          <p:cNvSpPr>
            <a:spLocks noGrp="1"/>
          </p:cNvSpPr>
          <p:nvPr>
            <p:ph idx="1"/>
          </p:nvPr>
        </p:nvSpPr>
        <p:spPr>
          <a:xfrm>
            <a:off x="838200" y="295406"/>
            <a:ext cx="10515600" cy="5107018"/>
          </a:xfrm>
        </p:spPr>
        <p:txBody>
          <a:bodyPr>
            <a:normAutofit fontScale="92500" lnSpcReduction="10000"/>
          </a:bodyPr>
          <a:lstStyle/>
          <a:p>
            <a:pPr marL="0" indent="541338" algn="just">
              <a:buNone/>
            </a:pPr>
            <a:r>
              <a:rPr lang="ru-RU" sz="2400" dirty="0">
                <a:latin typeface="Times New Roman" panose="02020603050405020304" pitchFamily="18" charset="0"/>
                <a:cs typeface="Times New Roman" panose="02020603050405020304" pitchFamily="18" charset="0"/>
              </a:rPr>
              <a:t>Смысл проверки </a:t>
            </a:r>
            <a:r>
              <a:rPr lang="ru-RU" sz="2400" u="sng" dirty="0">
                <a:latin typeface="Times New Roman" panose="02020603050405020304" pitchFamily="18" charset="0"/>
                <a:cs typeface="Times New Roman" panose="02020603050405020304" pitchFamily="18" charset="0"/>
              </a:rPr>
              <a:t>способом установления соответствия между числами, полученными в результате решения и данными числами</a:t>
            </a:r>
            <a:r>
              <a:rPr lang="ru-RU" sz="2400" dirty="0">
                <a:latin typeface="Times New Roman" panose="02020603050405020304" pitchFamily="18" charset="0"/>
                <a:cs typeface="Times New Roman" panose="02020603050405020304" pitchFamily="18" charset="0"/>
              </a:rPr>
              <a:t> состоит, не только в выполнении арифметических действий над числами, полученными в ответе, но и в обосновании с помощью этих действий логических рассуждений того, что если считать полученный результат верным, то все отношения и зависимости между данным и искомым будут выполнены. Рассуждения ведут по тексту задачи. </a:t>
            </a:r>
          </a:p>
          <a:p>
            <a:pPr marL="0" indent="541338" algn="just">
              <a:buNone/>
            </a:pPr>
            <a:endParaRPr lang="ru-RU" sz="2400" dirty="0">
              <a:latin typeface="Times New Roman" panose="02020603050405020304" pitchFamily="18" charset="0"/>
              <a:cs typeface="Times New Roman" panose="02020603050405020304" pitchFamily="18" charset="0"/>
            </a:endParaRPr>
          </a:p>
          <a:p>
            <a:pPr marL="0" indent="541338" algn="just">
              <a:buNone/>
            </a:pPr>
            <a:r>
              <a:rPr lang="ru-RU" sz="2400" dirty="0">
                <a:latin typeface="Times New Roman" panose="02020603050405020304" pitchFamily="18" charset="0"/>
                <a:cs typeface="Times New Roman" panose="02020603050405020304" pitchFamily="18" charset="0"/>
              </a:rPr>
              <a:t>Применение способа проверки – прикидки ответа, дает ответ на вопрос: «Правильно ли решена задача?» лишь в случае несоответствия полученного ответа установленным границам. В этом случае делается вывод о том, что задача решена неверно. В случае соответствия можно говорить лишь о вероятности того, что задача решена верно. Окончательный вывод делается на основе других способов проверки. </a:t>
            </a:r>
          </a:p>
          <a:p>
            <a:pPr marL="0" indent="541338" algn="just">
              <a:buNone/>
            </a:pPr>
            <a:endParaRPr lang="ru-RU" sz="2400" dirty="0">
              <a:latin typeface="Times New Roman" panose="02020603050405020304" pitchFamily="18" charset="0"/>
              <a:cs typeface="Times New Roman" panose="02020603050405020304" pitchFamily="18" charset="0"/>
            </a:endParaRPr>
          </a:p>
          <a:p>
            <a:pPr marL="0" indent="541338" algn="just">
              <a:buNone/>
            </a:pPr>
            <a:r>
              <a:rPr lang="ru-RU" sz="2400" dirty="0">
                <a:latin typeface="Times New Roman" panose="02020603050405020304" pitchFamily="18" charset="0"/>
                <a:cs typeface="Times New Roman" panose="02020603050405020304" pitchFamily="18" charset="0"/>
              </a:rPr>
              <a:t>Работа после решения задачи предполагает применение различных методических приемов: изменение условия задачи или вопроса, нахождение ответа по условию на дополнительные вопросы, составление похожей задачи и т. п.</a:t>
            </a:r>
          </a:p>
          <a:p>
            <a:pPr marL="0" indent="541338" algn="just">
              <a:buNone/>
            </a:pPr>
            <a:endParaRPr lang="ru-RU" sz="24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BAF8A52C-DE74-4B64-94FF-E8123262D1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12294"/>
            <a:ext cx="12192000" cy="1418028"/>
          </a:xfrm>
          <a:prstGeom prst="rect">
            <a:avLst/>
          </a:prstGeom>
        </p:spPr>
      </p:pic>
    </p:spTree>
    <p:extLst>
      <p:ext uri="{BB962C8B-B14F-4D97-AF65-F5344CB8AC3E}">
        <p14:creationId xmlns:p14="http://schemas.microsoft.com/office/powerpoint/2010/main" val="2828932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3F8B0F-D623-46C0-A542-CA0E79B1295E}"/>
              </a:ext>
            </a:extLst>
          </p:cNvPr>
          <p:cNvSpPr>
            <a:spLocks noGrp="1"/>
          </p:cNvSpPr>
          <p:nvPr>
            <p:ph type="title"/>
          </p:nvPr>
        </p:nvSpPr>
        <p:spPr>
          <a:xfrm>
            <a:off x="838200" y="94537"/>
            <a:ext cx="10515600" cy="922499"/>
          </a:xfrm>
        </p:spPr>
        <p:txBody>
          <a:bodyPr>
            <a:normAutofit/>
          </a:bodyPr>
          <a:lstStyle/>
          <a:p>
            <a:pPr algn="ctr"/>
            <a:r>
              <a:rPr lang="ru-RU" sz="2800" b="1" dirty="0">
                <a:latin typeface="Times New Roman" panose="02020603050405020304" pitchFamily="18" charset="0"/>
                <a:cs typeface="Times New Roman" panose="02020603050405020304" pitchFamily="18" charset="0"/>
              </a:rPr>
              <a:t>Пример работы над задачей</a:t>
            </a:r>
          </a:p>
        </p:txBody>
      </p:sp>
      <p:sp>
        <p:nvSpPr>
          <p:cNvPr id="3" name="Объект 2">
            <a:extLst>
              <a:ext uri="{FF2B5EF4-FFF2-40B4-BE49-F238E27FC236}">
                <a16:creationId xmlns:a16="http://schemas.microsoft.com/office/drawing/2014/main" id="{5600024F-E859-436A-9566-7D4E5900ADF5}"/>
              </a:ext>
            </a:extLst>
          </p:cNvPr>
          <p:cNvSpPr>
            <a:spLocks noGrp="1"/>
          </p:cNvSpPr>
          <p:nvPr>
            <p:ph idx="1"/>
          </p:nvPr>
        </p:nvSpPr>
        <p:spPr>
          <a:xfrm>
            <a:off x="838200" y="1253331"/>
            <a:ext cx="10515600" cy="4351338"/>
          </a:xfrm>
        </p:spPr>
        <p:txBody>
          <a:bodyPr>
            <a:normAutofit/>
          </a:bodyPr>
          <a:lstStyle/>
          <a:p>
            <a:pPr marL="0" indent="541338" algn="just">
              <a:buNone/>
            </a:pPr>
            <a:r>
              <a:rPr lang="ru-RU" sz="2400" b="1" i="1" dirty="0">
                <a:latin typeface="Times New Roman" panose="02020603050405020304" pitchFamily="18" charset="0"/>
                <a:cs typeface="Times New Roman" panose="02020603050405020304" pitchFamily="18" charset="0"/>
              </a:rPr>
              <a:t>Задача: В школьном автобусе ехали 9 мальчиков и 4 девочки. На остановке трое из них вышли. Сколько детей осталось в автобусе?</a:t>
            </a:r>
          </a:p>
          <a:p>
            <a:pPr marL="0" indent="541338" algn="just">
              <a:buNone/>
            </a:pPr>
            <a:r>
              <a:rPr lang="ru-RU" sz="2400" b="1" dirty="0">
                <a:latin typeface="Times New Roman" panose="02020603050405020304" pitchFamily="18" charset="0"/>
                <a:cs typeface="Times New Roman" panose="02020603050405020304" pitchFamily="18" charset="0"/>
              </a:rPr>
              <a:t>1. Подготовительный этап.</a:t>
            </a:r>
          </a:p>
          <a:p>
            <a:pPr marL="0" indent="541338" algn="just">
              <a:buNone/>
            </a:pPr>
            <a:r>
              <a:rPr lang="ru-RU" sz="2400" dirty="0">
                <a:latin typeface="Times New Roman" panose="02020603050405020304" pitchFamily="18" charset="0"/>
                <a:cs typeface="Times New Roman" panose="02020603050405020304" pitchFamily="18" charset="0"/>
              </a:rPr>
              <a:t>Ученикам на этапе актуализации знаний предлагают решить задачи и выполнить задания:</a:t>
            </a:r>
          </a:p>
          <a:p>
            <a:pPr marL="0" indent="541338" algn="just">
              <a:buNone/>
            </a:pPr>
            <a:r>
              <a:rPr lang="ru-RU" sz="2400" dirty="0">
                <a:latin typeface="Times New Roman" panose="02020603050405020304" pitchFamily="18" charset="0"/>
                <a:cs typeface="Times New Roman" panose="02020603050405020304" pitchFamily="18" charset="0"/>
              </a:rPr>
              <a:t>А) На полке было 5 книг со сказками и 9 книг со стихами. Сколько всего книг было на полке?</a:t>
            </a:r>
          </a:p>
          <a:p>
            <a:pPr marL="0" indent="541338" algn="just">
              <a:buNone/>
            </a:pPr>
            <a:r>
              <a:rPr lang="ru-RU" sz="2400" dirty="0">
                <a:latin typeface="Times New Roman" panose="02020603050405020304" pitchFamily="18" charset="0"/>
                <a:cs typeface="Times New Roman" panose="02020603050405020304" pitchFamily="18" charset="0"/>
              </a:rPr>
              <a:t>Б) На полке стояло 14 книг. Две книги взяли. Сколько книг осталось?</a:t>
            </a:r>
          </a:p>
          <a:p>
            <a:pPr marL="0" indent="541338" algn="just">
              <a:buNone/>
            </a:pPr>
            <a:r>
              <a:rPr lang="ru-RU" sz="2400" dirty="0">
                <a:latin typeface="Times New Roman" panose="02020603050405020304" pitchFamily="18" charset="0"/>
                <a:cs typeface="Times New Roman" panose="02020603050405020304" pitchFamily="18" charset="0"/>
              </a:rPr>
              <a:t>В) Выполните действия: </a:t>
            </a:r>
          </a:p>
        </p:txBody>
      </p:sp>
      <p:pic>
        <p:nvPicPr>
          <p:cNvPr id="4" name="Рисунок 3">
            <a:extLst>
              <a:ext uri="{FF2B5EF4-FFF2-40B4-BE49-F238E27FC236}">
                <a16:creationId xmlns:a16="http://schemas.microsoft.com/office/drawing/2014/main" id="{B09FA01B-6205-4E78-82FD-8AF1B67108E9}"/>
              </a:ext>
            </a:extLst>
          </p:cNvPr>
          <p:cNvPicPr>
            <a:picLocks noChangeAspect="1"/>
          </p:cNvPicPr>
          <p:nvPr/>
        </p:nvPicPr>
        <p:blipFill>
          <a:blip r:embed="rId2"/>
          <a:stretch>
            <a:fillRect/>
          </a:stretch>
        </p:blipFill>
        <p:spPr>
          <a:xfrm>
            <a:off x="5215618" y="4920732"/>
            <a:ext cx="5810250" cy="971550"/>
          </a:xfrm>
          <a:prstGeom prst="rect">
            <a:avLst/>
          </a:prstGeom>
        </p:spPr>
      </p:pic>
    </p:spTree>
    <p:extLst>
      <p:ext uri="{BB962C8B-B14F-4D97-AF65-F5344CB8AC3E}">
        <p14:creationId xmlns:p14="http://schemas.microsoft.com/office/powerpoint/2010/main" val="1609862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D277775-2E85-4425-A6C8-E021C7C988C7}"/>
              </a:ext>
            </a:extLst>
          </p:cNvPr>
          <p:cNvSpPr>
            <a:spLocks noGrp="1"/>
          </p:cNvSpPr>
          <p:nvPr>
            <p:ph idx="1"/>
          </p:nvPr>
        </p:nvSpPr>
        <p:spPr>
          <a:xfrm>
            <a:off x="838200" y="805055"/>
            <a:ext cx="10515600" cy="5859722"/>
          </a:xfrm>
        </p:spPr>
        <p:txBody>
          <a:bodyPr>
            <a:normAutofit/>
          </a:bodyPr>
          <a:lstStyle/>
          <a:p>
            <a:pPr marL="0" indent="541338" algn="just">
              <a:buNone/>
            </a:pPr>
            <a:r>
              <a:rPr lang="ru-RU" sz="2400" b="1" dirty="0">
                <a:latin typeface="Times New Roman" panose="02020603050405020304" pitchFamily="18" charset="0"/>
                <a:cs typeface="Times New Roman" panose="02020603050405020304" pitchFamily="18" charset="0"/>
              </a:rPr>
              <a:t>2. Ознакомление с текстом задачи. </a:t>
            </a:r>
            <a:r>
              <a:rPr lang="ru-RU" sz="2400" i="1" dirty="0">
                <a:latin typeface="Times New Roman" panose="02020603050405020304" pitchFamily="18" charset="0"/>
                <a:cs typeface="Times New Roman" panose="02020603050405020304" pitchFamily="18" charset="0"/>
              </a:rPr>
              <a:t>Ученики читают текст. </a:t>
            </a:r>
          </a:p>
          <a:p>
            <a:pPr marL="0" indent="541338" algn="just">
              <a:buNone/>
            </a:pPr>
            <a:r>
              <a:rPr lang="ru-RU" sz="2400" b="1" dirty="0">
                <a:latin typeface="Times New Roman" panose="02020603050405020304" pitchFamily="18" charset="0"/>
                <a:cs typeface="Times New Roman" panose="02020603050405020304" pitchFamily="18" charset="0"/>
              </a:rPr>
              <a:t>3. Анализ условия задачи. Поиск путей решения задачи. </a:t>
            </a:r>
          </a:p>
          <a:p>
            <a:pPr marL="0" indent="541338" algn="just">
              <a:buNone/>
            </a:pPr>
            <a:r>
              <a:rPr lang="ru-RU" sz="2400" i="1" dirty="0">
                <a:latin typeface="Times New Roman" panose="02020603050405020304" pitchFamily="18" charset="0"/>
                <a:cs typeface="Times New Roman" panose="02020603050405020304" pitchFamily="18" charset="0"/>
              </a:rPr>
              <a:t>Беседа:</a:t>
            </a:r>
          </a:p>
          <a:p>
            <a:pPr marL="541338" indent="84138" algn="just">
              <a:buNone/>
            </a:pPr>
            <a:r>
              <a:rPr lang="ru-RU" sz="2400" i="1" dirty="0">
                <a:latin typeface="Times New Roman" panose="02020603050405020304" pitchFamily="18" charset="0"/>
                <a:cs typeface="Times New Roman" panose="02020603050405020304" pitchFamily="18" charset="0"/>
              </a:rPr>
              <a:t>-Что известно в условии задачи? </a:t>
            </a:r>
          </a:p>
          <a:p>
            <a:pPr marL="541338" indent="84138" algn="just">
              <a:buFontTx/>
              <a:buChar char="-"/>
            </a:pPr>
            <a:r>
              <a:rPr lang="ru-RU" sz="2400" i="1" dirty="0">
                <a:latin typeface="Times New Roman" panose="02020603050405020304" pitchFamily="18" charset="0"/>
                <a:cs typeface="Times New Roman" panose="02020603050405020304" pitchFamily="18" charset="0"/>
              </a:rPr>
              <a:t>Повторите вопрос? </a:t>
            </a:r>
          </a:p>
          <a:p>
            <a:pPr marL="541338" indent="84138" algn="just">
              <a:buFontTx/>
              <a:buChar char="-"/>
            </a:pPr>
            <a:r>
              <a:rPr lang="ru-RU" sz="2400" i="1" dirty="0">
                <a:latin typeface="Times New Roman" panose="02020603050405020304" pitchFamily="18" charset="0"/>
                <a:cs typeface="Times New Roman" panose="02020603050405020304" pitchFamily="18" charset="0"/>
              </a:rPr>
              <a:t>Сколько мальчиков ехало в автобусе? </a:t>
            </a:r>
          </a:p>
          <a:p>
            <a:pPr marL="541338" indent="84138" algn="just">
              <a:buFontTx/>
              <a:buChar char="-"/>
            </a:pPr>
            <a:r>
              <a:rPr lang="ru-RU" sz="2400" i="1" dirty="0">
                <a:latin typeface="Times New Roman" panose="02020603050405020304" pitchFamily="18" charset="0"/>
                <a:cs typeface="Times New Roman" panose="02020603050405020304" pitchFamily="18" charset="0"/>
              </a:rPr>
              <a:t>Сколько ехало девочек? </a:t>
            </a:r>
          </a:p>
          <a:p>
            <a:pPr marL="541338" indent="84138" algn="just">
              <a:buFontTx/>
              <a:buChar char="-"/>
            </a:pPr>
            <a:r>
              <a:rPr lang="ru-RU" sz="2400" i="1" dirty="0">
                <a:latin typeface="Times New Roman" panose="02020603050405020304" pitchFamily="18" charset="0"/>
                <a:cs typeface="Times New Roman" panose="02020603050405020304" pitchFamily="18" charset="0"/>
              </a:rPr>
              <a:t>Сколько детей вышло на остановке? </a:t>
            </a:r>
          </a:p>
          <a:p>
            <a:pPr marL="541338" indent="84138" algn="just">
              <a:buFontTx/>
              <a:buChar char="-"/>
            </a:pPr>
            <a:r>
              <a:rPr lang="ru-RU" sz="2400" i="1" dirty="0">
                <a:latin typeface="Times New Roman" panose="02020603050405020304" pitchFamily="18" charset="0"/>
                <a:cs typeface="Times New Roman" panose="02020603050405020304" pitchFamily="18" charset="0"/>
              </a:rPr>
              <a:t>Как вы думаете, могли выйти только мальчики? Почему? </a:t>
            </a:r>
          </a:p>
          <a:p>
            <a:pPr marL="541338" indent="84138" algn="just">
              <a:buFontTx/>
              <a:buChar char="-"/>
            </a:pPr>
            <a:r>
              <a:rPr lang="ru-RU" sz="2400" i="1" dirty="0">
                <a:latin typeface="Times New Roman" panose="02020603050405020304" pitchFamily="18" charset="0"/>
                <a:cs typeface="Times New Roman" panose="02020603050405020304" pitchFamily="18" charset="0"/>
              </a:rPr>
              <a:t>А только девочки? Почему? </a:t>
            </a:r>
          </a:p>
          <a:p>
            <a:pPr marL="541338" indent="84138" algn="just">
              <a:buFontTx/>
              <a:buChar char="-"/>
            </a:pPr>
            <a:r>
              <a:rPr lang="ru-RU" sz="2400" i="1" dirty="0">
                <a:latin typeface="Times New Roman" panose="02020603050405020304" pitchFamily="18" charset="0"/>
                <a:cs typeface="Times New Roman" panose="02020603050405020304" pitchFamily="18" charset="0"/>
              </a:rPr>
              <a:t>А могли выйти и мальчики, и девочки?</a:t>
            </a:r>
          </a:p>
        </p:txBody>
      </p:sp>
      <p:sp>
        <p:nvSpPr>
          <p:cNvPr id="4" name="Прямоугольник 3">
            <a:extLst>
              <a:ext uri="{FF2B5EF4-FFF2-40B4-BE49-F238E27FC236}">
                <a16:creationId xmlns:a16="http://schemas.microsoft.com/office/drawing/2014/main" id="{499E0AA4-3164-4924-A7D3-DD2BCB9A9AB6}"/>
              </a:ext>
            </a:extLst>
          </p:cNvPr>
          <p:cNvSpPr/>
          <p:nvPr/>
        </p:nvSpPr>
        <p:spPr>
          <a:xfrm>
            <a:off x="3728108" y="193223"/>
            <a:ext cx="4735784" cy="523220"/>
          </a:xfrm>
          <a:prstGeom prst="rect">
            <a:avLst/>
          </a:prstGeom>
        </p:spPr>
        <p:txBody>
          <a:bodyPr wrap="none">
            <a:spAutoFit/>
          </a:bodyPr>
          <a:lstStyle/>
          <a:p>
            <a:r>
              <a:rPr lang="ru-RU" sz="2800" b="1" dirty="0">
                <a:latin typeface="Times New Roman" panose="02020603050405020304" pitchFamily="18" charset="0"/>
                <a:cs typeface="Times New Roman" panose="02020603050405020304" pitchFamily="18" charset="0"/>
              </a:rPr>
              <a:t>Пример работы над задачей</a:t>
            </a:r>
            <a:endParaRPr lang="ru-RU" sz="2800" dirty="0"/>
          </a:p>
        </p:txBody>
      </p:sp>
    </p:spTree>
    <p:extLst>
      <p:ext uri="{BB962C8B-B14F-4D97-AF65-F5344CB8AC3E}">
        <p14:creationId xmlns:p14="http://schemas.microsoft.com/office/powerpoint/2010/main" val="234891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81482E9-0E26-4E39-91EF-70562117E03D}"/>
              </a:ext>
            </a:extLst>
          </p:cNvPr>
          <p:cNvSpPr>
            <a:spLocks noGrp="1"/>
          </p:cNvSpPr>
          <p:nvPr>
            <p:ph idx="1"/>
          </p:nvPr>
        </p:nvSpPr>
        <p:spPr>
          <a:xfrm>
            <a:off x="772885" y="1057387"/>
            <a:ext cx="10515600" cy="5063493"/>
          </a:xfrm>
        </p:spPr>
        <p:txBody>
          <a:bodyPr>
            <a:normAutofit fontScale="85000" lnSpcReduction="20000"/>
          </a:bodyPr>
          <a:lstStyle/>
          <a:p>
            <a:pPr marL="0" indent="625475">
              <a:buNone/>
            </a:pPr>
            <a:r>
              <a:rPr lang="ru-RU" dirty="0">
                <a:latin typeface="Times New Roman" panose="02020603050405020304" pitchFamily="18" charset="0"/>
                <a:cs typeface="Times New Roman" panose="02020603050405020304" pitchFamily="18" charset="0"/>
              </a:rPr>
              <a:t>Составляется краткая запись условия задачи: </a:t>
            </a:r>
          </a:p>
          <a:p>
            <a:pPr marL="0" indent="625475">
              <a:buNone/>
            </a:pPr>
            <a:r>
              <a:rPr lang="ru-RU" dirty="0">
                <a:latin typeface="Times New Roman" panose="02020603050405020304" pitchFamily="18" charset="0"/>
                <a:cs typeface="Times New Roman" panose="02020603050405020304" pitchFamily="18" charset="0"/>
              </a:rPr>
              <a:t>Ехали – 9 ч. и 4 ч. </a:t>
            </a:r>
          </a:p>
          <a:p>
            <a:pPr marL="0" indent="625475">
              <a:buNone/>
            </a:pPr>
            <a:r>
              <a:rPr lang="ru-RU" dirty="0">
                <a:latin typeface="Times New Roman" panose="02020603050405020304" pitchFamily="18" charset="0"/>
                <a:cs typeface="Times New Roman" panose="02020603050405020304" pitchFamily="18" charset="0"/>
              </a:rPr>
              <a:t>Вышли – 3 ч. </a:t>
            </a:r>
          </a:p>
          <a:p>
            <a:pPr marL="0" indent="625475">
              <a:buNone/>
            </a:pPr>
            <a:r>
              <a:rPr lang="ru-RU" dirty="0">
                <a:latin typeface="Times New Roman" panose="02020603050405020304" pitchFamily="18" charset="0"/>
                <a:cs typeface="Times New Roman" panose="02020603050405020304" pitchFamily="18" charset="0"/>
              </a:rPr>
              <a:t>Осталось – ? ч.</a:t>
            </a:r>
          </a:p>
          <a:p>
            <a:pPr marL="0" indent="625475">
              <a:buNone/>
            </a:pPr>
            <a:r>
              <a:rPr lang="ru-RU" i="1" dirty="0">
                <a:latin typeface="Times New Roman" panose="02020603050405020304" pitchFamily="18" charset="0"/>
                <a:cs typeface="Times New Roman" panose="02020603050405020304" pitchFamily="18" charset="0"/>
              </a:rPr>
              <a:t>Беседа:</a:t>
            </a:r>
          </a:p>
          <a:p>
            <a:pPr marL="0" indent="625475">
              <a:buNone/>
            </a:pPr>
            <a:r>
              <a:rPr lang="ru-RU" dirty="0">
                <a:latin typeface="Times New Roman" panose="02020603050405020304" pitchFamily="18" charset="0"/>
                <a:cs typeface="Times New Roman" panose="02020603050405020304" pitchFamily="18" charset="0"/>
              </a:rPr>
              <a:t>-Зная, что в автобусе ехали 9 мальчиков и 4 девочки, что можно узнать? </a:t>
            </a:r>
          </a:p>
          <a:p>
            <a:pPr marL="0" indent="625475">
              <a:buNone/>
            </a:pPr>
            <a:r>
              <a:rPr lang="ru-RU" dirty="0">
                <a:latin typeface="Times New Roman" panose="02020603050405020304" pitchFamily="18" charset="0"/>
                <a:cs typeface="Times New Roman" panose="02020603050405020304" pitchFamily="18" charset="0"/>
              </a:rPr>
              <a:t>-Каким действием?</a:t>
            </a:r>
          </a:p>
          <a:p>
            <a:pPr marL="0" indent="625475">
              <a:buNone/>
            </a:pPr>
            <a:r>
              <a:rPr lang="ru-RU" dirty="0">
                <a:latin typeface="Times New Roman" panose="02020603050405020304" pitchFamily="18" charset="0"/>
                <a:cs typeface="Times New Roman" panose="02020603050405020304" pitchFamily="18" charset="0"/>
              </a:rPr>
              <a:t>-Зная, сколько человек всего ехало в автобусе и сколько человек вышло, что можно узнать? </a:t>
            </a:r>
          </a:p>
          <a:p>
            <a:pPr marL="0" indent="625475">
              <a:buNone/>
            </a:pPr>
            <a:r>
              <a:rPr lang="ru-RU" dirty="0">
                <a:latin typeface="Times New Roman" panose="02020603050405020304" pitchFamily="18" charset="0"/>
                <a:cs typeface="Times New Roman" panose="02020603050405020304" pitchFamily="18" charset="0"/>
              </a:rPr>
              <a:t>-Каким действием? </a:t>
            </a:r>
          </a:p>
          <a:p>
            <a:pPr marL="0" indent="625475">
              <a:buNone/>
            </a:pPr>
            <a:r>
              <a:rPr lang="ru-RU" b="1" dirty="0">
                <a:latin typeface="Times New Roman" panose="02020603050405020304" pitchFamily="18" charset="0"/>
                <a:cs typeface="Times New Roman" panose="02020603050405020304" pitchFamily="18" charset="0"/>
              </a:rPr>
              <a:t>4. План: </a:t>
            </a:r>
          </a:p>
          <a:p>
            <a:pPr marL="514350" indent="-514350">
              <a:buAutoNum type="arabicParenR"/>
            </a:pPr>
            <a:r>
              <a:rPr lang="ru-RU" dirty="0">
                <a:latin typeface="Times New Roman" panose="02020603050405020304" pitchFamily="18" charset="0"/>
                <a:cs typeface="Times New Roman" panose="02020603050405020304" pitchFamily="18" charset="0"/>
              </a:rPr>
              <a:t>+  (найдем, сколько человек ехало в автобусе)</a:t>
            </a:r>
          </a:p>
          <a:p>
            <a:pPr marL="514350" indent="-514350">
              <a:buAutoNum type="arabicParenR"/>
            </a:pPr>
            <a:r>
              <a:rPr lang="ru-RU" dirty="0">
                <a:latin typeface="Times New Roman" panose="02020603050405020304" pitchFamily="18" charset="0"/>
                <a:cs typeface="Times New Roman" panose="02020603050405020304" pitchFamily="18" charset="0"/>
              </a:rPr>
              <a:t>–  (ответим на вопрос задачи)</a:t>
            </a:r>
          </a:p>
        </p:txBody>
      </p:sp>
      <p:sp>
        <p:nvSpPr>
          <p:cNvPr id="4" name="Прямоугольник 3">
            <a:extLst>
              <a:ext uri="{FF2B5EF4-FFF2-40B4-BE49-F238E27FC236}">
                <a16:creationId xmlns:a16="http://schemas.microsoft.com/office/drawing/2014/main" id="{0352C823-BAD0-4FEA-B950-A59630D2A935}"/>
              </a:ext>
            </a:extLst>
          </p:cNvPr>
          <p:cNvSpPr/>
          <p:nvPr/>
        </p:nvSpPr>
        <p:spPr>
          <a:xfrm>
            <a:off x="3635473" y="337751"/>
            <a:ext cx="4735784" cy="523220"/>
          </a:xfrm>
          <a:prstGeom prst="rect">
            <a:avLst/>
          </a:prstGeom>
        </p:spPr>
        <p:txBody>
          <a:bodyPr wrap="none">
            <a:spAutoFit/>
          </a:bodyPr>
          <a:lstStyle/>
          <a:p>
            <a:r>
              <a:rPr lang="ru-RU" sz="2800" b="1" dirty="0">
                <a:latin typeface="Times New Roman" panose="02020603050405020304" pitchFamily="18" charset="0"/>
                <a:cs typeface="Times New Roman" panose="02020603050405020304" pitchFamily="18" charset="0"/>
              </a:rPr>
              <a:t>Пример работы над задачей</a:t>
            </a:r>
            <a:endParaRPr lang="ru-RU" sz="2800" dirty="0"/>
          </a:p>
        </p:txBody>
      </p:sp>
    </p:spTree>
    <p:extLst>
      <p:ext uri="{BB962C8B-B14F-4D97-AF65-F5344CB8AC3E}">
        <p14:creationId xmlns:p14="http://schemas.microsoft.com/office/powerpoint/2010/main" val="4251803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6770B73-68EC-4238-BDB6-DD02B1EFC9AA}"/>
              </a:ext>
            </a:extLst>
          </p:cNvPr>
          <p:cNvSpPr>
            <a:spLocks noGrp="1"/>
          </p:cNvSpPr>
          <p:nvPr>
            <p:ph idx="1"/>
          </p:nvPr>
        </p:nvSpPr>
        <p:spPr>
          <a:xfrm>
            <a:off x="614265" y="1027882"/>
            <a:ext cx="10515600" cy="4802236"/>
          </a:xfrm>
        </p:spPr>
        <p:txBody>
          <a:bodyPr>
            <a:normAutofit/>
          </a:bodyPr>
          <a:lstStyle/>
          <a:p>
            <a:pPr marL="0" indent="0">
              <a:buNone/>
            </a:pPr>
            <a:r>
              <a:rPr lang="ru-RU" sz="2400" b="1" dirty="0">
                <a:latin typeface="Times New Roman" panose="02020603050405020304" pitchFamily="18" charset="0"/>
                <a:cs typeface="Times New Roman" panose="02020603050405020304" pitchFamily="18" charset="0"/>
              </a:rPr>
              <a:t>5. Решение задачи. </a:t>
            </a:r>
          </a:p>
          <a:p>
            <a:pPr marL="514350" indent="-514350">
              <a:buAutoNum type="arabicParenR"/>
            </a:pPr>
            <a:r>
              <a:rPr lang="ru-RU" sz="2400" dirty="0">
                <a:latin typeface="Times New Roman" panose="02020603050405020304" pitchFamily="18" charset="0"/>
                <a:cs typeface="Times New Roman" panose="02020603050405020304" pitchFamily="18" charset="0"/>
              </a:rPr>
              <a:t>9 + 4 = 13 (ч.) – ехали. </a:t>
            </a:r>
          </a:p>
          <a:p>
            <a:pPr marL="514350" indent="-514350">
              <a:buAutoNum type="arabicParenR"/>
            </a:pPr>
            <a:r>
              <a:rPr lang="ru-RU" sz="2400" dirty="0">
                <a:latin typeface="Times New Roman" panose="02020603050405020304" pitchFamily="18" charset="0"/>
                <a:cs typeface="Times New Roman" panose="02020603050405020304" pitchFamily="18" charset="0"/>
              </a:rPr>
              <a:t>2) 13 – 3 = 10 (ч.) – осталось. </a:t>
            </a:r>
          </a:p>
          <a:p>
            <a:pPr marL="0" indent="0">
              <a:buNone/>
            </a:pPr>
            <a:r>
              <a:rPr lang="ru-RU" sz="2400" dirty="0">
                <a:latin typeface="Times New Roman" panose="02020603050405020304" pitchFamily="18" charset="0"/>
                <a:cs typeface="Times New Roman" panose="02020603050405020304" pitchFamily="18" charset="0"/>
              </a:rPr>
              <a:t>Ответ: 10 человек. </a:t>
            </a:r>
          </a:p>
          <a:p>
            <a:pPr marL="0" indent="0">
              <a:buNone/>
            </a:pPr>
            <a:r>
              <a:rPr lang="ru-RU" sz="2400" b="1" dirty="0">
                <a:latin typeface="Times New Roman" panose="02020603050405020304" pitchFamily="18" charset="0"/>
                <a:cs typeface="Times New Roman" panose="02020603050405020304" pitchFamily="18" charset="0"/>
              </a:rPr>
              <a:t>6. Проверка правильности решения задачи </a:t>
            </a:r>
            <a:r>
              <a:rPr lang="ru-RU" sz="2400" dirty="0">
                <a:latin typeface="Times New Roman" panose="02020603050405020304" pitchFamily="18" charset="0"/>
                <a:cs typeface="Times New Roman" panose="02020603050405020304" pitchFamily="18" charset="0"/>
              </a:rPr>
              <a:t>(обратная задача).</a:t>
            </a:r>
          </a:p>
          <a:p>
            <a:pPr marL="0" indent="0">
              <a:buNone/>
            </a:pPr>
            <a:r>
              <a:rPr lang="ru-RU" sz="2400" dirty="0">
                <a:latin typeface="Times New Roman" panose="02020603050405020304" pitchFamily="18" charset="0"/>
                <a:cs typeface="Times New Roman" panose="02020603050405020304" pitchFamily="18" charset="0"/>
              </a:rPr>
              <a:t>В школьном автобусе ехали 9 мальчиков и 4 девочки. На остановке несколько детей вышли и в автобусе осталось 10 человек. Сколько детей вышло?</a:t>
            </a:r>
          </a:p>
          <a:p>
            <a:pPr marL="0" indent="0">
              <a:buNone/>
            </a:pPr>
            <a:r>
              <a:rPr lang="ru-RU" sz="2400" dirty="0">
                <a:latin typeface="Times New Roman" panose="02020603050405020304" pitchFamily="18" charset="0"/>
                <a:cs typeface="Times New Roman" panose="02020603050405020304" pitchFamily="18" charset="0"/>
              </a:rPr>
              <a:t>(9 + 4) – 10 = 3 (ч.)</a:t>
            </a:r>
          </a:p>
          <a:p>
            <a:pPr marL="0" indent="0">
              <a:buNone/>
            </a:pPr>
            <a:r>
              <a:rPr lang="ru-RU" sz="2400" dirty="0">
                <a:latin typeface="Times New Roman" panose="02020603050405020304" pitchFamily="18" charset="0"/>
                <a:cs typeface="Times New Roman" panose="02020603050405020304" pitchFamily="18" charset="0"/>
              </a:rPr>
              <a:t>Мы нашли, что на остановке вышло 3 человека, это и дано в условии задачи, следовательно, задачу решили верно.</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AA5A4A21-FC92-4B4D-9EC7-C2966FEF496B}"/>
              </a:ext>
            </a:extLst>
          </p:cNvPr>
          <p:cNvSpPr/>
          <p:nvPr/>
        </p:nvSpPr>
        <p:spPr>
          <a:xfrm>
            <a:off x="3868738" y="323852"/>
            <a:ext cx="4735784" cy="523220"/>
          </a:xfrm>
          <a:prstGeom prst="rect">
            <a:avLst/>
          </a:prstGeom>
        </p:spPr>
        <p:txBody>
          <a:bodyPr wrap="none">
            <a:spAutoFit/>
          </a:bodyPr>
          <a:lstStyle/>
          <a:p>
            <a:r>
              <a:rPr lang="ru-RU" sz="2800" b="1" dirty="0">
                <a:latin typeface="Times New Roman" panose="02020603050405020304" pitchFamily="18" charset="0"/>
                <a:cs typeface="Times New Roman" panose="02020603050405020304" pitchFamily="18" charset="0"/>
              </a:rPr>
              <a:t>Пример работы над задачей</a:t>
            </a:r>
            <a:endParaRPr lang="ru-RU" sz="2800" dirty="0"/>
          </a:p>
        </p:txBody>
      </p:sp>
    </p:spTree>
    <p:extLst>
      <p:ext uri="{BB962C8B-B14F-4D97-AF65-F5344CB8AC3E}">
        <p14:creationId xmlns:p14="http://schemas.microsoft.com/office/powerpoint/2010/main" val="927120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3C83F60-D027-41CC-8A27-5EE3073BE5EE}"/>
              </a:ext>
            </a:extLst>
          </p:cNvPr>
          <p:cNvSpPr>
            <a:spLocks noGrp="1"/>
          </p:cNvSpPr>
          <p:nvPr>
            <p:ph idx="1"/>
          </p:nvPr>
        </p:nvSpPr>
        <p:spPr>
          <a:xfrm>
            <a:off x="772885" y="394949"/>
            <a:ext cx="10515600" cy="5626359"/>
          </a:xfrm>
        </p:spPr>
        <p:txBody>
          <a:bodyPr>
            <a:noAutofit/>
          </a:bodyPr>
          <a:lstStyle/>
          <a:p>
            <a:pPr>
              <a:buFont typeface="Wingdings" panose="05000000000000000000" pitchFamily="2" charset="2"/>
              <a:buChar char="Ø"/>
            </a:pPr>
            <a:r>
              <a:rPr lang="ru-RU" sz="1400" i="1" dirty="0">
                <a:latin typeface="Times New Roman" panose="02020603050405020304" pitchFamily="18" charset="0"/>
                <a:cs typeface="Times New Roman" panose="02020603050405020304" pitchFamily="18" charset="0"/>
              </a:rPr>
              <a:t>Работа над решённой задачей.</a:t>
            </a:r>
          </a:p>
          <a:p>
            <a:pPr>
              <a:buFont typeface="Wingdings" panose="05000000000000000000" pitchFamily="2" charset="2"/>
              <a:buChar char="Ø"/>
            </a:pPr>
            <a:r>
              <a:rPr lang="ru-RU" sz="1400" i="1" dirty="0">
                <a:latin typeface="Times New Roman" panose="02020603050405020304" pitchFamily="18" charset="0"/>
                <a:cs typeface="Times New Roman" panose="02020603050405020304" pitchFamily="18" charset="0"/>
              </a:rPr>
              <a:t>Решение задач различными способами.</a:t>
            </a:r>
          </a:p>
          <a:p>
            <a:pPr>
              <a:buFont typeface="Wingdings" panose="05000000000000000000" pitchFamily="2" charset="2"/>
              <a:buChar char="Ø"/>
            </a:pPr>
            <a:r>
              <a:rPr lang="ru-RU" sz="1400" i="1" dirty="0">
                <a:latin typeface="Times New Roman" panose="02020603050405020304" pitchFamily="18" charset="0"/>
                <a:cs typeface="Times New Roman" panose="02020603050405020304" pitchFamily="18" charset="0"/>
              </a:rPr>
              <a:t>Правильно организованный способ анализа задачи — с вопроса или от данных к вопросу.</a:t>
            </a:r>
            <a:endParaRPr lang="ru-RU" sz="1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sz="1400" i="1" dirty="0">
                <a:latin typeface="Times New Roman" panose="02020603050405020304" pitchFamily="18" charset="0"/>
                <a:cs typeface="Times New Roman" panose="02020603050405020304" pitchFamily="18" charset="0"/>
              </a:rPr>
              <a:t>Представление ситуации, описанной в задаче (</a:t>
            </a:r>
            <a:r>
              <a:rPr lang="ru-RU" sz="1400" dirty="0">
                <a:latin typeface="Times New Roman" panose="02020603050405020304" pitchFamily="18" charset="0"/>
                <a:cs typeface="Times New Roman" panose="02020603050405020304" pitchFamily="18" charset="0"/>
              </a:rPr>
              <a:t>моделирование ситуации с помощью чертежа, рисунка и т.д.).</a:t>
            </a:r>
          </a:p>
          <a:p>
            <a:pPr>
              <a:buFont typeface="Wingdings" panose="05000000000000000000" pitchFamily="2" charset="2"/>
              <a:buChar char="Ø"/>
            </a:pPr>
            <a:r>
              <a:rPr lang="ru-RU" sz="1400" i="1" dirty="0">
                <a:latin typeface="Times New Roman" panose="02020603050405020304" pitchFamily="18" charset="0"/>
                <a:cs typeface="Times New Roman" panose="02020603050405020304" pitchFamily="18" charset="0"/>
              </a:rPr>
              <a:t>Самостоятельное составление задач учащимися.</a:t>
            </a:r>
          </a:p>
          <a:p>
            <a:pPr lvl="0">
              <a:buFont typeface="Wingdings" panose="05000000000000000000" pitchFamily="2" charset="2"/>
              <a:buChar char="Ø"/>
            </a:pPr>
            <a:r>
              <a:rPr lang="ru-RU" sz="1400" i="1" dirty="0">
                <a:latin typeface="Times New Roman" panose="02020603050405020304" pitchFamily="18" charset="0"/>
                <a:cs typeface="Times New Roman" panose="02020603050405020304" pitchFamily="18" charset="0"/>
              </a:rPr>
              <a:t>Решение задач с недостающими или лишними данными.</a:t>
            </a:r>
            <a:endParaRPr lang="ru-RU" sz="14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ru-RU" sz="1400" dirty="0">
                <a:latin typeface="Times New Roman" panose="02020603050405020304" pitchFamily="18" charset="0"/>
                <a:cs typeface="Times New Roman" panose="02020603050405020304" pitchFamily="18" charset="0"/>
              </a:rPr>
              <a:t> </a:t>
            </a:r>
            <a:r>
              <a:rPr lang="ru-RU" sz="1400" i="1" dirty="0">
                <a:latin typeface="Times New Roman" panose="02020603050405020304" pitchFamily="18" charset="0"/>
                <a:cs typeface="Times New Roman" panose="02020603050405020304" pitchFamily="18" charset="0"/>
              </a:rPr>
              <a:t>Изменение вопроса задачи.</a:t>
            </a:r>
            <a:endParaRPr lang="ru-RU" sz="1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sz="1400" i="1" dirty="0">
                <a:latin typeface="Times New Roman" panose="02020603050405020304" pitchFamily="18" charset="0"/>
                <a:cs typeface="Times New Roman" panose="02020603050405020304" pitchFamily="18" charset="0"/>
              </a:rPr>
              <a:t> Составление различных выражений по данным задачам и объяснение, что обозначает то или иное выражение.</a:t>
            </a:r>
            <a:endParaRPr lang="ru-RU" sz="14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ru-RU" sz="1400" i="1" dirty="0">
                <a:latin typeface="Times New Roman" panose="02020603050405020304" pitchFamily="18" charset="0"/>
                <a:cs typeface="Times New Roman" panose="02020603050405020304" pitchFamily="18" charset="0"/>
              </a:rPr>
              <a:t>Объяснение готового решения задачи.</a:t>
            </a:r>
            <a:endParaRPr lang="ru-RU" sz="14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ru-RU" sz="1400" i="1" dirty="0">
                <a:latin typeface="Times New Roman" panose="02020603050405020304" pitchFamily="18" charset="0"/>
                <a:cs typeface="Times New Roman" panose="02020603050405020304" pitchFamily="18" charset="0"/>
              </a:rPr>
              <a:t> Использование приёма сравнения задач и их решений.</a:t>
            </a:r>
            <a:endParaRPr lang="ru-RU" sz="14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ru-RU" sz="1400" i="1" dirty="0">
                <a:latin typeface="Times New Roman" panose="02020603050405020304" pitchFamily="18" charset="0"/>
                <a:cs typeface="Times New Roman" panose="02020603050405020304" pitchFamily="18" charset="0"/>
              </a:rPr>
              <a:t> Запись и сравнение двух решений на доске</a:t>
            </a:r>
            <a:r>
              <a:rPr lang="ru-RU" sz="1400" dirty="0">
                <a:latin typeface="Times New Roman" panose="02020603050405020304" pitchFamily="18" charset="0"/>
                <a:cs typeface="Times New Roman" panose="02020603050405020304" pitchFamily="18" charset="0"/>
              </a:rPr>
              <a:t> — </a:t>
            </a:r>
            <a:r>
              <a:rPr lang="ru-RU" sz="1400" i="1" dirty="0">
                <a:latin typeface="Times New Roman" panose="02020603050405020304" pitchFamily="18" charset="0"/>
                <a:cs typeface="Times New Roman" panose="02020603050405020304" pitchFamily="18" charset="0"/>
              </a:rPr>
              <a:t>одного верного и другого неверного.</a:t>
            </a:r>
            <a:endParaRPr lang="ru-RU" sz="14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ru-RU" sz="1400" i="1" dirty="0">
                <a:latin typeface="Times New Roman" panose="02020603050405020304" pitchFamily="18" charset="0"/>
                <a:cs typeface="Times New Roman" panose="02020603050405020304" pitchFamily="18" charset="0"/>
              </a:rPr>
              <a:t> Изменение условия задачи так, чтобы задача решалась другим действием.</a:t>
            </a:r>
            <a:endParaRPr lang="ru-RU" sz="14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ru-RU" sz="1400" i="1" dirty="0">
                <a:latin typeface="Times New Roman" panose="02020603050405020304" pitchFamily="18" charset="0"/>
                <a:cs typeface="Times New Roman" panose="02020603050405020304" pitchFamily="18" charset="0"/>
              </a:rPr>
              <a:t> Закончить решение задачи.</a:t>
            </a:r>
            <a:endParaRPr lang="ru-RU" sz="14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ru-RU" sz="1400" i="1" dirty="0">
                <a:latin typeface="Times New Roman" panose="02020603050405020304" pitchFamily="18" charset="0"/>
                <a:cs typeface="Times New Roman" panose="02020603050405020304" pitchFamily="18" charset="0"/>
              </a:rPr>
              <a:t> Какой вопрос и какое действие лишние в решении задачи</a:t>
            </a:r>
            <a:r>
              <a:rPr lang="ru-RU" sz="1400" dirty="0">
                <a:latin typeface="Times New Roman" panose="02020603050405020304" pitchFamily="18" charset="0"/>
                <a:cs typeface="Times New Roman" panose="02020603050405020304" pitchFamily="18" charset="0"/>
              </a:rPr>
              <a:t> (или, наоборот, восстановить пропущенный вопрос и действие в задаче).</a:t>
            </a:r>
          </a:p>
          <a:p>
            <a:pPr lvl="0">
              <a:buFont typeface="Wingdings" panose="05000000000000000000" pitchFamily="2" charset="2"/>
              <a:buChar char="Ø"/>
            </a:pPr>
            <a:r>
              <a:rPr lang="ru-RU" sz="1400" i="1" dirty="0">
                <a:latin typeface="Times New Roman" panose="02020603050405020304" pitchFamily="18" charset="0"/>
                <a:cs typeface="Times New Roman" panose="02020603050405020304" pitchFamily="18" charset="0"/>
              </a:rPr>
              <a:t> Составление аналогичной задачи с измененными данными.</a:t>
            </a:r>
            <a:endParaRPr lang="ru-RU" sz="1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sz="1400" i="1" dirty="0">
                <a:latin typeface="Times New Roman" panose="02020603050405020304" pitchFamily="18" charset="0"/>
                <a:cs typeface="Times New Roman" panose="02020603050405020304" pitchFamily="18" charset="0"/>
              </a:rPr>
              <a:t> Решение обратных задач.</a:t>
            </a:r>
            <a:endParaRPr lang="ru-RU" sz="14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64765B73-D311-44B0-B84E-3C5C99B5AE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12294"/>
            <a:ext cx="12192000" cy="1418028"/>
          </a:xfrm>
          <a:prstGeom prst="rect">
            <a:avLst/>
          </a:prstGeom>
        </p:spPr>
      </p:pic>
    </p:spTree>
    <p:extLst>
      <p:ext uri="{BB962C8B-B14F-4D97-AF65-F5344CB8AC3E}">
        <p14:creationId xmlns:p14="http://schemas.microsoft.com/office/powerpoint/2010/main" val="1161628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54272"/>
            <a:ext cx="12192000" cy="1418028"/>
          </a:xfrm>
          <a:prstGeom prst="rect">
            <a:avLst/>
          </a:prstGeom>
        </p:spPr>
      </p:pic>
      <p:sp>
        <p:nvSpPr>
          <p:cNvPr id="4" name="Подзаголовок 2"/>
          <p:cNvSpPr txBox="1">
            <a:spLocks/>
          </p:cNvSpPr>
          <p:nvPr/>
        </p:nvSpPr>
        <p:spPr>
          <a:xfrm>
            <a:off x="1056087" y="3023268"/>
            <a:ext cx="10079825" cy="1151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altLang="ru-RU" sz="4400" b="1" i="1" dirty="0">
                <a:latin typeface="Times New Roman" panose="02020603050405020304" pitchFamily="18" charset="0"/>
                <a:cs typeface="Times New Roman" panose="02020603050405020304" pitchFamily="18" charset="0"/>
              </a:rPr>
              <a:t>Спасибо</a:t>
            </a:r>
            <a:r>
              <a:rPr lang="ru-RU" altLang="ru-RU" sz="4400" i="1" dirty="0">
                <a:latin typeface="Times New Roman" panose="02020603050405020304" pitchFamily="18" charset="0"/>
                <a:cs typeface="Times New Roman" panose="02020603050405020304" pitchFamily="18" charset="0"/>
              </a:rPr>
              <a:t> </a:t>
            </a:r>
            <a:r>
              <a:rPr lang="ru-RU" altLang="ru-RU" sz="4400" b="1" i="1" dirty="0">
                <a:latin typeface="Times New Roman" panose="02020603050405020304" pitchFamily="18" charset="0"/>
                <a:cs typeface="Times New Roman" panose="02020603050405020304" pitchFamily="18" charset="0"/>
              </a:rPr>
              <a:t>за</a:t>
            </a:r>
            <a:r>
              <a:rPr lang="ru-RU" altLang="ru-RU" sz="4400" i="1" dirty="0">
                <a:latin typeface="Times New Roman" panose="02020603050405020304" pitchFamily="18" charset="0"/>
                <a:cs typeface="Times New Roman" panose="02020603050405020304" pitchFamily="18" charset="0"/>
              </a:rPr>
              <a:t> </a:t>
            </a:r>
            <a:r>
              <a:rPr lang="ru-RU" altLang="ru-RU" sz="4400" b="1" i="1" dirty="0">
                <a:latin typeface="Times New Roman" panose="02020603050405020304" pitchFamily="18" charset="0"/>
                <a:cs typeface="Times New Roman" panose="02020603050405020304" pitchFamily="18" charset="0"/>
              </a:rPr>
              <a:t>внимание</a:t>
            </a:r>
            <a:r>
              <a:rPr lang="ru-RU" altLang="ru-RU" sz="4400" i="1" dirty="0">
                <a:latin typeface="Times New Roman" panose="02020603050405020304" pitchFamily="18" charset="0"/>
                <a:cs typeface="Times New Roman" panose="02020603050405020304" pitchFamily="18" charset="0"/>
              </a:rPr>
              <a:t> </a:t>
            </a:r>
            <a:endParaRPr lang="ru-RU" sz="4400" b="1" dirty="0">
              <a:latin typeface="Times New Roman" panose="02020603050405020304" pitchFamily="18" charset="0"/>
              <a:cs typeface="Times New Roman" panose="02020603050405020304" pitchFamily="18" charset="0"/>
            </a:endParaRPr>
          </a:p>
        </p:txBody>
      </p:sp>
      <p:sp>
        <p:nvSpPr>
          <p:cNvPr id="5" name="Подзаголовок 2"/>
          <p:cNvSpPr txBox="1">
            <a:spLocks/>
          </p:cNvSpPr>
          <p:nvPr/>
        </p:nvSpPr>
        <p:spPr>
          <a:xfrm>
            <a:off x="852534" y="3775296"/>
            <a:ext cx="5711227" cy="16024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ru-RU" altLang="ru-RU" sz="20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82A335A6-544C-4192-9EFF-C052562BF8D3}"/>
              </a:ext>
            </a:extLst>
          </p:cNvPr>
          <p:cNvPicPr>
            <a:picLocks noChangeAspect="1"/>
          </p:cNvPicPr>
          <p:nvPr/>
        </p:nvPicPr>
        <p:blipFill>
          <a:blip r:embed="rId3"/>
          <a:stretch>
            <a:fillRect/>
          </a:stretch>
        </p:blipFill>
        <p:spPr>
          <a:xfrm>
            <a:off x="651272" y="195401"/>
            <a:ext cx="11540728" cy="1432684"/>
          </a:xfrm>
          <a:prstGeom prst="rect">
            <a:avLst/>
          </a:prstGeom>
        </p:spPr>
      </p:pic>
    </p:spTree>
    <p:extLst>
      <p:ext uri="{BB962C8B-B14F-4D97-AF65-F5344CB8AC3E}">
        <p14:creationId xmlns:p14="http://schemas.microsoft.com/office/powerpoint/2010/main" val="468317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260272A-D02E-4D3A-9BC7-406A395CE722}"/>
              </a:ext>
            </a:extLst>
          </p:cNvPr>
          <p:cNvPicPr>
            <a:picLocks noChangeAspect="1"/>
          </p:cNvPicPr>
          <p:nvPr/>
        </p:nvPicPr>
        <p:blipFill>
          <a:blip r:embed="rId2"/>
          <a:stretch>
            <a:fillRect/>
          </a:stretch>
        </p:blipFill>
        <p:spPr>
          <a:xfrm>
            <a:off x="1724636" y="235765"/>
            <a:ext cx="8462810" cy="4382888"/>
          </a:xfrm>
          <a:prstGeom prst="rect">
            <a:avLst/>
          </a:prstGeom>
        </p:spPr>
      </p:pic>
      <p:sp>
        <p:nvSpPr>
          <p:cNvPr id="5" name="TextBox 4">
            <a:extLst>
              <a:ext uri="{FF2B5EF4-FFF2-40B4-BE49-F238E27FC236}">
                <a16:creationId xmlns:a16="http://schemas.microsoft.com/office/drawing/2014/main" id="{E866B00B-3FEC-4080-8529-42EE664E741D}"/>
              </a:ext>
            </a:extLst>
          </p:cNvPr>
          <p:cNvSpPr txBox="1"/>
          <p:nvPr/>
        </p:nvSpPr>
        <p:spPr>
          <a:xfrm>
            <a:off x="961053" y="4851918"/>
            <a:ext cx="10226351" cy="1846659"/>
          </a:xfrm>
          <a:prstGeom prst="rect">
            <a:avLst/>
          </a:prstGeom>
          <a:noFill/>
        </p:spPr>
        <p:txBody>
          <a:bodyPr wrap="square" rtlCol="0">
            <a:spAutoFit/>
          </a:bodyPr>
          <a:lstStyle/>
          <a:p>
            <a:pPr indent="541338" algn="just"/>
            <a:r>
              <a:rPr lang="ru-RU" sz="1600" dirty="0">
                <a:latin typeface="Times New Roman" panose="02020603050405020304" pitchFamily="18" charset="0"/>
                <a:cs typeface="Times New Roman" panose="02020603050405020304" pitchFamily="18" charset="0"/>
              </a:rPr>
              <a:t>Результаты обучающихся 4-х классов за 2024 год демонстрируют положительные изменения по сравнению с 2023 годом. Доля обучающихся с низкими отметками («2») сократилась с 10,93% до 1,77%. Одновременно наблюдается рост доли обучающихся с высокими отметками («4» и «5»): суммарный показатель увеличился с 52,6% до 80,37%, что свидетельствует о повышении уровня подготовки и успешности обучающихся. Таким образом, результаты 2024 года характеризуются преобладанием высоких отметок и значительным улучшением общей справляемости.</a:t>
            </a:r>
          </a:p>
          <a:p>
            <a:endParaRPr lang="ru-RU" dirty="0"/>
          </a:p>
        </p:txBody>
      </p:sp>
    </p:spTree>
    <p:extLst>
      <p:ext uri="{BB962C8B-B14F-4D97-AF65-F5344CB8AC3E}">
        <p14:creationId xmlns:p14="http://schemas.microsoft.com/office/powerpoint/2010/main" val="1923114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170C2F8-EE2B-43A1-B113-E55ADFC75276}"/>
              </a:ext>
            </a:extLst>
          </p:cNvPr>
          <p:cNvPicPr>
            <a:picLocks noChangeAspect="1"/>
          </p:cNvPicPr>
          <p:nvPr/>
        </p:nvPicPr>
        <p:blipFill>
          <a:blip r:embed="rId2"/>
          <a:stretch>
            <a:fillRect/>
          </a:stretch>
        </p:blipFill>
        <p:spPr>
          <a:xfrm>
            <a:off x="1550612" y="165657"/>
            <a:ext cx="9090776" cy="3725207"/>
          </a:xfrm>
          <a:prstGeom prst="rect">
            <a:avLst/>
          </a:prstGeom>
        </p:spPr>
      </p:pic>
      <p:sp>
        <p:nvSpPr>
          <p:cNvPr id="5" name="TextBox 4">
            <a:extLst>
              <a:ext uri="{FF2B5EF4-FFF2-40B4-BE49-F238E27FC236}">
                <a16:creationId xmlns:a16="http://schemas.microsoft.com/office/drawing/2014/main" id="{136EE59A-C941-4EBA-88A1-60CD9ADFE7A0}"/>
              </a:ext>
            </a:extLst>
          </p:cNvPr>
          <p:cNvSpPr txBox="1"/>
          <p:nvPr/>
        </p:nvSpPr>
        <p:spPr>
          <a:xfrm>
            <a:off x="1091681" y="4105470"/>
            <a:ext cx="10338318" cy="1477328"/>
          </a:xfrm>
          <a:prstGeom prst="rect">
            <a:avLst/>
          </a:prstGeom>
          <a:noFill/>
        </p:spPr>
        <p:txBody>
          <a:bodyPr wrap="square" rtlCol="0">
            <a:spAutoFit/>
          </a:bodyPr>
          <a:lstStyle/>
          <a:p>
            <a:pPr indent="541338" algn="just"/>
            <a:r>
              <a:rPr lang="ru-RU" dirty="0">
                <a:latin typeface="Times New Roman" panose="02020603050405020304" pitchFamily="18" charset="0"/>
                <a:cs typeface="Times New Roman" panose="02020603050405020304" pitchFamily="18" charset="0"/>
              </a:rPr>
              <a:t>Справляемость обучающихся 4-х классов Ярославской области с большинством заданий находится на уровне или превышает общероссийские показатели. </a:t>
            </a:r>
          </a:p>
          <a:p>
            <a:pPr indent="541338" algn="just"/>
            <a:r>
              <a:rPr lang="ru-RU" b="1" i="1" dirty="0">
                <a:latin typeface="Times New Roman" panose="02020603050405020304" pitchFamily="18" charset="0"/>
                <a:cs typeface="Times New Roman" panose="02020603050405020304" pitchFamily="18" charset="0"/>
              </a:rPr>
              <a:t>Особенно заметны более высокие результаты региона по заданиям № 3, 6.2, 10 и 11. </a:t>
            </a:r>
          </a:p>
          <a:p>
            <a:pPr indent="541338" algn="just"/>
            <a:r>
              <a:rPr lang="ru-RU" dirty="0">
                <a:latin typeface="Times New Roman" panose="02020603050405020304" pitchFamily="18" charset="0"/>
                <a:cs typeface="Times New Roman" panose="02020603050405020304" pitchFamily="18" charset="0"/>
              </a:rPr>
              <a:t>Вместе с тем, определённые </a:t>
            </a:r>
            <a:r>
              <a:rPr lang="ru-RU" b="1" i="1" dirty="0">
                <a:latin typeface="Times New Roman" panose="02020603050405020304" pitchFamily="18" charset="0"/>
                <a:cs typeface="Times New Roman" panose="02020603050405020304" pitchFamily="18" charset="0"/>
              </a:rPr>
              <a:t>задания № 5.2, 8, 9.1, 9.2 и 12 вызывают затруднения у обучающихся как в регионе, </a:t>
            </a:r>
            <a:r>
              <a:rPr lang="ru-RU" dirty="0">
                <a:latin typeface="Times New Roman" panose="02020603050405020304" pitchFamily="18" charset="0"/>
                <a:cs typeface="Times New Roman" panose="02020603050405020304" pitchFamily="18" charset="0"/>
              </a:rPr>
              <a:t>так и в целом по России. </a:t>
            </a:r>
          </a:p>
        </p:txBody>
      </p:sp>
    </p:spTree>
    <p:extLst>
      <p:ext uri="{BB962C8B-B14F-4D97-AF65-F5344CB8AC3E}">
        <p14:creationId xmlns:p14="http://schemas.microsoft.com/office/powerpoint/2010/main" val="1185151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AE6D131-275A-4E37-A3F2-934C597DE167}"/>
              </a:ext>
            </a:extLst>
          </p:cNvPr>
          <p:cNvPicPr>
            <a:picLocks noChangeAspect="1"/>
          </p:cNvPicPr>
          <p:nvPr/>
        </p:nvPicPr>
        <p:blipFill>
          <a:blip r:embed="rId2"/>
          <a:stretch>
            <a:fillRect/>
          </a:stretch>
        </p:blipFill>
        <p:spPr>
          <a:xfrm>
            <a:off x="430479" y="189721"/>
            <a:ext cx="7615423" cy="6313717"/>
          </a:xfrm>
          <a:prstGeom prst="rect">
            <a:avLst/>
          </a:prstGeom>
        </p:spPr>
      </p:pic>
      <p:pic>
        <p:nvPicPr>
          <p:cNvPr id="7" name="Рисунок 6">
            <a:extLst>
              <a:ext uri="{FF2B5EF4-FFF2-40B4-BE49-F238E27FC236}">
                <a16:creationId xmlns:a16="http://schemas.microsoft.com/office/drawing/2014/main" id="{AE9AEE6B-01E1-49B9-8EE4-BCB561B28656}"/>
              </a:ext>
            </a:extLst>
          </p:cNvPr>
          <p:cNvPicPr>
            <a:picLocks noChangeAspect="1"/>
          </p:cNvPicPr>
          <p:nvPr/>
        </p:nvPicPr>
        <p:blipFill>
          <a:blip r:embed="rId3"/>
          <a:stretch>
            <a:fillRect/>
          </a:stretch>
        </p:blipFill>
        <p:spPr>
          <a:xfrm>
            <a:off x="8082574" y="1768626"/>
            <a:ext cx="3861560" cy="1455577"/>
          </a:xfrm>
          <a:prstGeom prst="rect">
            <a:avLst/>
          </a:prstGeom>
        </p:spPr>
      </p:pic>
      <p:pic>
        <p:nvPicPr>
          <p:cNvPr id="8" name="Рисунок 7">
            <a:extLst>
              <a:ext uri="{FF2B5EF4-FFF2-40B4-BE49-F238E27FC236}">
                <a16:creationId xmlns:a16="http://schemas.microsoft.com/office/drawing/2014/main" id="{CB775DD8-DA1A-4988-B8BC-8EB6BFFE2C45}"/>
              </a:ext>
            </a:extLst>
          </p:cNvPr>
          <p:cNvPicPr>
            <a:picLocks noChangeAspect="1"/>
          </p:cNvPicPr>
          <p:nvPr/>
        </p:nvPicPr>
        <p:blipFill>
          <a:blip r:embed="rId4"/>
          <a:stretch>
            <a:fillRect/>
          </a:stretch>
        </p:blipFill>
        <p:spPr>
          <a:xfrm>
            <a:off x="8045902" y="3185527"/>
            <a:ext cx="3920329" cy="1912776"/>
          </a:xfrm>
          <a:prstGeom prst="rect">
            <a:avLst/>
          </a:prstGeom>
        </p:spPr>
      </p:pic>
      <p:pic>
        <p:nvPicPr>
          <p:cNvPr id="10" name="Рисунок 9">
            <a:extLst>
              <a:ext uri="{FF2B5EF4-FFF2-40B4-BE49-F238E27FC236}">
                <a16:creationId xmlns:a16="http://schemas.microsoft.com/office/drawing/2014/main" id="{0CBF0F01-931E-4231-B793-4FA7D686D5A4}"/>
              </a:ext>
            </a:extLst>
          </p:cNvPr>
          <p:cNvPicPr>
            <a:picLocks noChangeAspect="1"/>
          </p:cNvPicPr>
          <p:nvPr/>
        </p:nvPicPr>
        <p:blipFill>
          <a:blip r:embed="rId5"/>
          <a:stretch>
            <a:fillRect/>
          </a:stretch>
        </p:blipFill>
        <p:spPr>
          <a:xfrm>
            <a:off x="8082574" y="189721"/>
            <a:ext cx="3933552" cy="1284516"/>
          </a:xfrm>
          <a:prstGeom prst="rect">
            <a:avLst/>
          </a:prstGeom>
        </p:spPr>
      </p:pic>
      <p:pic>
        <p:nvPicPr>
          <p:cNvPr id="11" name="Рисунок 10">
            <a:extLst>
              <a:ext uri="{FF2B5EF4-FFF2-40B4-BE49-F238E27FC236}">
                <a16:creationId xmlns:a16="http://schemas.microsoft.com/office/drawing/2014/main" id="{11C9A980-8B3C-4CF9-AB42-192F68D32B0C}"/>
              </a:ext>
            </a:extLst>
          </p:cNvPr>
          <p:cNvPicPr>
            <a:picLocks noChangeAspect="1"/>
          </p:cNvPicPr>
          <p:nvPr/>
        </p:nvPicPr>
        <p:blipFill>
          <a:blip r:embed="rId6"/>
          <a:stretch>
            <a:fillRect/>
          </a:stretch>
        </p:blipFill>
        <p:spPr>
          <a:xfrm>
            <a:off x="8082574" y="1452338"/>
            <a:ext cx="3933552" cy="316288"/>
          </a:xfrm>
          <a:prstGeom prst="rect">
            <a:avLst/>
          </a:prstGeom>
        </p:spPr>
      </p:pic>
      <p:pic>
        <p:nvPicPr>
          <p:cNvPr id="12" name="Рисунок 11">
            <a:extLst>
              <a:ext uri="{FF2B5EF4-FFF2-40B4-BE49-F238E27FC236}">
                <a16:creationId xmlns:a16="http://schemas.microsoft.com/office/drawing/2014/main" id="{B2DB2293-E647-4B47-B82A-3E268EE646E1}"/>
              </a:ext>
            </a:extLst>
          </p:cNvPr>
          <p:cNvPicPr>
            <a:picLocks noChangeAspect="1"/>
          </p:cNvPicPr>
          <p:nvPr/>
        </p:nvPicPr>
        <p:blipFill>
          <a:blip r:embed="rId7"/>
          <a:stretch>
            <a:fillRect/>
          </a:stretch>
        </p:blipFill>
        <p:spPr>
          <a:xfrm>
            <a:off x="8118570" y="5098303"/>
            <a:ext cx="3861560" cy="389188"/>
          </a:xfrm>
          <a:prstGeom prst="rect">
            <a:avLst/>
          </a:prstGeom>
        </p:spPr>
      </p:pic>
      <p:pic>
        <p:nvPicPr>
          <p:cNvPr id="13" name="Рисунок 12">
            <a:extLst>
              <a:ext uri="{FF2B5EF4-FFF2-40B4-BE49-F238E27FC236}">
                <a16:creationId xmlns:a16="http://schemas.microsoft.com/office/drawing/2014/main" id="{877D7385-5C96-4E9F-99C6-0FFAD9E414B2}"/>
              </a:ext>
            </a:extLst>
          </p:cNvPr>
          <p:cNvPicPr>
            <a:picLocks noChangeAspect="1"/>
          </p:cNvPicPr>
          <p:nvPr/>
        </p:nvPicPr>
        <p:blipFill>
          <a:blip r:embed="rId8"/>
          <a:stretch>
            <a:fillRect/>
          </a:stretch>
        </p:blipFill>
        <p:spPr>
          <a:xfrm>
            <a:off x="8482542" y="5490776"/>
            <a:ext cx="3348674" cy="1177503"/>
          </a:xfrm>
          <a:prstGeom prst="rect">
            <a:avLst/>
          </a:prstGeom>
        </p:spPr>
      </p:pic>
    </p:spTree>
    <p:extLst>
      <p:ext uri="{BB962C8B-B14F-4D97-AF65-F5344CB8AC3E}">
        <p14:creationId xmlns:p14="http://schemas.microsoft.com/office/powerpoint/2010/main" val="1186128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651272" y="195401"/>
            <a:ext cx="11540728" cy="1432684"/>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54272"/>
            <a:ext cx="12192000" cy="1418028"/>
          </a:xfrm>
          <a:prstGeom prst="rect">
            <a:avLst/>
          </a:prstGeom>
        </p:spPr>
      </p:pic>
      <p:sp>
        <p:nvSpPr>
          <p:cNvPr id="4" name="Подзаголовок 2"/>
          <p:cNvSpPr txBox="1">
            <a:spLocks/>
          </p:cNvSpPr>
          <p:nvPr/>
        </p:nvSpPr>
        <p:spPr>
          <a:xfrm>
            <a:off x="2008846" y="2776086"/>
            <a:ext cx="9144000" cy="1151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3600" b="1" i="1" dirty="0">
                <a:latin typeface="Times New Roman" panose="02020603050405020304" pitchFamily="18" charset="0"/>
                <a:cs typeface="Times New Roman" panose="02020603050405020304" pitchFamily="18" charset="0"/>
              </a:rPr>
              <a:t>Обучение младших школьников решению текстовых и логических задач</a:t>
            </a:r>
            <a:endParaRPr lang="ru-RU" sz="3600" i="1" dirty="0">
              <a:latin typeface="Times New Roman" panose="02020603050405020304" pitchFamily="18" charset="0"/>
              <a:cs typeface="Times New Roman" panose="02020603050405020304" pitchFamily="18" charset="0"/>
            </a:endParaRPr>
          </a:p>
          <a:p>
            <a:pPr marL="0" indent="0" algn="ctr">
              <a:buNone/>
            </a:pP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862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378CF2-82D0-4B20-8B37-04271D2061C6}"/>
              </a:ext>
            </a:extLst>
          </p:cNvPr>
          <p:cNvSpPr>
            <a:spLocks noGrp="1"/>
          </p:cNvSpPr>
          <p:nvPr>
            <p:ph type="title"/>
          </p:nvPr>
        </p:nvSpPr>
        <p:spPr>
          <a:xfrm>
            <a:off x="959498" y="131860"/>
            <a:ext cx="10515600" cy="885177"/>
          </a:xfrm>
        </p:spPr>
        <p:txBody>
          <a:bodyPr>
            <a:normAutofit/>
          </a:bodyPr>
          <a:lstStyle/>
          <a:p>
            <a:pPr algn="ctr"/>
            <a:r>
              <a:rPr lang="ru-RU" sz="2800" b="1" dirty="0">
                <a:latin typeface="Times New Roman" panose="02020603050405020304" pitchFamily="18" charset="0"/>
                <a:cs typeface="Times New Roman" panose="02020603050405020304" pitchFamily="18" charset="0"/>
              </a:rPr>
              <a:t>Термин «задача»</a:t>
            </a:r>
          </a:p>
        </p:txBody>
      </p:sp>
      <p:sp>
        <p:nvSpPr>
          <p:cNvPr id="3" name="Объект 2">
            <a:extLst>
              <a:ext uri="{FF2B5EF4-FFF2-40B4-BE49-F238E27FC236}">
                <a16:creationId xmlns:a16="http://schemas.microsoft.com/office/drawing/2014/main" id="{11788D51-ED28-4033-90DA-9BCAD98F37D7}"/>
              </a:ext>
            </a:extLst>
          </p:cNvPr>
          <p:cNvSpPr>
            <a:spLocks noGrp="1"/>
          </p:cNvSpPr>
          <p:nvPr>
            <p:ph idx="1"/>
          </p:nvPr>
        </p:nvSpPr>
        <p:spPr>
          <a:xfrm>
            <a:off x="706794" y="933012"/>
            <a:ext cx="11021008" cy="4991976"/>
          </a:xfrm>
        </p:spPr>
        <p:txBody>
          <a:bodyPr>
            <a:noAutofit/>
          </a:bodyPr>
          <a:lstStyle/>
          <a:p>
            <a:pPr marL="0" indent="541338">
              <a:buNone/>
            </a:pPr>
            <a:r>
              <a:rPr lang="ru-RU" sz="2000" b="1" i="1" dirty="0">
                <a:latin typeface="Times New Roman" panose="02020603050405020304" pitchFamily="18" charset="0"/>
                <a:cs typeface="Times New Roman" panose="02020603050405020304" pitchFamily="18" charset="0"/>
              </a:rPr>
              <a:t>Моро М. И., </a:t>
            </a:r>
            <a:r>
              <a:rPr lang="ru-RU" sz="2000" b="1" i="1" dirty="0" err="1">
                <a:latin typeface="Times New Roman" panose="02020603050405020304" pitchFamily="18" charset="0"/>
                <a:cs typeface="Times New Roman" panose="02020603050405020304" pitchFamily="18" charset="0"/>
              </a:rPr>
              <a:t>Пышкало</a:t>
            </a:r>
            <a:r>
              <a:rPr lang="ru-RU" sz="2000" b="1" i="1" dirty="0">
                <a:latin typeface="Times New Roman" panose="02020603050405020304" pitchFamily="18" charset="0"/>
                <a:cs typeface="Times New Roman" panose="02020603050405020304" pitchFamily="18" charset="0"/>
              </a:rPr>
              <a:t> А. М.</a:t>
            </a:r>
          </a:p>
          <a:p>
            <a:pPr marL="0" indent="541338">
              <a:buNone/>
            </a:pPr>
            <a:r>
              <a:rPr lang="ru-RU" sz="2000" dirty="0">
                <a:latin typeface="Times New Roman" panose="02020603050405020304" pitchFamily="18" charset="0"/>
                <a:cs typeface="Times New Roman" panose="02020603050405020304" pitchFamily="18" charset="0"/>
              </a:rPr>
              <a:t>«Задача – это сформулированный словами вопрос, ответ на который может быть получен с помощью арифметического действия».</a:t>
            </a:r>
          </a:p>
          <a:p>
            <a:pPr marL="0" indent="541338">
              <a:buNone/>
            </a:pPr>
            <a:r>
              <a:rPr lang="ru-RU" sz="2000" b="1" i="1" dirty="0" err="1">
                <a:latin typeface="Times New Roman" panose="02020603050405020304" pitchFamily="18" charset="0"/>
                <a:cs typeface="Times New Roman" panose="02020603050405020304" pitchFamily="18" charset="0"/>
              </a:rPr>
              <a:t>Бантова</a:t>
            </a:r>
            <a:r>
              <a:rPr lang="ru-RU" sz="2000" b="1" i="1" dirty="0">
                <a:latin typeface="Times New Roman" panose="02020603050405020304" pitchFamily="18" charset="0"/>
                <a:cs typeface="Times New Roman" panose="02020603050405020304" pitchFamily="18" charset="0"/>
              </a:rPr>
              <a:t> М. А.</a:t>
            </a:r>
          </a:p>
          <a:p>
            <a:pPr marL="0" indent="541338">
              <a:buNone/>
            </a:pPr>
            <a:r>
              <a:rPr lang="ru-RU" sz="2000" dirty="0">
                <a:latin typeface="Times New Roman" panose="02020603050405020304" pitchFamily="18" charset="0"/>
                <a:cs typeface="Times New Roman" panose="02020603050405020304" pitchFamily="18" charset="0"/>
              </a:rPr>
              <a:t>«Задача – это жизненная ситуация, которая связана с числами и требует выполнения арифметических действий».</a:t>
            </a:r>
          </a:p>
          <a:p>
            <a:pPr marL="0" indent="541338">
              <a:buNone/>
            </a:pPr>
            <a:r>
              <a:rPr lang="ru-RU" sz="2000" b="1" dirty="0" err="1">
                <a:latin typeface="Times New Roman" panose="02020603050405020304" pitchFamily="18" charset="0"/>
                <a:cs typeface="Times New Roman" panose="02020603050405020304" pitchFamily="18" charset="0"/>
              </a:rPr>
              <a:t>Белошистая</a:t>
            </a:r>
            <a:r>
              <a:rPr lang="ru-RU" sz="2000" b="1" dirty="0">
                <a:latin typeface="Times New Roman" panose="02020603050405020304" pitchFamily="18" charset="0"/>
                <a:cs typeface="Times New Roman" panose="02020603050405020304" pitchFamily="18" charset="0"/>
              </a:rPr>
              <a:t> А. В.</a:t>
            </a:r>
          </a:p>
          <a:p>
            <a:pPr marL="0" indent="541338">
              <a:buNone/>
            </a:pPr>
            <a:r>
              <a:rPr lang="ru-RU" sz="2000" dirty="0">
                <a:latin typeface="Times New Roman" panose="02020603050405020304" pitchFamily="18" charset="0"/>
                <a:cs typeface="Times New Roman" panose="02020603050405020304" pitchFamily="18" charset="0"/>
              </a:rPr>
              <a:t>«Под задачей понимается специальный текст, в котором обрисована некая житейская ситуация, охарактеризованная численными компонентами. Ситуация обязательно содержит определенную зависимость между этими численными компонентами.</a:t>
            </a:r>
          </a:p>
          <a:p>
            <a:pPr marL="0" indent="541338">
              <a:buNone/>
            </a:pPr>
            <a:r>
              <a:rPr lang="ru-RU" sz="2000" b="1" i="1" dirty="0" err="1">
                <a:latin typeface="Times New Roman" panose="02020603050405020304" pitchFamily="18" charset="0"/>
                <a:cs typeface="Times New Roman" panose="02020603050405020304" pitchFamily="18" charset="0"/>
              </a:rPr>
              <a:t>Шатуновский</a:t>
            </a:r>
            <a:r>
              <a:rPr lang="ru-RU" sz="2000" b="1" i="1" dirty="0">
                <a:latin typeface="Times New Roman" panose="02020603050405020304" pitchFamily="18" charset="0"/>
                <a:cs typeface="Times New Roman" panose="02020603050405020304" pitchFamily="18" charset="0"/>
              </a:rPr>
              <a:t> О.С.</a:t>
            </a:r>
          </a:p>
          <a:p>
            <a:pPr marL="0" indent="541338">
              <a:buNone/>
            </a:pPr>
            <a:r>
              <a:rPr lang="ru-RU" sz="2000" dirty="0">
                <a:latin typeface="Times New Roman" panose="02020603050405020304" pitchFamily="18" charset="0"/>
                <a:cs typeface="Times New Roman" panose="02020603050405020304" pitchFamily="18" charset="0"/>
              </a:rPr>
              <a:t>«Задача – есть изложение требования «найти» по «данным» вещам другие «искомые» вещи, находящиеся друг к другу и к данным вещам в указанных соотношениях».</a:t>
            </a:r>
          </a:p>
        </p:txBody>
      </p:sp>
      <p:pic>
        <p:nvPicPr>
          <p:cNvPr id="4" name="Рисунок 3">
            <a:extLst>
              <a:ext uri="{FF2B5EF4-FFF2-40B4-BE49-F238E27FC236}">
                <a16:creationId xmlns:a16="http://schemas.microsoft.com/office/drawing/2014/main" id="{C3640AE6-4F55-4B1F-8D5D-C0AA3D61AB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12294"/>
            <a:ext cx="12192000" cy="1418028"/>
          </a:xfrm>
          <a:prstGeom prst="rect">
            <a:avLst/>
          </a:prstGeom>
        </p:spPr>
      </p:pic>
    </p:spTree>
    <p:extLst>
      <p:ext uri="{BB962C8B-B14F-4D97-AF65-F5344CB8AC3E}">
        <p14:creationId xmlns:p14="http://schemas.microsoft.com/office/powerpoint/2010/main" val="382396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68E56B-4F74-44F3-A116-4B0EF534F6BB}"/>
              </a:ext>
            </a:extLst>
          </p:cNvPr>
          <p:cNvSpPr>
            <a:spLocks noGrp="1"/>
          </p:cNvSpPr>
          <p:nvPr>
            <p:ph idx="1"/>
          </p:nvPr>
        </p:nvSpPr>
        <p:spPr>
          <a:xfrm>
            <a:off x="660918" y="137008"/>
            <a:ext cx="10515600" cy="5573551"/>
          </a:xfrm>
        </p:spPr>
        <p:txBody>
          <a:bodyPr>
            <a:noAutofit/>
          </a:bodyPr>
          <a:lstStyle/>
          <a:p>
            <a:pPr marL="0" indent="541338" algn="just">
              <a:buNone/>
            </a:pPr>
            <a:r>
              <a:rPr lang="ru-RU" sz="2000" i="1" dirty="0">
                <a:latin typeface="Times New Roman" panose="02020603050405020304" pitchFamily="18" charset="0"/>
                <a:cs typeface="Times New Roman" panose="02020603050405020304" pitchFamily="18" charset="0"/>
              </a:rPr>
              <a:t>А.П. Тонких</a:t>
            </a:r>
            <a:endParaRPr lang="ru-RU" sz="2000" b="1" i="1" dirty="0">
              <a:latin typeface="Times New Roman" panose="02020603050405020304" pitchFamily="18" charset="0"/>
              <a:cs typeface="Times New Roman" panose="02020603050405020304" pitchFamily="18" charset="0"/>
            </a:endParaRPr>
          </a:p>
          <a:p>
            <a:pPr marL="0" indent="541338" algn="just">
              <a:buNone/>
            </a:pPr>
            <a:r>
              <a:rPr lang="ru-RU" sz="2000" b="1" dirty="0">
                <a:latin typeface="Times New Roman" panose="02020603050405020304" pitchFamily="18" charset="0"/>
                <a:cs typeface="Times New Roman" panose="02020603050405020304" pitchFamily="18" charset="0"/>
              </a:rPr>
              <a:t>Текстовая задача </a:t>
            </a:r>
            <a:r>
              <a:rPr lang="ru-RU" sz="2000" dirty="0">
                <a:latin typeface="Times New Roman" panose="02020603050405020304" pitchFamily="18" charset="0"/>
                <a:cs typeface="Times New Roman" panose="02020603050405020304" pitchFamily="18" charset="0"/>
              </a:rPr>
              <a:t>– есть описание некоторой ситуации на естественном языке с требованием дать количественную характеристику какого-либо компонента этой ситуации, установить наличие или отсутствие некоторого отношения между её компонентами или определить вид этого отношения.</a:t>
            </a:r>
          </a:p>
          <a:p>
            <a:pPr marL="0" indent="541338" algn="just">
              <a:buNone/>
            </a:pPr>
            <a:r>
              <a:rPr lang="ru-RU" sz="2000" i="1" dirty="0" err="1">
                <a:latin typeface="Times New Roman" panose="02020603050405020304" pitchFamily="18" charset="0"/>
                <a:cs typeface="Times New Roman" panose="02020603050405020304" pitchFamily="18" charset="0"/>
              </a:rPr>
              <a:t>М.И.Моро</a:t>
            </a:r>
            <a:r>
              <a:rPr lang="ru-RU" sz="2000" i="1" dirty="0">
                <a:latin typeface="Times New Roman" panose="02020603050405020304" pitchFamily="18" charset="0"/>
                <a:cs typeface="Times New Roman" panose="02020603050405020304" pitchFamily="18" charset="0"/>
              </a:rPr>
              <a:t> и А.М. </a:t>
            </a:r>
            <a:r>
              <a:rPr lang="ru-RU" sz="2000" i="1" dirty="0" err="1">
                <a:latin typeface="Times New Roman" panose="02020603050405020304" pitchFamily="18" charset="0"/>
                <a:cs typeface="Times New Roman" panose="02020603050405020304" pitchFamily="18" charset="0"/>
              </a:rPr>
              <a:t>Пышкало</a:t>
            </a:r>
            <a:endParaRPr lang="ru-RU" sz="2000" b="1" dirty="0">
              <a:latin typeface="Times New Roman" panose="02020603050405020304" pitchFamily="18" charset="0"/>
              <a:cs typeface="Times New Roman" panose="02020603050405020304" pitchFamily="18" charset="0"/>
            </a:endParaRPr>
          </a:p>
          <a:p>
            <a:pPr marL="0" indent="541338" algn="just">
              <a:buNone/>
            </a:pPr>
            <a:r>
              <a:rPr lang="ru-RU" sz="2000" b="1" dirty="0">
                <a:latin typeface="Times New Roman" panose="02020603050405020304" pitchFamily="18" charset="0"/>
                <a:cs typeface="Times New Roman" panose="02020603050405020304" pitchFamily="18" charset="0"/>
              </a:rPr>
              <a:t>Текстовая задача </a:t>
            </a:r>
            <a:r>
              <a:rPr lang="ru-RU" sz="2000" dirty="0">
                <a:latin typeface="Times New Roman" panose="02020603050405020304" pitchFamily="18" charset="0"/>
                <a:cs typeface="Times New Roman" panose="02020603050405020304" pitchFamily="18" charset="0"/>
              </a:rPr>
              <a:t>– это сформулированный словами вопрос, ответ на который </a:t>
            </a:r>
            <a:r>
              <a:rPr lang="ru-RU" sz="2000" i="1" u="sng" dirty="0">
                <a:latin typeface="Times New Roman" panose="02020603050405020304" pitchFamily="18" charset="0"/>
                <a:cs typeface="Times New Roman" panose="02020603050405020304" pitchFamily="18" charset="0"/>
              </a:rPr>
              <a:t>может быть </a:t>
            </a:r>
            <a:r>
              <a:rPr lang="ru-RU" sz="2000" dirty="0">
                <a:latin typeface="Times New Roman" panose="02020603050405020304" pitchFamily="18" charset="0"/>
                <a:cs typeface="Times New Roman" panose="02020603050405020304" pitchFamily="18" charset="0"/>
              </a:rPr>
              <a:t>получен с помощью арифметических действий.</a:t>
            </a:r>
          </a:p>
          <a:p>
            <a:pPr marL="0" indent="541338" algn="just">
              <a:buNone/>
            </a:pPr>
            <a:r>
              <a:rPr lang="ru-RU" sz="2000" dirty="0">
                <a:latin typeface="Times New Roman" panose="02020603050405020304" pitchFamily="18" charset="0"/>
                <a:cs typeface="Times New Roman" panose="02020603050405020304" pitchFamily="18" charset="0"/>
              </a:rPr>
              <a:t>В широком смысле под </a:t>
            </a:r>
            <a:r>
              <a:rPr lang="ru-RU" sz="2000" b="1" dirty="0">
                <a:latin typeface="Times New Roman" panose="02020603050405020304" pitchFamily="18" charset="0"/>
                <a:cs typeface="Times New Roman" panose="02020603050405020304" pitchFamily="18" charset="0"/>
              </a:rPr>
              <a:t>логической задачей </a:t>
            </a:r>
            <a:r>
              <a:rPr lang="ru-RU" sz="2000" dirty="0">
                <a:latin typeface="Times New Roman" panose="02020603050405020304" pitchFamily="18" charset="0"/>
                <a:cs typeface="Times New Roman" panose="02020603050405020304" pitchFamily="18" charset="0"/>
              </a:rPr>
              <a:t>мы понимаем любую задачу, для решения которой не нужны особые (специальные) знания, а достаточно только логических рассуждений. </a:t>
            </a:r>
          </a:p>
          <a:p>
            <a:pPr marL="0" indent="541338" algn="just">
              <a:buNone/>
            </a:pPr>
            <a:r>
              <a:rPr lang="ru-RU" sz="2000" dirty="0">
                <a:latin typeface="Times New Roman" panose="02020603050405020304" pitchFamily="18" charset="0"/>
                <a:cs typeface="Times New Roman" panose="02020603050405020304" pitchFamily="18" charset="0"/>
              </a:rPr>
              <a:t>Такие задачи не обязаны быть математическими или нестандартными. Простейшие арифметические задачи можно отнести к классу логических задач (Н</a:t>
            </a:r>
            <a:r>
              <a:rPr lang="ru-RU" sz="2000" i="1" dirty="0">
                <a:latin typeface="Times New Roman" panose="02020603050405020304" pitchFamily="18" charset="0"/>
                <a:cs typeface="Times New Roman" panose="02020603050405020304" pitchFamily="18" charset="0"/>
              </a:rPr>
              <a:t>а лужке пасётся 70 голов гусей и коз, имеющих в совокупности 200 ног. Сколько среди них гусей?)</a:t>
            </a:r>
          </a:p>
          <a:p>
            <a:pPr marL="0" indent="541338" algn="just">
              <a:buNone/>
            </a:pPr>
            <a:r>
              <a:rPr lang="ru-RU" sz="2000" dirty="0">
                <a:latin typeface="Times New Roman" panose="02020603050405020304" pitchFamily="18" charset="0"/>
                <a:cs typeface="Times New Roman" panose="02020603050405020304" pitchFamily="18" charset="0"/>
              </a:rPr>
              <a:t>В узком смысле понятие </a:t>
            </a:r>
            <a:r>
              <a:rPr lang="ru-RU" sz="2000" b="1" dirty="0">
                <a:latin typeface="Times New Roman" panose="02020603050405020304" pitchFamily="18" charset="0"/>
                <a:cs typeface="Times New Roman" panose="02020603050405020304" pitchFamily="18" charset="0"/>
              </a:rPr>
              <a:t>логической задачи </a:t>
            </a:r>
            <a:r>
              <a:rPr lang="ru-RU" sz="2000" dirty="0">
                <a:latin typeface="Times New Roman" panose="02020603050405020304" pitchFamily="18" charset="0"/>
                <a:cs typeface="Times New Roman" panose="02020603050405020304" pitchFamily="18" charset="0"/>
              </a:rPr>
              <a:t>предполагает некую «изюминку», определённую нестандартность – будь то необычное условие задачи, оригинальная идея, неожиданное решение. </a:t>
            </a:r>
          </a:p>
        </p:txBody>
      </p:sp>
      <p:pic>
        <p:nvPicPr>
          <p:cNvPr id="4" name="Рисунок 3">
            <a:extLst>
              <a:ext uri="{FF2B5EF4-FFF2-40B4-BE49-F238E27FC236}">
                <a16:creationId xmlns:a16="http://schemas.microsoft.com/office/drawing/2014/main" id="{1E6808A9-071C-40C3-ADE9-344A94E3B4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02964"/>
            <a:ext cx="12192000" cy="1418028"/>
          </a:xfrm>
          <a:prstGeom prst="rect">
            <a:avLst/>
          </a:prstGeom>
        </p:spPr>
      </p:pic>
    </p:spTree>
    <p:extLst>
      <p:ext uri="{BB962C8B-B14F-4D97-AF65-F5344CB8AC3E}">
        <p14:creationId xmlns:p14="http://schemas.microsoft.com/office/powerpoint/2010/main" val="249710498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3821</TotalTime>
  <Words>3131</Words>
  <Application>Microsoft Office PowerPoint</Application>
  <PresentationFormat>Широкоэкранный</PresentationFormat>
  <Paragraphs>220</Paragraphs>
  <Slides>36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36</vt:i4>
      </vt:variant>
    </vt:vector>
  </HeadingPairs>
  <TitlesOfParts>
    <vt:vector size="42"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Термин «задача»</vt:lpstr>
      <vt:lpstr>Презентация PowerPoint</vt:lpstr>
      <vt:lpstr>Презентация PowerPoint</vt:lpstr>
      <vt:lpstr>Задача состоит из следующих элементов:</vt:lpstr>
      <vt:lpstr>Презентация PowerPoint</vt:lpstr>
      <vt:lpstr>Методы решения задач</vt:lpstr>
      <vt:lpstr>Арифметический метод</vt:lpstr>
      <vt:lpstr>Алгебраический метод</vt:lpstr>
      <vt:lpstr>Геометрический метод</vt:lpstr>
      <vt:lpstr>Логический метод</vt:lpstr>
      <vt:lpstr>Практический метод</vt:lpstr>
      <vt:lpstr>План работы над задачей</vt:lpstr>
      <vt:lpstr>Первый этап</vt:lpstr>
      <vt:lpstr>Второй этап</vt:lpstr>
      <vt:lpstr>Третий этап</vt:lpstr>
      <vt:lpstr>Краткая запись условия задачи (с помощью опорных слов)</vt:lpstr>
      <vt:lpstr>Краткая запись условия задачи (таблица)</vt:lpstr>
      <vt:lpstr>Краткая запись условия задачи (схема)</vt:lpstr>
      <vt:lpstr>Иллюстрация</vt:lpstr>
      <vt:lpstr>Презентация PowerPoint</vt:lpstr>
      <vt:lpstr>Пятый этап</vt:lpstr>
      <vt:lpstr>Шестой этап</vt:lpstr>
      <vt:lpstr>Презентация PowerPoint</vt:lpstr>
      <vt:lpstr>Пример работы над задачей</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Анна Шевчук</dc:creator>
  <cp:lastModifiedBy>Анна Шевчук</cp:lastModifiedBy>
  <cp:revision>114</cp:revision>
  <dcterms:created xsi:type="dcterms:W3CDTF">2025-02-14T13:31:22Z</dcterms:created>
  <dcterms:modified xsi:type="dcterms:W3CDTF">2025-03-31T09:54:36Z</dcterms:modified>
</cp:coreProperties>
</file>