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385" autoAdjust="0"/>
  </p:normalViewPr>
  <p:slideViewPr>
    <p:cSldViewPr>
      <p:cViewPr varScale="1">
        <p:scale>
          <a:sx n="43" d="100"/>
          <a:sy n="43" d="100"/>
        </p:scale>
        <p:origin x="-108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1E2CBD3-71D8-45FD-AA63-E204391D2690}" type="datetimeFigureOut">
              <a:rPr lang="ru-RU"/>
              <a:pPr>
                <a:defRPr/>
              </a:pPr>
              <a:t>19.06.2015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FBAECD7-797E-4E2C-A560-FD718629C5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384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AD1DAA1-00A5-4016-9FFF-37AF6EEC2F51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12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22D264-3B26-41E1-81D4-9FF6F92A8CEE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FCC141-9BD0-44D9-BF3E-94B3A29D12D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3185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650BA-3E65-4E53-8596-3E1C994E676F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EEB8A-74DB-445F-BDD6-C919C28D983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6801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11B0-46AB-4EB6-9B03-0D21E5A5F982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F6441-02BD-45F2-BF5E-018C74B01BE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6176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CFB64-99F4-4341-AAF7-7C644DFA2E91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4208A-7D08-4343-9FA9-98F70836998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474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320660-9EEB-4167-B3A6-AE2AFF996FA9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3E35D-322E-44A6-8083-2845690D1F6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98570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F098BD-7E61-4018-A1C2-D4168AD874F3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DA87D-7D80-43E9-86D7-FBC27123EFC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90623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AF0E8F-6DF9-46C4-BFFA-6DD48253A6F8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B98A0-FE46-4338-90C4-7F581FD7F36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68585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FBAF7B-6EEB-4F52-AE43-FAE06A2EB5E5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EF9DA-A450-4846-A392-C255AC4F9FB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95681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42C5D-173B-470D-8BED-A4C13732FB6D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99BDC-586B-4BBE-843C-99626E6FD60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1113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FB0A7E-B1D6-4682-9E11-D469677DB124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D5BC6-1E7A-4084-ABE7-5DB6D46BAC8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26818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B5953A6-3266-4734-9F5C-6A9EED05C83C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1149A-E0B5-4ADC-B5A3-FD7BB1BDE00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39977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00C1F07-A108-4F62-8EC1-AA7F32EF59A4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itchFamily="34" charset="0"/>
              </a:defRPr>
            </a:lvl1pPr>
          </a:lstStyle>
          <a:p>
            <a:fld id="{E95F0E65-F056-475C-A873-26649CAED59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9" r:id="rId2"/>
    <p:sldLayoutId id="2147483774" r:id="rId3"/>
    <p:sldLayoutId id="2147483775" r:id="rId4"/>
    <p:sldLayoutId id="2147483776" r:id="rId5"/>
    <p:sldLayoutId id="2147483777" r:id="rId6"/>
    <p:sldLayoutId id="2147483770" r:id="rId7"/>
    <p:sldLayoutId id="2147483778" r:id="rId8"/>
    <p:sldLayoutId id="2147483779" r:id="rId9"/>
    <p:sldLayoutId id="2147483771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829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Основы продуктивного взаимодействия учителя с родителями</a:t>
            </a:r>
            <a:endParaRPr lang="ru-RU" sz="3600" dirty="0"/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ru-RU" altLang="ru-RU" sz="1600" smtClean="0"/>
              <a:t>Подготовила: Воронина Ольга Георгиевна </a:t>
            </a:r>
          </a:p>
          <a:p>
            <a:pPr marR="0" eaLnBrk="1" hangingPunct="1"/>
            <a:r>
              <a:rPr lang="ru-RU" altLang="ru-RU" sz="1600" smtClean="0"/>
              <a:t> старший преподаватель КНО ИРО</a:t>
            </a:r>
          </a:p>
        </p:txBody>
      </p:sp>
      <p:sp>
        <p:nvSpPr>
          <p:cNvPr id="10244" name="Подзаголовок 2"/>
          <p:cNvSpPr txBox="1">
            <a:spLocks/>
          </p:cNvSpPr>
          <p:nvPr/>
        </p:nvSpPr>
        <p:spPr bwMode="auto">
          <a:xfrm>
            <a:off x="3886200" y="6019800"/>
            <a:ext cx="2057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1500">
                <a:solidFill>
                  <a:schemeClr val="tx2"/>
                </a:solidFill>
              </a:rPr>
              <a:t>г. Ярославль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altLang="ru-RU" sz="1500">
                <a:solidFill>
                  <a:schemeClr val="tx2"/>
                </a:solidFill>
              </a:rPr>
              <a:t>2015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Родителю хочется получить поддержку;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z="2400" smtClean="0"/>
          </a:p>
          <a:p>
            <a:pPr eaLnBrk="1" hangingPunct="1"/>
            <a:r>
              <a:rPr lang="ru-RU" altLang="ru-RU" sz="2400" smtClean="0"/>
              <a:t>для родителя важно, чтобы учитель был с ним заодно, был его союзником;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z="2400" smtClean="0"/>
          </a:p>
          <a:p>
            <a:pPr eaLnBrk="1" hangingPunct="1"/>
            <a:r>
              <a:rPr lang="ru-RU" altLang="ru-RU" sz="2400" smtClean="0"/>
              <a:t>родителю необходимо убедиться, что с его ребенком все в порядке;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z="2400" smtClean="0"/>
          </a:p>
          <a:p>
            <a:pPr eaLnBrk="1" hangingPunct="1"/>
            <a:r>
              <a:rPr lang="ru-RU" altLang="ru-RU" sz="2400" smtClean="0"/>
              <a:t>родитель хочет получить от учителя конкретную помощь, ясные и четкие рекомендации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Чего же хочет родитель от учителя?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829761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Большое значение имеют личностные особенности родителей, их изначальная позиция по отношению к школе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Однако немаловажную роль в этом играет и поведение самого учителя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419600"/>
          </a:xfrm>
        </p:spPr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дать ответную реакцию на эмоциональное         переживание родителей;</a:t>
            </a:r>
          </a:p>
          <a:p>
            <a:pPr marL="56692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использовать знания о возрастных и психологических особенностях ребенка;</a:t>
            </a:r>
          </a:p>
          <a:p>
            <a:pPr marL="56692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подчеркнуть позитивную мотивацию родителя;</a:t>
            </a:r>
          </a:p>
          <a:p>
            <a:pPr marL="56692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сформулировать общие с родителями цели и ценности;</a:t>
            </a:r>
          </a:p>
          <a:p>
            <a:pPr marL="56692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поставить родителя в активную позицию;</a:t>
            </a:r>
          </a:p>
          <a:p>
            <a:pPr marL="56692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дать конкретные и понятные рекомендации;</a:t>
            </a:r>
          </a:p>
          <a:p>
            <a:pPr marL="56692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Получить обратную связь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Приемы конструктивного взаимодействия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38200" y="30480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Необходимо реагировать на эмоциональные переживания родителей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Оптимальной формой такой поддержки могут быть фразы: </a:t>
            </a:r>
            <a:b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«Да, это действительно непросто», «Конечно, вам было обидно»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Подчеркивать, что имеющиеся у ребенка трудности свойственны многим детям этого возраста и они понятны и разрешимы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Например: «У многих детей к концу года ухудшается успеваемость»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2004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Подчеркивать позитивную мотивацию родителя, отмечать усилия, которые он прилагает для ребенка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Например:«Замечательно, что вы стремитесь создать для ребенка эмоционально комфортную атмосферу»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Формулировать общие с родителем цели и ценности, касающиеся ребенка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Например: «И для нас, и для вас важно, чтобы ребенок получил хорошее образование»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38200" y="24384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Повысить активность родителя, – поставить его в позицию «эксперта»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Например: «Никто не знает вашего ребенка так хорошо, как вы»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Важно давать конкретные и понятные рекомендации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Например: «Вашему сыну очень важно научиться быть более самостоятельным. Давайте обсудим, в каких областях его жизни вы могли бы дать ему больше независимости и как именно эта независимость будет проявляться»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82976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dirty="0" smtClean="0"/>
              <a:t>После завершения разговора полезно получить от родителя обратную связь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Вопросы педагога: «Что вы думаете по поводу того, что мы с вами обсуждали?», «Что из этого вы сможете применить?»</a:t>
            </a:r>
            <a:endParaRPr lang="ru-RU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smtClean="0"/>
              <a:t>«Мы вам их отдали, вы их и воспитывайте»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кто-то избегает родительских собраний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кто-то беспомощно жалуется: «Я ничего не могу поделать».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Трудности взаимопонимания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Типичные ошибки </a:t>
            </a:r>
            <a:r>
              <a:rPr lang="ru-RU" dirty="0" smtClean="0">
                <a:solidFill>
                  <a:srgbClr val="00B050"/>
                </a:solidFill>
              </a:rPr>
              <a:t>(-)</a:t>
            </a:r>
            <a:r>
              <a:rPr lang="ru-RU" dirty="0" smtClean="0"/>
              <a:t> в общении с родителями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и способы их устранения </a:t>
            </a:r>
            <a:r>
              <a:rPr lang="ru-RU" sz="4400" dirty="0" smtClean="0">
                <a:solidFill>
                  <a:srgbClr val="FF0000"/>
                </a:solidFill>
              </a:rPr>
              <a:t>(+)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rgbClr val="00B050"/>
                </a:solidFill>
              </a:rPr>
              <a:t>« - »                </a:t>
            </a:r>
            <a:r>
              <a:rPr lang="ru-RU" dirty="0" smtClean="0">
                <a:solidFill>
                  <a:srgbClr val="FF0000"/>
                </a:solidFill>
              </a:rPr>
              <a:t>«  + 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747" name="Текст 2"/>
          <p:cNvSpPr>
            <a:spLocks noGrp="1"/>
          </p:cNvSpPr>
          <p:nvPr>
            <p:ph type="body" idx="1"/>
          </p:nvPr>
        </p:nvSpPr>
        <p:spPr>
          <a:xfrm>
            <a:off x="457200" y="3886200"/>
            <a:ext cx="4040188" cy="1371600"/>
          </a:xfrm>
          <a:ln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mtClean="0"/>
              <a:t> «Вы слишком давите на ребенка», «Вы с ним излишне мягки»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3733800"/>
            <a:ext cx="3736975" cy="2895600"/>
          </a:xfrm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«Смотрите, что получается: когда ребенок испытывает сомнения, вы быстро подсказываете ему решение, и у него нет необходимости искать это решение самому»</a:t>
            </a:r>
            <a:endParaRPr lang="ru-RU" dirty="0"/>
          </a:p>
        </p:txBody>
      </p:sp>
      <p:sp>
        <p:nvSpPr>
          <p:cNvPr id="31749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2289175"/>
          </a:xfrm>
          <a:ln>
            <a:prstDash val="solid"/>
          </a:ln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altLang="ru-RU" smtClean="0"/>
              <a:t>    </a:t>
            </a:r>
            <a:r>
              <a:rPr lang="ru-RU" altLang="ru-RU" sz="2800" b="1" smtClean="0"/>
              <a:t>Взаимодействию педагога с родителем мешают оценочные высказывания</a:t>
            </a:r>
          </a:p>
        </p:txBody>
      </p:sp>
      <p:sp>
        <p:nvSpPr>
          <p:cNvPr id="31750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  <a:ln>
            <a:prstDash val="solid"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 altLang="ru-RU" sz="2800" b="1" smtClean="0"/>
              <a:t>подчеркнуть воспитательных стратегий в описательной форме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Текст 2"/>
          <p:cNvSpPr>
            <a:spLocks noGrp="1"/>
          </p:cNvSpPr>
          <p:nvPr>
            <p:ph type="body" idx="1"/>
          </p:nvPr>
        </p:nvSpPr>
        <p:spPr>
          <a:xfrm>
            <a:off x="609600" y="3886200"/>
            <a:ext cx="3733800" cy="7620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«Он таким родился».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76800" y="3886200"/>
            <a:ext cx="3889375" cy="76200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«Это замечательный прием, но не для вашего ребенка»</a:t>
            </a:r>
            <a:endParaRPr lang="ru-RU" dirty="0"/>
          </a:p>
        </p:txBody>
      </p:sp>
      <p:sp>
        <p:nvSpPr>
          <p:cNvPr id="32772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676400"/>
            <a:ext cx="4040188" cy="3941763"/>
          </a:xfrm>
          <a:ln>
            <a:prstDash val="solid"/>
          </a:ln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altLang="ru-RU" b="1" smtClean="0"/>
              <a:t>зачастую принято искать причины трудностей ребенка в поведении родителей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32773" name="Содержимое 5"/>
          <p:cNvSpPr>
            <a:spLocks noGrp="1"/>
          </p:cNvSpPr>
          <p:nvPr>
            <p:ph sz="quarter" idx="4"/>
          </p:nvPr>
        </p:nvSpPr>
        <p:spPr>
          <a:xfrm>
            <a:off x="4800600" y="1752600"/>
            <a:ext cx="4041775" cy="2822575"/>
          </a:xfrm>
          <a:ln>
            <a:prstDash val="solid"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 altLang="ru-RU" b="1" smtClean="0"/>
              <a:t>важно искать не столько причины проблем ребенка, сколько оптимальные способы взаимодействия с ним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rgbClr val="00B050"/>
                </a:solidFill>
              </a:rPr>
              <a:t>« - »                </a:t>
            </a:r>
            <a:r>
              <a:rPr lang="ru-RU" dirty="0" smtClean="0">
                <a:solidFill>
                  <a:srgbClr val="FF0000"/>
                </a:solidFill>
              </a:rPr>
              <a:t>«  + 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0" y="3733800"/>
            <a:ext cx="88392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Если педагог постарается действовать </a:t>
            </a:r>
            <a:r>
              <a:rPr lang="ru-RU" sz="4400" u="sng" dirty="0" smtClean="0"/>
              <a:t>осознанно</a:t>
            </a:r>
            <a:r>
              <a:rPr lang="ru-RU" sz="4400" dirty="0" smtClean="0"/>
              <a:t>, то ему удастся построить </a:t>
            </a:r>
            <a:r>
              <a:rPr lang="ru-RU" sz="4400" u="sng" dirty="0" smtClean="0"/>
              <a:t>контакт</a:t>
            </a:r>
            <a:r>
              <a:rPr lang="ru-RU" sz="4400" dirty="0" smtClean="0"/>
              <a:t>, который станет </a:t>
            </a:r>
            <a:r>
              <a:rPr lang="ru-RU" sz="4400" u="sng" dirty="0" smtClean="0"/>
              <a:t>основой</a:t>
            </a:r>
            <a:r>
              <a:rPr lang="ru-RU" sz="4400" dirty="0" smtClean="0"/>
              <a:t> </a:t>
            </a:r>
            <a:r>
              <a:rPr lang="ru-RU" sz="4400" u="sng" dirty="0" smtClean="0"/>
              <a:t>продуктивного</a:t>
            </a:r>
            <a:r>
              <a:rPr lang="ru-RU" sz="4400" dirty="0" smtClean="0"/>
              <a:t> взаимодействия</a:t>
            </a:r>
            <a:br>
              <a:rPr lang="ru-RU" sz="4400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3100" dirty="0" smtClean="0">
                <a:solidFill>
                  <a:schemeClr val="bg2">
                    <a:lumMod val="50000"/>
                  </a:schemeClr>
                </a:solidFill>
              </a:rPr>
              <a:t>ведь, цель у педагогов и родителей общая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родитель любит и принимает своего ребенка таким, какой он есть;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родителю необходимо гордиться ребенком, важно, чтобы он был успешен.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ru-RU" i="1" dirty="0" smtClean="0"/>
              <a:t> </a:t>
            </a:r>
            <a:endParaRPr lang="ru-RU" dirty="0" smtClean="0"/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ru-RU" dirty="0" smtClean="0"/>
              <a:t>  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Родитель никогда не сможет относиться к своему ребенку так же объективно и беспристрастно, как это делает педагог.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Два аспекта родительского отношения к ребенку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smtClean="0"/>
              <a:t>родитель может тревожиться, что с ребенком что-то не так;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стыдиться того, что он недостаточно много делает для ребенка;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боится осуждения со стороны учителя.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Эмоциональные переживания родителей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smtClean="0"/>
              <a:t>одни родители не обращают внимания на проблемы ребенка;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другие – возлагают ответственность на школу;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третьи начинают нападать на учителя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Как родители справляются с эмоциями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>
          <a:xfrm>
            <a:off x="1600200" y="2743200"/>
            <a:ext cx="6629400" cy="2743200"/>
          </a:xfrm>
        </p:spPr>
        <p:txBody>
          <a:bodyPr/>
          <a:lstStyle/>
          <a:p>
            <a:pPr eaLnBrk="1" hangingPunct="1"/>
            <a:r>
              <a:rPr lang="ru-RU" altLang="ru-RU" smtClean="0"/>
              <a:t>вызвана прошлым опытом;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ru-RU" smtClean="0"/>
          </a:p>
          <a:p>
            <a:pPr eaLnBrk="1" hangingPunct="1"/>
            <a:r>
              <a:rPr lang="ru-RU" altLang="ru-RU" smtClean="0"/>
              <a:t>детскими воспоминаниями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 чем связана родительская тревога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Пример из опыта</a:t>
            </a:r>
            <a:endParaRPr lang="ru-RU" dirty="0"/>
          </a:p>
        </p:txBody>
      </p:sp>
      <p:sp>
        <p:nvSpPr>
          <p:cNvPr id="16387" name="Текст 4"/>
          <p:cNvSpPr>
            <a:spLocks noGrp="1"/>
          </p:cNvSpPr>
          <p:nvPr>
            <p:ph type="body" idx="1"/>
          </p:nvPr>
        </p:nvSpPr>
        <p:spPr>
          <a:xfrm>
            <a:off x="1143000" y="3276600"/>
            <a:ext cx="2590800" cy="7620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mtClean="0"/>
              <a:t>Фраза учителя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5486400" y="4800600"/>
            <a:ext cx="3048000" cy="762000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То, что слышит родитель</a:t>
            </a:r>
            <a:endParaRPr lang="ru-RU" dirty="0"/>
          </a:p>
        </p:txBody>
      </p:sp>
      <p:sp>
        <p:nvSpPr>
          <p:cNvPr id="16389" name="Содержимое 5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  <a:ln>
            <a:prstDash val="solid"/>
          </a:ln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altLang="ru-RU" smtClean="0"/>
              <a:t>«Ваш ребенок быстро устает, ему тяжело у нас учиться»</a:t>
            </a:r>
          </a:p>
        </p:txBody>
      </p:sp>
      <p:sp>
        <p:nvSpPr>
          <p:cNvPr id="16390" name="Содержимое 7"/>
          <p:cNvSpPr>
            <a:spLocks noGrp="1"/>
          </p:cNvSpPr>
          <p:nvPr>
            <p:ph sz="quarter" idx="4"/>
          </p:nvPr>
        </p:nvSpPr>
        <p:spPr>
          <a:xfrm>
            <a:off x="4724400" y="3048000"/>
            <a:ext cx="4041775" cy="2365375"/>
          </a:xfrm>
          <a:ln>
            <a:prstDash val="solid"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 altLang="ru-RU" smtClean="0"/>
              <a:t>«Ваш ребенок не такой способный, как другие дети»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533400" y="31242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Основа  взаимопонимания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- взаимодействие с учетом состояния родителя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82976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Основа продуктивного взаимодействия между семьей и школой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– контакт и доверие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514</Words>
  <Application>Microsoft Office PowerPoint</Application>
  <PresentationFormat>Экран (4:3)</PresentationFormat>
  <Paragraphs>79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Lucida Sans Unicode</vt:lpstr>
      <vt:lpstr>Wingdings 3</vt:lpstr>
      <vt:lpstr>Verdana</vt:lpstr>
      <vt:lpstr>Wingdings 2</vt:lpstr>
      <vt:lpstr>Calibri</vt:lpstr>
      <vt:lpstr>Открытая</vt:lpstr>
      <vt:lpstr>Основы продуктивного взаимодействия учителя с родителями</vt:lpstr>
      <vt:lpstr>Трудности взаимопонимания </vt:lpstr>
      <vt:lpstr>Два аспекта родительского отношения к ребенку </vt:lpstr>
      <vt:lpstr>Эмоциональные переживания родителей</vt:lpstr>
      <vt:lpstr>Как родители справляются с эмоциями</vt:lpstr>
      <vt:lpstr>С чем связана родительская тревога </vt:lpstr>
      <vt:lpstr>Пример из опыта</vt:lpstr>
      <vt:lpstr>Основа  взаимопонимания   - взаимодействие с учетом состояния родителя </vt:lpstr>
      <vt:lpstr>Основа продуктивного взаимодействия между семьей и школой   – контакт и доверие</vt:lpstr>
      <vt:lpstr>Чего же хочет родитель от учителя? </vt:lpstr>
      <vt:lpstr>Большое значение имеют личностные особенности родителей, их изначальная позиция по отношению к школе   Однако немаловажную роль в этом играет и поведение самого учителя</vt:lpstr>
      <vt:lpstr>Приемы конструктивного взаимодействия </vt:lpstr>
      <vt:lpstr>Необходимо реагировать на эмоциональные переживания родителей   Оптимальной формой такой поддержки могут быть фразы:  «Да, это действительно непросто», «Конечно, вам было обидно»</vt:lpstr>
      <vt:lpstr>Подчеркивать, что имеющиеся у ребенка трудности свойственны многим детям этого возраста и они понятны и разрешимы  Например: «У многих детей к концу года ухудшается успеваемость»</vt:lpstr>
      <vt:lpstr>Подчеркивать позитивную мотивацию родителя, отмечать усилия, которые он прилагает для ребенка    Например:«Замечательно, что вы стремитесь создать для ребенка эмоционально комфортную атмосферу»</vt:lpstr>
      <vt:lpstr>Формулировать общие с родителем цели и ценности, касающиеся ребенка   Например: «И для нас, и для вас важно, чтобы ребенок получил хорошее образование»</vt:lpstr>
      <vt:lpstr>Повысить активность родителя, – поставить его в позицию «эксперта»   Например: «Никто не знает вашего ребенка так хорошо, как вы»</vt:lpstr>
      <vt:lpstr>Важно давать конкретные и понятные рекомендации   Например: «Вашему сыну очень важно научиться быть более самостоятельным. Давайте обсудим, в каких областях его жизни вы могли бы дать ему больше независимости и как именно эта независимость будет проявляться»</vt:lpstr>
      <vt:lpstr>После завершения разговора полезно получить от родителя обратную связь   Вопросы педагога: «Что вы думаете по поводу того, что мы с вами обсуждали?», «Что из этого вы сможете применить?»</vt:lpstr>
      <vt:lpstr>Типичные ошибки (-) в общении с родителями  и способы их устранения (+)</vt:lpstr>
      <vt:lpstr>        « - »                «  + »</vt:lpstr>
      <vt:lpstr>        « - »                «  + »</vt:lpstr>
      <vt:lpstr>Если педагог постарается действовать осознанно, то ему удастся построить контакт, который станет основой продуктивного взаимодействия   ведь, цель у педагогов и родителей общая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Этика поведения и общения учителя с родителями</dc:title>
  <dc:creator>Светлана Юрьевна Белянчева</dc:creator>
  <cp:lastModifiedBy>Светлана Юрьевна Белянчева</cp:lastModifiedBy>
  <cp:revision>16</cp:revision>
  <dcterms:modified xsi:type="dcterms:W3CDTF">2015-06-19T13:21:36Z</dcterms:modified>
</cp:coreProperties>
</file>