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4" r:id="rId9"/>
    <p:sldId id="266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499" autoAdjust="0"/>
  </p:normalViewPr>
  <p:slideViewPr>
    <p:cSldViewPr>
      <p:cViewPr>
        <p:scale>
          <a:sx n="59" d="100"/>
          <a:sy n="59" d="100"/>
        </p:scale>
        <p:origin x="-18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ikhomirova\Desktop\&#1088;&#1077;&#1079;&#1091;&#1083;&#1100;&#1090;&#1072;&#1090;&#1099;%20&#1050;&#1055;&#1050;\&#1069;&#1082;&#1089;&#1087;&#1077;&#1088;&#1090;&#1085;&#1072;&#1103;%20&#1086;&#1094;&#1077;&#1085;&#1082;&#1072;%20&#1086;&#1073;&#1097;&#1072;&#110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Результаты экспертной оценки итогового </a:t>
            </a:r>
            <a:r>
              <a:rPr lang="ru-RU" dirty="0" smtClean="0"/>
              <a:t>продукта</a:t>
            </a:r>
            <a:endParaRPr lang="ru-RU" dirty="0"/>
          </a:p>
        </c:rich>
      </c:tx>
      <c:layout>
        <c:manualLayout>
          <c:xMode val="edge"/>
          <c:yMode val="edge"/>
          <c:x val="0.19474165738469704"/>
          <c:y val="7.5434445981512029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9436489109037057E-2"/>
          <c:y val="8.2358909982203798E-2"/>
          <c:w val="0.94573362452085707"/>
          <c:h val="0.27614183490904021"/>
        </c:manualLayout>
      </c:layout>
      <c:lineChart>
        <c:grouping val="standard"/>
        <c:varyColors val="0"/>
        <c:ser>
          <c:idx val="0"/>
          <c:order val="0"/>
          <c:tx>
            <c:v>КПК_2014</c:v>
          </c:tx>
          <c:dPt>
            <c:idx val="1"/>
            <c:marker>
              <c:spPr>
                <a:solidFill>
                  <a:srgbClr val="C00000"/>
                </a:solidFill>
              </c:spPr>
            </c:marker>
            <c:bubble3D val="0"/>
          </c:dPt>
          <c:dPt>
            <c:idx val="4"/>
            <c:marker>
              <c:spPr>
                <a:solidFill>
                  <a:srgbClr val="C00000"/>
                </a:solidFill>
              </c:spPr>
            </c:marker>
            <c:bubble3D val="0"/>
          </c:dPt>
          <c:dPt>
            <c:idx val="5"/>
            <c:marker>
              <c:spPr>
                <a:solidFill>
                  <a:srgbClr val="C00000"/>
                </a:solidFill>
              </c:spPr>
            </c:marker>
            <c:bubble3D val="0"/>
          </c:dPt>
          <c:dPt>
            <c:idx val="6"/>
            <c:marker>
              <c:spPr>
                <a:solidFill>
                  <a:srgbClr val="C00000"/>
                </a:solidFill>
              </c:spPr>
            </c:marker>
            <c:bubble3D val="0"/>
          </c:dPt>
          <c:dPt>
            <c:idx val="7"/>
            <c:marker>
              <c:spPr>
                <a:solidFill>
                  <a:srgbClr val="C00000"/>
                </a:solidFill>
              </c:spPr>
            </c:marker>
            <c:bubble3D val="0"/>
          </c:dPt>
          <c:dPt>
            <c:idx val="8"/>
            <c:marker>
              <c:spPr>
                <a:solidFill>
                  <a:srgbClr val="C00000"/>
                </a:solidFill>
              </c:spPr>
            </c:marker>
            <c:bubble3D val="0"/>
          </c:dPt>
          <c:dPt>
            <c:idx val="11"/>
            <c:marker>
              <c:spPr>
                <a:solidFill>
                  <a:srgbClr val="C00000"/>
                </a:solidFill>
              </c:spPr>
            </c:marker>
            <c:bubble3D val="0"/>
          </c:dPt>
          <c:dPt>
            <c:idx val="14"/>
            <c:marker>
              <c:spPr>
                <a:solidFill>
                  <a:srgbClr val="C00000"/>
                </a:solidFill>
              </c:spPr>
            </c:marker>
            <c:bubble3D val="0"/>
          </c:dPt>
          <c:cat>
            <c:multiLvlStrRef>
              <c:f>эксп_свод!$A$4:$B$19</c:f>
              <c:multiLvlStrCache>
                <c:ptCount val="16"/>
                <c:lvl>
                  <c:pt idx="0">
                    <c:v>Методы учитывают основные потребности возраста</c:v>
                  </c:pt>
                  <c:pt idx="1">
                    <c:v>Методы побуждают к оформлению образа желаемого результата (продукта) учебной деятельности</c:v>
                  </c:pt>
                  <c:pt idx="2">
                    <c:v>Методы формируют мотивацию учебной деятельности</c:v>
                  </c:pt>
                  <c:pt idx="3">
                    <c:v>Методы стимулируют формулирование детьми цели  учебной деятельности</c:v>
                  </c:pt>
                  <c:pt idx="4">
                    <c:v>Методы стимулируют планированиме детьми предстоящей деятельнсоти</c:v>
                  </c:pt>
                  <c:pt idx="5">
                    <c:v>Методы стмулируют выполнение действий согласно плану</c:v>
                  </c:pt>
                  <c:pt idx="6">
                    <c:v>Методы позволяют провести качественный анализ полученного результата (продукта)</c:v>
                  </c:pt>
                  <c:pt idx="7">
                    <c:v>Методы позволяют достгнуть личностной значимости деятельнсоти для участников со-бытия</c:v>
                  </c:pt>
                  <c:pt idx="8">
                    <c:v>Методы позволяют достигнуть общности переживаний участников со-бытия</c:v>
                  </c:pt>
                  <c:pt idx="9">
                    <c:v>Методы позволяют достигнуть общности в коммуникации участников со-бытия</c:v>
                  </c:pt>
                  <c:pt idx="10">
                    <c:v>Тема со-бытия отражает смысл (результат) учебной деятельности</c:v>
                  </c:pt>
                  <c:pt idx="11">
                    <c:v>Цель соотностится с образовательными результатами</c:v>
                  </c:pt>
                  <c:pt idx="12">
                    <c:v>Содержание способствует достижению образовательных результатов </c:v>
                  </c:pt>
                  <c:pt idx="13">
                    <c:v>Дидактические средства стимулировали учебную деятельность детей</c:v>
                  </c:pt>
                  <c:pt idx="14">
                    <c:v>Имеется анализ достигнутых образовательных результатов</c:v>
                  </c:pt>
                  <c:pt idx="15">
                    <c:v>Результат (продукт) учебной деятельнсоти являетсялогически связан с содержанием  деятельности </c:v>
                  </c:pt>
                </c:lvl>
                <c:lvl>
                  <c:pt idx="0">
                    <c:v>Соответсвие использованных методов (способов)организации учебной деятельности требованиям деятельностного подхода</c:v>
                  </c:pt>
                  <c:pt idx="7">
                    <c:v>Соответсвие использованных методов (способов)организации учебной деятельности со-бытийному подходу</c:v>
                  </c:pt>
                  <c:pt idx="10">
                    <c:v>Технологическая грамотность проекта со-бытия</c:v>
                  </c:pt>
                  <c:pt idx="13">
                    <c:v>Результативность проекта со-бытия</c:v>
                  </c:pt>
                </c:lvl>
              </c:multiLvlStrCache>
            </c:multiLvlStrRef>
          </c:cat>
          <c:val>
            <c:numRef>
              <c:f>эксп_свод!$L$4:$L$19</c:f>
              <c:numCache>
                <c:formatCode>General</c:formatCode>
                <c:ptCount val="16"/>
                <c:pt idx="0">
                  <c:v>2.2020052681236892</c:v>
                </c:pt>
                <c:pt idx="1">
                  <c:v>1.982849484823169</c:v>
                </c:pt>
                <c:pt idx="2">
                  <c:v>2.0938448004237475</c:v>
                </c:pt>
                <c:pt idx="3">
                  <c:v>2.0973817970528494</c:v>
                </c:pt>
                <c:pt idx="4">
                  <c:v>1.9673418929997879</c:v>
                </c:pt>
                <c:pt idx="5">
                  <c:v>2.0316997330155222</c:v>
                </c:pt>
                <c:pt idx="6">
                  <c:v>1.8260204220730536</c:v>
                </c:pt>
                <c:pt idx="7">
                  <c:v>1.9568603667287876</c:v>
                </c:pt>
                <c:pt idx="8">
                  <c:v>2.0321354693065219</c:v>
                </c:pt>
                <c:pt idx="9">
                  <c:v>2.190130641775379</c:v>
                </c:pt>
                <c:pt idx="10">
                  <c:v>2.1196648672964464</c:v>
                </c:pt>
                <c:pt idx="11">
                  <c:v>2.0526175213675217</c:v>
                </c:pt>
                <c:pt idx="12">
                  <c:v>2.1502577222971957</c:v>
                </c:pt>
                <c:pt idx="13">
                  <c:v>2.1675026240815711</c:v>
                </c:pt>
                <c:pt idx="14">
                  <c:v>1.9285312640575798</c:v>
                </c:pt>
                <c:pt idx="15">
                  <c:v>2.1717422027290447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980672"/>
        <c:axId val="129990656"/>
      </c:lineChart>
      <c:catAx>
        <c:axId val="1299806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 baseline="0"/>
            </a:pPr>
            <a:endParaRPr lang="ru-RU"/>
          </a:p>
        </c:txPr>
        <c:crossAx val="129990656"/>
        <c:crosses val="autoZero"/>
        <c:auto val="1"/>
        <c:lblAlgn val="ctr"/>
        <c:lblOffset val="100"/>
        <c:noMultiLvlLbl val="0"/>
      </c:catAx>
      <c:valAx>
        <c:axId val="129990656"/>
        <c:scaling>
          <c:orientation val="minMax"/>
          <c:max val="3"/>
          <c:min val="1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29980672"/>
        <c:crosses val="autoZero"/>
        <c:crossBetween val="between"/>
        <c:maj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CBD40-6304-4210-B85A-0DE744B74BDB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740DA-448B-44C8-9C0C-3C8478E2A9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112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Профессиональный стандарт педагога (ПСП) основан на профессиональных компетенциях и личностных качествах,</a:t>
            </a:r>
            <a:r>
              <a:rPr lang="ru-RU" baseline="0" dirty="0" smtClean="0"/>
              <a:t> которые позволяют реализовывать деятельностный подход в личностно-развивающей парадигме образования. В </a:t>
            </a:r>
            <a:r>
              <a:rPr lang="ru-RU" baseline="0" dirty="0" err="1" smtClean="0"/>
              <a:t>профстандарте</a:t>
            </a:r>
            <a:r>
              <a:rPr lang="ru-RU" baseline="0" dirty="0" smtClean="0"/>
              <a:t> выделены общие компетенции педагога, среди которых -  «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Уметь общаться с детьми, признавая их достоинство, понимая и принимая их. Способность оказать адресную помощь ребенку своими педагогическими приемами. Умение разрабатывать и реализовывать индивидуальные программы развития. Умение отслеживать динамику развития ребенка. Знание общих закономерностей развития личности и проявления личностных свойств.  Умение использовать в практике своей работы психологические подходы: культурно-исторический, деятельностный и развивающий. Умение формировать детско-взрослые сообщества…»  Кроме того, определяются и специфичные для педагогической деятельности на каждой ступени образования компетенции. Очевидно, что для реализации деятельностного подхода в соответствии со стандартами (ФГОС, ПСП) педагог должен обладать соответствующими профессиональными знаниями и умениями. 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endParaRPr lang="ru-RU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endParaRPr lang="ru-RU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740DA-448B-44C8-9C0C-3C8478E2A93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746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Исследование проводилось</a:t>
            </a:r>
            <a:r>
              <a:rPr lang="ru-RU" baseline="0" dirty="0" smtClean="0"/>
              <a:t> на основе </a:t>
            </a:r>
            <a:r>
              <a:rPr lang="ru-RU" baseline="0" dirty="0" err="1" smtClean="0"/>
              <a:t>самооценивания</a:t>
            </a:r>
            <a:r>
              <a:rPr lang="ru-RU" baseline="0" dirty="0" smtClean="0"/>
              <a:t> педагогами своей профессиональной компетентности на курсах повышения квалификации, а так же экспертной оценки итогового методического продукта. </a:t>
            </a:r>
            <a:r>
              <a:rPr lang="ru-RU" baseline="0" dirty="0" err="1" smtClean="0"/>
              <a:t>Самооценивание</a:t>
            </a:r>
            <a:r>
              <a:rPr lang="ru-RU" baseline="0" dirty="0" smtClean="0"/>
              <a:t> проводилось посредством анкетирования, педагоги выражали свое согласие или несогласие с позициями опросника. Мы приводим данные за 2014 год.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740DA-448B-44C8-9C0C-3C8478E2A93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256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Сильные стороны – это выборы педагогами</a:t>
            </a:r>
            <a:r>
              <a:rPr lang="ru-RU" baseline="0" dirty="0" smtClean="0"/>
              <a:t> тех утверждений опросника, которые соответствуют высокому (третьему) уровню профессиональной компетентности. В качестве тенденций выделены те позиции, которые набрали максимальное количество выборов. Рассмотрим их в контексте реализации деятельностного подхода. </a:t>
            </a:r>
          </a:p>
          <a:p>
            <a:r>
              <a:rPr lang="ru-RU" baseline="0" dirty="0" smtClean="0"/>
              <a:t> 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740DA-448B-44C8-9C0C-3C8478E2A93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432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</a:t>
            </a:r>
            <a:r>
              <a:rPr lang="ru-RU" baseline="0" dirty="0" smtClean="0"/>
              <a:t> качестве «дефицитов» выделены утверждения, которые набрали максимальное количество «не выборов» педагогами.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740DA-448B-44C8-9C0C-3C8478E2A93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353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Красным</a:t>
            </a:r>
            <a:r>
              <a:rPr lang="ru-RU" baseline="0" dirty="0" smtClean="0"/>
              <a:t> цветом </a:t>
            </a:r>
            <a:r>
              <a:rPr lang="ru-RU" baseline="0" smtClean="0"/>
              <a:t>выделены «</a:t>
            </a:r>
            <a:r>
              <a:rPr lang="ru-RU" baseline="0" dirty="0" smtClean="0"/>
              <a:t>проблемные точки» в разработке и реализации педагогических проектов образовательных со-</a:t>
            </a:r>
            <a:r>
              <a:rPr lang="ru-RU" baseline="0" dirty="0" err="1" smtClean="0"/>
              <a:t>бытий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740DA-448B-44C8-9C0C-3C8478E2A93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912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 результатам анкетирования педагогов на</a:t>
            </a:r>
            <a:r>
              <a:rPr lang="ru-RU" baseline="0" dirty="0" smtClean="0"/>
              <a:t> КПК были сконструированы индивидуальные профили специалиста, отражающие дефициты и сильные стороны, на их основе каждым педагогом были определены «точки роста» и «пробелы», составлен индивидуальный план профессионального развития. К сожалению у кафедры на данный момент нет механизмов отслеживания выполнения планов. </a:t>
            </a:r>
          </a:p>
          <a:p>
            <a:r>
              <a:rPr lang="ru-RU" baseline="0" dirty="0" smtClean="0"/>
              <a:t>Частично индивидуальный план реализуется на КПК посредством разработки и реализации проекта образовательного со-бытия. В поддержку учителя разработаны учебные пособия по организации учебной деятельности и проектно-исследовательское деятельности (см. на сайте ИРО). Педагогические проекты, получившие лучшую оценку (по результатам экспертной и общественной оценки) предполагается представить на предстоящей конференции по инновациям (декабрь) в рамках смотра инновационных образовательных практик. В этой связи хотелось бы выразить благодарность </a:t>
            </a:r>
            <a:r>
              <a:rPr lang="ru-RU" baseline="0" dirty="0" err="1" smtClean="0"/>
              <a:t>тьюторской</a:t>
            </a:r>
            <a:r>
              <a:rPr lang="ru-RU" baseline="0" dirty="0" smtClean="0"/>
              <a:t> команде курса «ФГОС НОО: особенности организации учебной деятельности» за качество разработанных учителями материалов.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740DA-448B-44C8-9C0C-3C8478E2A93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699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59000">
              <a:schemeClr val="accent1">
                <a:tint val="44500"/>
                <a:satMod val="160000"/>
                <a:alpha val="31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Подготовка учителя к реализации деятельностного подхода: проблемы и пути развития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©Тихомирова О.В., </a:t>
            </a:r>
            <a:r>
              <a:rPr lang="ru-RU" dirty="0" err="1" smtClean="0"/>
              <a:t>к.п.н</a:t>
            </a:r>
            <a:r>
              <a:rPr lang="ru-RU" dirty="0" smtClean="0"/>
              <a:t>, зав КНО</a:t>
            </a:r>
            <a:r>
              <a:rPr lang="en-US" dirty="0" smtClean="0"/>
              <a:t> </a:t>
            </a:r>
            <a:r>
              <a:rPr lang="ru-RU" dirty="0" smtClean="0"/>
              <a:t>ГОАУ ЯО ИРО</a:t>
            </a:r>
          </a:p>
          <a:p>
            <a:endParaRPr lang="ru-RU" dirty="0" smtClean="0"/>
          </a:p>
          <a:p>
            <a:r>
              <a:rPr lang="ru-RU" dirty="0" smtClean="0"/>
              <a:t>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4346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Пути развития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Осознание педагогами своих профессиональных дефицитов и сильных сторон </a:t>
            </a:r>
            <a:r>
              <a:rPr lang="ru-RU" b="1" dirty="0" smtClean="0"/>
              <a:t>→</a:t>
            </a:r>
            <a:r>
              <a:rPr lang="ru-RU" i="1" dirty="0" smtClean="0"/>
              <a:t>составление и реализация индивидуального плана профессионального развития (совместно с </a:t>
            </a:r>
            <a:r>
              <a:rPr lang="ru-RU" i="1" dirty="0" err="1" smtClean="0"/>
              <a:t>тьютором</a:t>
            </a:r>
            <a:r>
              <a:rPr lang="ru-RU" i="1" dirty="0" smtClean="0"/>
              <a:t>)</a:t>
            </a:r>
          </a:p>
          <a:p>
            <a:r>
              <a:rPr lang="ru-RU" dirty="0" smtClean="0"/>
              <a:t>Расширение практики применения деятельностного подхода </a:t>
            </a:r>
            <a:r>
              <a:rPr lang="ru-RU" b="1" dirty="0" smtClean="0"/>
              <a:t>→ </a:t>
            </a:r>
            <a:r>
              <a:rPr lang="ru-RU" i="1" dirty="0" smtClean="0"/>
              <a:t>участие в мастер-классах,</a:t>
            </a:r>
            <a:r>
              <a:rPr lang="ru-RU" b="1" i="1" dirty="0" smtClean="0"/>
              <a:t> </a:t>
            </a:r>
            <a:r>
              <a:rPr lang="ru-RU" i="1" dirty="0" smtClean="0"/>
              <a:t>стажировка</a:t>
            </a:r>
          </a:p>
          <a:p>
            <a:r>
              <a:rPr lang="ru-RU" dirty="0" smtClean="0"/>
              <a:t>Освоение инновационных форм организации учебной деятельности </a:t>
            </a:r>
            <a:r>
              <a:rPr lang="ru-RU" b="1" dirty="0"/>
              <a:t>→ </a:t>
            </a:r>
            <a:r>
              <a:rPr lang="ru-RU" i="1" dirty="0" smtClean="0"/>
              <a:t>апробация </a:t>
            </a:r>
            <a:r>
              <a:rPr lang="ru-RU" i="1" dirty="0"/>
              <a:t>разработанных в ходе КПК методических </a:t>
            </a:r>
            <a:r>
              <a:rPr lang="ru-RU" i="1" dirty="0" smtClean="0"/>
              <a:t>продуктов</a:t>
            </a:r>
            <a:r>
              <a:rPr lang="ru-RU" i="1" dirty="0"/>
              <a:t> </a:t>
            </a:r>
            <a:r>
              <a:rPr lang="ru-RU" i="1" dirty="0" smtClean="0"/>
              <a:t>и представление результатов</a:t>
            </a:r>
            <a:endParaRPr lang="ru-RU" dirty="0" smtClean="0"/>
          </a:p>
          <a:p>
            <a:r>
              <a:rPr lang="ru-RU" dirty="0" smtClean="0"/>
              <a:t>Актуализация и обобщение собственного опыта реализации деятельностного подхода </a:t>
            </a:r>
            <a:r>
              <a:rPr lang="ru-RU" dirty="0"/>
              <a:t> </a:t>
            </a:r>
            <a:r>
              <a:rPr lang="ru-RU" b="1" dirty="0" smtClean="0"/>
              <a:t>→ </a:t>
            </a:r>
            <a:r>
              <a:rPr lang="ru-RU" i="1" dirty="0" smtClean="0"/>
              <a:t>публикации, выступления, презентации, мастер-классы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126797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ovtikhomirova@yandex.ru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6643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Профессиональный стандарт педагога – стандарт педагогической деятельности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980728"/>
            <a:ext cx="9108504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Профессиональные </a:t>
            </a:r>
            <a:r>
              <a:rPr lang="ru-RU" sz="1800" b="1" dirty="0"/>
              <a:t>компетенции педагога, отражающие специфику работы в начальной </a:t>
            </a:r>
            <a:r>
              <a:rPr lang="ru-RU" sz="1800" b="1" dirty="0" smtClean="0"/>
              <a:t>школе. Педагог </a:t>
            </a:r>
            <a:r>
              <a:rPr lang="ru-RU" sz="1800" b="1" dirty="0"/>
              <a:t>начальной школы должен </a:t>
            </a:r>
            <a:endParaRPr lang="ru-RU" sz="1800" dirty="0"/>
          </a:p>
          <a:p>
            <a:pPr marL="0" indent="0">
              <a:buNone/>
            </a:pPr>
            <a:r>
              <a:rPr lang="ru-RU" sz="1800" dirty="0"/>
              <a:t>1. Учитывать своеобразие социальной ситуации развития первоклассника в связи с переходом ведущей деятельности от игровой к учебной, целенаправленно формировать у детей социальную позицию ученика. </a:t>
            </a:r>
          </a:p>
          <a:p>
            <a:pPr marL="0" indent="0">
              <a:buNone/>
            </a:pPr>
            <a:r>
              <a:rPr lang="ru-RU" sz="1800" dirty="0"/>
              <a:t>2. Обеспечивать развитие умения учиться (универсальных учебных действий) до уровня, необходимого для обучения в основной школе. </a:t>
            </a:r>
          </a:p>
          <a:p>
            <a:pPr marL="0" indent="0">
              <a:buNone/>
            </a:pPr>
            <a:r>
              <a:rPr lang="ru-RU" sz="1800" dirty="0"/>
              <a:t>3. Обеспечивать при организации учебной деятельности достижение </a:t>
            </a:r>
            <a:r>
              <a:rPr lang="ru-RU" sz="1800" dirty="0" err="1"/>
              <a:t>метапредметных</a:t>
            </a:r>
            <a:r>
              <a:rPr lang="ru-RU" sz="1800" dirty="0"/>
              <a:t> образовательных результатов как важнейших новообразований младшего школьного возраста. </a:t>
            </a:r>
          </a:p>
          <a:p>
            <a:pPr marL="0" indent="0">
              <a:buNone/>
            </a:pPr>
            <a:r>
              <a:rPr lang="ru-RU" sz="1800" dirty="0"/>
              <a:t>4. Быть готовым, как самый значимый взрослый в социальной ситуации развития младшего школьника, к общению в условиях повышенной степени доверия детей учителю. </a:t>
            </a:r>
          </a:p>
          <a:p>
            <a:pPr marL="0" indent="0">
              <a:buNone/>
            </a:pPr>
            <a:r>
              <a:rPr lang="ru-RU" sz="1800" dirty="0"/>
              <a:t>5. Уметь реагировать на непосредственные по форме обращения детей к учителю, распознавая за ними серьезные личные проблемы. Нести ответственность за личностные образовательные результаты своих учеников. </a:t>
            </a:r>
          </a:p>
          <a:p>
            <a:pPr marL="0" indent="0">
              <a:buNone/>
            </a:pPr>
            <a:r>
              <a:rPr lang="ru-RU" sz="1800" dirty="0"/>
              <a:t>6. Учитывать при оценке успехов и возможностей учеников неравномерность индивидуального психического развития детей младшего школьного возраста, а также своеобразие динамики развития учебной деятельности мальчиков и девочек. </a:t>
            </a:r>
          </a:p>
        </p:txBody>
      </p:sp>
    </p:spTree>
    <p:extLst>
      <p:ext uri="{BB962C8B-B14F-4D97-AF65-F5344CB8AC3E}">
        <p14:creationId xmlns:p14="http://schemas.microsoft.com/office/powerpoint/2010/main" val="221575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80120"/>
          </a:xfrm>
        </p:spPr>
        <p:txBody>
          <a:bodyPr>
            <a:noAutofit/>
          </a:bodyPr>
          <a:lstStyle/>
          <a:p>
            <a:r>
              <a:rPr lang="ru-RU" sz="3200" dirty="0" smtClean="0"/>
              <a:t>Выявление уровня готовности учителя начальных классов к реализации деятельностного подхода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680520"/>
          </a:xfrm>
        </p:spPr>
        <p:txBody>
          <a:bodyPr/>
          <a:lstStyle/>
          <a:p>
            <a:r>
              <a:rPr lang="ru-RU" dirty="0" smtClean="0"/>
              <a:t>Инструменты – опросник по </a:t>
            </a:r>
            <a:r>
              <a:rPr lang="ru-RU" dirty="0" err="1" smtClean="0"/>
              <a:t>самооцениванию</a:t>
            </a:r>
            <a:r>
              <a:rPr lang="ru-RU" dirty="0" smtClean="0"/>
              <a:t> профессиональной компетентности; экспертная оценка методического продукта </a:t>
            </a:r>
          </a:p>
          <a:p>
            <a:r>
              <a:rPr lang="ru-RU" dirty="0" smtClean="0"/>
              <a:t>Участники – слушатели КПК (учителя начальных классов, методисты, зам. директора</a:t>
            </a:r>
            <a:r>
              <a:rPr lang="ru-RU" smtClean="0"/>
              <a:t>, </a:t>
            </a:r>
            <a:r>
              <a:rPr lang="ru-RU" smtClean="0"/>
              <a:t>общим </a:t>
            </a:r>
            <a:r>
              <a:rPr lang="ru-RU" dirty="0" smtClean="0"/>
              <a:t>количеством 213 чел.)</a:t>
            </a:r>
          </a:p>
          <a:p>
            <a:r>
              <a:rPr lang="ru-RU" dirty="0"/>
              <a:t>Период проведения – </a:t>
            </a:r>
            <a:r>
              <a:rPr lang="ru-RU" dirty="0" smtClean="0"/>
              <a:t>февраль-октябрь 2014 г.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7589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Общие тенденции профессионального развития: сильные стороны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398401"/>
              </p:ext>
            </p:extLst>
          </p:nvPr>
        </p:nvGraphicFramePr>
        <p:xfrm>
          <a:off x="59378" y="1124745"/>
          <a:ext cx="9036496" cy="5577571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776318"/>
                <a:gridCol w="7260178"/>
              </a:tblGrid>
              <a:tr h="1028224"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smtClean="0">
                          <a:effectLst/>
                        </a:rPr>
                        <a:t>Знания в области педагогики и  психологии</a:t>
                      </a:r>
                    </a:p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 Знаю методы установления контактов с детьми разных возрастов и образовательных потребностей и их родителями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9973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Знаю методы управления коллективом </a:t>
                      </a:r>
                      <a:r>
                        <a:rPr lang="ru-RU" sz="2000" u="none" strike="noStrike" dirty="0" smtClean="0">
                          <a:effectLst/>
                        </a:rPr>
                        <a:t>(детским, взрослым, смешанным): </a:t>
                      </a:r>
                      <a:r>
                        <a:rPr lang="ru-RU" sz="2000" u="none" strike="noStrike" dirty="0">
                          <a:effectLst/>
                        </a:rPr>
                        <a:t>методы убеждения, аргументации своей позиции, предотвращения конфликтов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7468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smtClean="0">
                          <a:effectLst/>
                        </a:rPr>
                        <a:t>Знаю психологические основы и механизмы формирования готовности ребенка дошкольного возраста к школьному обучению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68548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Личностные качества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Считаю, что педагога, прежде всего, должна интересовать личность ребенка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646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Принимаю любого человека таким, каков он есть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05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Считаю, что педагог учится у тех, с кем работает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314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 Стараюсь понять позицию другого человека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7530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Рефлексивные умения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Умею объективно определять причины неудач в деятельности и устранять их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648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Общие тенденции профессионального развития: дефициты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8738552"/>
              </p:ext>
            </p:extLst>
          </p:nvPr>
        </p:nvGraphicFramePr>
        <p:xfrm>
          <a:off x="59378" y="1124744"/>
          <a:ext cx="9036496" cy="5614799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944216"/>
                <a:gridCol w="7092280"/>
              </a:tblGrid>
              <a:tr h="6641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smtClean="0">
                          <a:effectLst/>
                        </a:rPr>
                        <a:t>Общие </a:t>
                      </a:r>
                      <a:r>
                        <a:rPr lang="ru-RU" sz="2000" u="none" strike="noStrike" dirty="0">
                          <a:effectLst/>
                        </a:rPr>
                        <a:t>знания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Знаю основные нормативные документы, определяющие образовательную и социальную политику РФ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7039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Знания в области психологии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Знаю  психологические основы работы с </a:t>
                      </a:r>
                      <a:r>
                        <a:rPr lang="ru-RU" sz="2000" u="none" strike="noStrike" dirty="0" smtClean="0">
                          <a:effectLst/>
                        </a:rPr>
                        <a:t>взрослыми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66417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Технологические умения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Умею формулировать педагогическую проблему, оформлять ее решение в виде педагогических задач и прогнозировать результат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664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Умею гибко перестраивать педагогические задачи по мере изменения педагогической ситуации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3867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Владею способами активизации мышления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39706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Методические умения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Владею методами педагогической диагностики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558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 Владею способами интеграции различных областей знаний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664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Умею адаптировать методические материалы к реальным образовательным потребностям ребенка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664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Умею составлять индивидуальную программу развития ребенка и рекомендации по ее реализации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770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Общие тенденции профессионального развития: дефициты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9213423"/>
              </p:ext>
            </p:extLst>
          </p:nvPr>
        </p:nvGraphicFramePr>
        <p:xfrm>
          <a:off x="59378" y="1124744"/>
          <a:ext cx="9036496" cy="5616625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2136358"/>
                <a:gridCol w="6900138"/>
              </a:tblGrid>
              <a:tr h="944139"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smtClean="0">
                          <a:effectLst/>
                        </a:rPr>
                        <a:t>Коммуникативные умения</a:t>
                      </a:r>
                    </a:p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Умею гибко перестраивать способы и стили общения, выбирать оптимальное их сочетание, чередовать разные позиции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685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Владею приемами косвенного воздействия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685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Владею приемами стимулирования инициативы, самостоятельности суждений, критичности мышления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62942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Личностные качества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 Люди, с которыми я работаю, могут сказать, что я контактный человек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6294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Я обозначаю для партнеров по деятельности (в </a:t>
                      </a:r>
                      <a:r>
                        <a:rPr lang="ru-RU" sz="2000" u="none" strike="noStrike" dirty="0" err="1">
                          <a:effectLst/>
                        </a:rPr>
                        <a:t>т.ч</a:t>
                      </a:r>
                      <a:r>
                        <a:rPr lang="ru-RU" sz="2000" u="none" strike="noStrike" dirty="0">
                          <a:effectLst/>
                        </a:rPr>
                        <a:t>. и для детей) замыслы и цели своих действий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6294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Люди (взрослые и дети), с которыми я работаю, могут сказать, что со мной легко и приятно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685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Не боюсь находить нестандартные решения в проблемных ситуациях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9441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Рефлексивные умения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 Осознаю цели и мотивы своей деятельности, принимаю на их основе решения, оцениваю эффективность их реального выполнения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884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4723814"/>
              </p:ext>
            </p:extLst>
          </p:nvPr>
        </p:nvGraphicFramePr>
        <p:xfrm>
          <a:off x="971600" y="116632"/>
          <a:ext cx="6768752" cy="6582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0175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Ключевые проблемы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583264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Недостаточность профессиональных знаний и умений учителей в  </a:t>
            </a:r>
            <a:r>
              <a:rPr lang="ru-RU" b="1" dirty="0" smtClean="0"/>
              <a:t>поэтапной организации </a:t>
            </a:r>
            <a:r>
              <a:rPr lang="ru-RU" dirty="0" smtClean="0"/>
              <a:t>деятельности учащихся</a:t>
            </a:r>
          </a:p>
          <a:p>
            <a:r>
              <a:rPr lang="ru-RU" dirty="0" smtClean="0"/>
              <a:t>Недостаточная </a:t>
            </a:r>
            <a:r>
              <a:rPr lang="ru-RU" dirty="0" err="1" smtClean="0"/>
              <a:t>сформированность</a:t>
            </a:r>
            <a:r>
              <a:rPr lang="ru-RU" dirty="0" smtClean="0"/>
              <a:t> собственных проектировочных умений учителей (прогнозирование результата, целеполагание, анализ полученного результата)</a:t>
            </a:r>
          </a:p>
          <a:p>
            <a:r>
              <a:rPr lang="ru-RU" dirty="0" smtClean="0"/>
              <a:t>Недостаточная </a:t>
            </a:r>
            <a:r>
              <a:rPr lang="ru-RU" dirty="0" err="1" smtClean="0"/>
              <a:t>сформированность</a:t>
            </a:r>
            <a:r>
              <a:rPr lang="ru-RU" dirty="0" smtClean="0"/>
              <a:t> рефлексивных умений</a:t>
            </a:r>
          </a:p>
          <a:p>
            <a:r>
              <a:rPr lang="ru-RU" dirty="0" smtClean="0"/>
              <a:t>Недостаточное владение технологиями личностно-развивающего образования, позволяющими реализовывать деятельностный подход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9522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Потенциал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Знание учителями методов </a:t>
            </a:r>
            <a:r>
              <a:rPr lang="ru-RU" dirty="0">
                <a:solidFill>
                  <a:srgbClr val="000000"/>
                </a:solidFill>
              </a:rPr>
              <a:t>установления контактов с детьми разных </a:t>
            </a:r>
            <a:r>
              <a:rPr lang="ru-RU" dirty="0" smtClean="0">
                <a:solidFill>
                  <a:srgbClr val="000000"/>
                </a:solidFill>
              </a:rPr>
              <a:t>образовательных потребностей и  </a:t>
            </a:r>
            <a:r>
              <a:rPr lang="ru-RU" dirty="0">
                <a:solidFill>
                  <a:srgbClr val="000000"/>
                </a:solidFill>
              </a:rPr>
              <a:t>методы управления </a:t>
            </a:r>
            <a:r>
              <a:rPr lang="ru-RU" dirty="0" smtClean="0">
                <a:solidFill>
                  <a:srgbClr val="000000"/>
                </a:solidFill>
              </a:rPr>
              <a:t>коллективом, основанных на убеждении, </a:t>
            </a:r>
            <a:r>
              <a:rPr lang="ru-RU" dirty="0">
                <a:solidFill>
                  <a:srgbClr val="000000"/>
                </a:solidFill>
              </a:rPr>
              <a:t>аргументации своей </a:t>
            </a:r>
            <a:r>
              <a:rPr lang="ru-RU" dirty="0" smtClean="0">
                <a:solidFill>
                  <a:srgbClr val="000000"/>
                </a:solidFill>
              </a:rPr>
              <a:t>позиции</a:t>
            </a:r>
            <a:endParaRPr lang="ru-RU" dirty="0" smtClean="0"/>
          </a:p>
          <a:p>
            <a:r>
              <a:rPr lang="ru-RU" dirty="0" smtClean="0"/>
              <a:t>Готовность учителей к принятию учащихся любых образовательных возможностей</a:t>
            </a:r>
          </a:p>
          <a:p>
            <a:r>
              <a:rPr lang="ru-RU" dirty="0" smtClean="0"/>
              <a:t>Готовность учителей к развитию вместе со своими учениками</a:t>
            </a:r>
          </a:p>
          <a:p>
            <a:r>
              <a:rPr lang="ru-RU" dirty="0" smtClean="0"/>
              <a:t>Ориентированность психологических позиций учителей на развитие личности ученика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84403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1152</Words>
  <Application>Microsoft Office PowerPoint</Application>
  <PresentationFormat>Экран (4:3)</PresentationFormat>
  <Paragraphs>90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Подготовка учителя к реализации деятельностного подхода: проблемы и пути развития</vt:lpstr>
      <vt:lpstr>Профессиональный стандарт педагога – стандарт педагогической деятельности</vt:lpstr>
      <vt:lpstr>Выявление уровня готовности учителя начальных классов к реализации деятельностного подхода </vt:lpstr>
      <vt:lpstr>Общие тенденции профессионального развития: сильные стороны</vt:lpstr>
      <vt:lpstr>Общие тенденции профессионального развития: дефициты</vt:lpstr>
      <vt:lpstr>Общие тенденции профессионального развития: дефициты</vt:lpstr>
      <vt:lpstr>Презентация PowerPoint</vt:lpstr>
      <vt:lpstr>Ключевые проблемы </vt:lpstr>
      <vt:lpstr>Потенциал</vt:lpstr>
      <vt:lpstr>Пути развития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учителя к реализации деятельностного подхода: проблемы и пути решения</dc:title>
  <dc:creator>Ольга Вячеславовна Тихомирова</dc:creator>
  <cp:lastModifiedBy>Ирина Николаевна Чижова</cp:lastModifiedBy>
  <cp:revision>24</cp:revision>
  <dcterms:created xsi:type="dcterms:W3CDTF">2014-10-14T06:47:19Z</dcterms:created>
  <dcterms:modified xsi:type="dcterms:W3CDTF">2014-10-17T07:59:48Z</dcterms:modified>
</cp:coreProperties>
</file>