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93" r:id="rId3"/>
    <p:sldId id="301" r:id="rId4"/>
    <p:sldId id="303" r:id="rId5"/>
    <p:sldId id="304" r:id="rId6"/>
    <p:sldId id="296" r:id="rId7"/>
    <p:sldId id="297" r:id="rId8"/>
    <p:sldId id="300" r:id="rId9"/>
    <p:sldId id="298" r:id="rId10"/>
    <p:sldId id="299" r:id="rId11"/>
    <p:sldId id="295" r:id="rId12"/>
    <p:sldId id="306" r:id="rId13"/>
    <p:sldId id="302" r:id="rId14"/>
    <p:sldId id="263" r:id="rId15"/>
    <p:sldId id="294" r:id="rId16"/>
    <p:sldId id="305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90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1A62-E70C-46C7-8243-8A814E290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873120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C4D6-D98A-48CF-B02D-6773A2F05F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807960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4484-1393-4F61-9A33-918EFAF817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519326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A7C-1B76-4195-9FD3-AFC9455D0A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679749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6DB5-FD5F-42D4-8CDB-081A7F65C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650459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8975-9B46-47E8-BE41-F60AC47AE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639309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2928-FE19-4701-AAE6-2C81C96ED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89020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9C2B-F243-44A7-9086-97B17B2A65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573896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B032-DD57-450B-BA9A-06D2924FB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399170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CD03-921C-4694-963C-D3F54B5C1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458193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709B-4E6C-4342-9D36-FD42CA1564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3566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7FCD2DF6-BCE9-4F4A-BCF3-338B63E181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424863" cy="5975350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altLang="ru-RU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«Детям о войне» </a:t>
            </a: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altLang="ru-RU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Образовательные мероприятия, посвящённые </a:t>
            </a:r>
            <a:b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войне, </a:t>
            </a:r>
            <a:b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 средство формирования гражданской позиции </a:t>
            </a:r>
            <a:b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младших школьников 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CC6600"/>
                </a:solidFill>
                <a:latin typeface="Times New Roman" pitchFamily="18" charset="0"/>
              </a:rPr>
              <a:t/>
            </a:r>
            <a:br>
              <a:rPr lang="ru-RU" altLang="ru-RU" b="1" smtClean="0">
                <a:solidFill>
                  <a:srgbClr val="CC6600"/>
                </a:solidFill>
                <a:latin typeface="Times New Roman" pitchFamily="18" charset="0"/>
              </a:rPr>
            </a:br>
            <a:endParaRPr lang="ru-RU" altLang="ru-RU" b="1" smtClean="0">
              <a:solidFill>
                <a:srgbClr val="CC6600"/>
              </a:solidFill>
              <a:latin typeface="Times New Roman" pitchFamily="18" charset="0"/>
            </a:endParaRPr>
          </a:p>
        </p:txBody>
      </p:sp>
      <p:pic>
        <p:nvPicPr>
          <p:cNvPr id="2051" name="Picture 2" descr="70 лет Великой Победе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7748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076825" y="5300663"/>
            <a:ext cx="3455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Крылова Елена Ивановна, учитель начальных классов МОУ СОШ №7 г.Углич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6985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Исследовательские  работы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О чём рассказала пожелтевшая фотография»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sz="3600" b="1" u="sng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395288" y="1687513"/>
            <a:ext cx="849788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>
              <a:solidFill>
                <a:schemeClr val="accent2"/>
              </a:solidFill>
              <a:latin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/>
              <a:t>.</a:t>
            </a:r>
            <a:r>
              <a:rPr lang="ru-RU" altLang="ru-RU" b="1"/>
              <a:t> </a:t>
            </a:r>
            <a:endParaRPr lang="ru-RU" altLang="ru-RU"/>
          </a:p>
        </p:txBody>
      </p:sp>
      <p:pic>
        <p:nvPicPr>
          <p:cNvPr id="11268" name="Рисунок 5" descr="C:\Documents and Settings\Loner\Рабочий стол\медали\сканировани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338455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 descr="C:\Documents and Settings\Loner\Рабочий стол\медали\сканирование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3455988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468313" y="5084763"/>
            <a:ext cx="7848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99"/>
                </a:solidFill>
              </a:rPr>
              <a:t>Трофимов  Николай Алексеевич</a:t>
            </a:r>
          </a:p>
          <a:p>
            <a:pPr eaLnBrk="1" hangingPunct="1"/>
            <a:r>
              <a:rPr lang="ru-RU" altLang="ru-RU" b="1" i="1">
                <a:solidFill>
                  <a:srgbClr val="000099"/>
                </a:solidFill>
              </a:rPr>
              <a:t> </a:t>
            </a:r>
            <a:r>
              <a:rPr lang="ru-RU" altLang="ru-RU" b="1">
                <a:solidFill>
                  <a:srgbClr val="000099"/>
                </a:solidFill>
              </a:rPr>
              <a:t>В 1943 году моего прадеда ранили, он попал в госпиталь в Кировград. </a:t>
            </a:r>
          </a:p>
          <a:p>
            <a:pPr eaLnBrk="1" hangingPunct="1"/>
            <a:r>
              <a:rPr lang="ru-RU" altLang="ru-RU" b="1">
                <a:solidFill>
                  <a:srgbClr val="000099"/>
                </a:solidFill>
              </a:rPr>
              <a:t> Находясь на лечении, он отправляет своим родным весточку на обычной фотографии...</a:t>
            </a:r>
            <a:endParaRPr lang="ru-RU" altLang="ru-RU"/>
          </a:p>
        </p:txBody>
      </p:sp>
      <p:pic>
        <p:nvPicPr>
          <p:cNvPr id="11271" name="Picture 2" descr="70 лет Великой Победе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9415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Исследовательская  деятельность</a:t>
            </a: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395288" y="914400"/>
            <a:ext cx="820896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презентаций</a:t>
            </a:r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презентация </a:t>
            </a:r>
          </a:p>
          <a:p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«Никто не забыт – ничто не забыто!» </a:t>
            </a:r>
          </a:p>
          <a:p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(Герои-угличане)</a:t>
            </a: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/>
              <a:t>.</a:t>
            </a:r>
            <a:r>
              <a:rPr lang="ru-RU" altLang="ru-RU" b="1"/>
              <a:t> </a:t>
            </a:r>
            <a:endParaRPr lang="ru-RU" altLang="ru-RU"/>
          </a:p>
        </p:txBody>
      </p:sp>
      <p:pic>
        <p:nvPicPr>
          <p:cNvPr id="12292" name="Picture 4" descr="сканирование0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400" y="3789363"/>
            <a:ext cx="1749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151288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12"/>
          <p:cNvSpPr>
            <a:spLocks noChangeArrowheads="1"/>
          </p:cNvSpPr>
          <p:nvPr/>
        </p:nvSpPr>
        <p:spPr bwMode="auto">
          <a:xfrm>
            <a:off x="1908175" y="3789363"/>
            <a:ext cx="23034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</a:rPr>
              <a:t>Шарков Валентин Иванович</a:t>
            </a:r>
          </a:p>
          <a:p>
            <a:pPr algn="just" eaLnBrk="1" hangingPunct="1"/>
            <a:r>
              <a:rPr lang="ru-RU" altLang="ru-RU" sz="1600">
                <a:solidFill>
                  <a:srgbClr val="000000"/>
                </a:solidFill>
              </a:rPr>
              <a:t> Летчик, командир авиазвена. За выполнение  93 боевых вылетов, мужество и героизм 1945 году награжден Золотой Звездой Советского Союза</a:t>
            </a:r>
            <a:endParaRPr lang="ru-RU" altLang="ru-RU" sz="1600"/>
          </a:p>
        </p:txBody>
      </p:sp>
      <p:sp>
        <p:nvSpPr>
          <p:cNvPr id="12295" name="Прямоугольник 13"/>
          <p:cNvSpPr>
            <a:spLocks noChangeArrowheads="1"/>
          </p:cNvSpPr>
          <p:nvPr/>
        </p:nvSpPr>
        <p:spPr bwMode="auto">
          <a:xfrm>
            <a:off x="4572000" y="3716338"/>
            <a:ext cx="23764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</a:rPr>
              <a:t>Голубев    Виктор Максимович</a:t>
            </a:r>
          </a:p>
          <a:p>
            <a:pPr algn="just" eaLnBrk="1" hangingPunct="1"/>
            <a:r>
              <a:rPr lang="ru-RU" altLang="ru-RU" sz="1600">
                <a:solidFill>
                  <a:srgbClr val="000000"/>
                </a:solidFill>
              </a:rPr>
              <a:t>За героизм и отвагу, проявленные в воздушных боях, в августе 1942 года Голубеву было присвоено звание Героя Советского Союза</a:t>
            </a:r>
          </a:p>
        </p:txBody>
      </p:sp>
      <p:pic>
        <p:nvPicPr>
          <p:cNvPr id="12296" name="Picture 2" descr="70 лет Великой Победе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763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59113" y="404813"/>
            <a:ext cx="568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FF"/>
                </a:solidFill>
                <a:latin typeface="Monotype Corsiva" pitchFamily="66" charset="0"/>
              </a:rPr>
              <a:t>Система  внеклассной  работы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95288" y="1490663"/>
            <a:ext cx="80645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Фестиваль военной песни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Встречи с ветеранами Великой Отечественной войны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конкурс чтецов «Пусть всегда будет </a:t>
            </a:r>
          </a:p>
          <a:p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мир!»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Социальные акции «Письмо ветерану»,  </a:t>
            </a:r>
          </a:p>
          <a:p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«Бессмертный полк»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Торжественные мероприятия, посвящённые  </a:t>
            </a:r>
          </a:p>
          <a:p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«Дню Победы»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Изготовление поздравительных открыток для </a:t>
            </a:r>
          </a:p>
          <a:p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ветеранов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/>
          </a:p>
          <a:p>
            <a:pPr>
              <a:buFont typeface="Wingdings" pitchFamily="2" charset="2"/>
              <a:buChar char="Ø"/>
            </a:pPr>
            <a:endParaRPr lang="ru-RU" altLang="ru-RU" sz="3200"/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6" name="Picture 5" descr="E:\фото\Фото00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75" y="4868863"/>
            <a:ext cx="29686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70 лет Великой Победе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83673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63713" y="4048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Экскурсии</a:t>
            </a:r>
            <a:r>
              <a:rPr lang="ru-RU" altLang="ru-RU" sz="3600" b="1" u="sng">
                <a:solidFill>
                  <a:srgbClr val="0000CC"/>
                </a:solidFill>
                <a:latin typeface="Monotype Corsiva" pitchFamily="66" charset="0"/>
              </a:rPr>
              <a:t>  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395288" y="1179513"/>
            <a:ext cx="83534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Исторический музей; </a:t>
            </a:r>
          </a:p>
          <a:p>
            <a:pPr eaLnBrk="1" hangingPunct="1"/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посещение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Выставок, экспозиций, посвящённых  70-летию </a:t>
            </a:r>
          </a:p>
          <a:p>
            <a:pPr eaLnBrk="1" hangingPunct="1"/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Великой Победы,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Памятников воинам, защищавших Родину в </a:t>
            </a:r>
          </a:p>
          <a:p>
            <a:pPr eaLnBrk="1" hangingPunct="1"/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годы Великой Отечественной </a:t>
            </a:r>
            <a:r>
              <a:rPr lang="ru-RU" alt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2" descr="E:\фото\Фото0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24844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K:\DCIM\101MEDIA\PIC_02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292600"/>
            <a:ext cx="25733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3933825"/>
            <a:ext cx="24653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E:\фото\Фото00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5373688"/>
            <a:ext cx="24479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E:\фото\Фото00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24844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70 лет Великой Победе!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6256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Творческие  работы  </a:t>
            </a:r>
          </a:p>
        </p:txBody>
      </p:sp>
      <p:pic>
        <p:nvPicPr>
          <p:cNvPr id="15363" name="Picture 5" descr="E:\Архангельская Валерия\Архангельская Валерия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17510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E:\Архангельская Валерия\Архангельская Валерия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23764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4479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180022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395288" y="1601788"/>
            <a:ext cx="82089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Участники всероссийского конкурса рисунков  «Дети войны игрушек не знали»</a:t>
            </a:r>
          </a:p>
          <a:p>
            <a:endParaRPr lang="ru-RU" altLang="ru-RU"/>
          </a:p>
        </p:txBody>
      </p:sp>
      <p:pic>
        <p:nvPicPr>
          <p:cNvPr id="15368" name="Picture 2" descr="70 лет Великой Победе!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9446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63713" y="620713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Творческие  работы  </a:t>
            </a: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395288" y="1303338"/>
            <a:ext cx="78486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32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конкурса плакатов, </a:t>
            </a:r>
            <a:endParaRPr lang="ru-RU" altLang="ru-RU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32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посвящённого 70-летию Победы в Великой Отечественной Войне</a:t>
            </a:r>
          </a:p>
          <a:p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4" descr="E:\фото\Фото0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4275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E:\фото\Фото0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70 лет Великой Победе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8351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63713" y="188913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FF"/>
                </a:solidFill>
                <a:latin typeface="Monotype Corsiva" pitchFamily="66" charset="0"/>
              </a:rPr>
              <a:t>Творческие  работы</a:t>
            </a:r>
            <a:endParaRPr lang="ru-RU" altLang="ru-RU" sz="3200" b="1" u="sng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95288" y="557213"/>
            <a:ext cx="69135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Сочинения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altLang="ru-RU" sz="3200"/>
          </a:p>
          <a:p>
            <a:pPr>
              <a:buFont typeface="Wingdings" pitchFamily="2" charset="2"/>
              <a:buChar char="Ø"/>
            </a:pPr>
            <a:endParaRPr lang="ru-RU" altLang="ru-RU" sz="3200"/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45598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р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5084763"/>
            <a:ext cx="27225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4787900" y="1196975"/>
            <a:ext cx="374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cs typeface="Times New Roman" pitchFamily="18" charset="0"/>
              </a:rPr>
              <a:t>Семейная реликвия</a:t>
            </a:r>
            <a:endParaRPr lang="ru-RU" altLang="ru-RU" sz="1400" b="1" dirty="0"/>
          </a:p>
          <a:p>
            <a:pPr algn="just"/>
            <a:r>
              <a:rPr lang="ru-RU" altLang="ru-RU" sz="1200" dirty="0">
                <a:cs typeface="Times New Roman" pitchFamily="18" charset="0"/>
              </a:rPr>
              <a:t>Мой прадедушка, </a:t>
            </a:r>
            <a:r>
              <a:rPr lang="ru-RU" altLang="ru-RU" sz="1200" dirty="0" err="1">
                <a:cs typeface="Times New Roman" pitchFamily="18" charset="0"/>
              </a:rPr>
              <a:t>Белышев</a:t>
            </a:r>
            <a:r>
              <a:rPr lang="ru-RU" altLang="ru-RU" sz="1200" dirty="0">
                <a:cs typeface="Times New Roman" pitchFamily="18" charset="0"/>
              </a:rPr>
              <a:t> Виктор Васильевич, был участником Великой Отечественной войны. Он возглавлял взвод разведчиков, был участником Сталинградской битвы, освобождал </a:t>
            </a:r>
            <a:r>
              <a:rPr lang="ru-RU" altLang="ru-RU" sz="1200" dirty="0" err="1">
                <a:cs typeface="Times New Roman" pitchFamily="18" charset="0"/>
              </a:rPr>
              <a:t>Кеннигсберг</a:t>
            </a:r>
            <a:r>
              <a:rPr lang="ru-RU" altLang="ru-RU" sz="1200" dirty="0">
                <a:cs typeface="Times New Roman" pitchFamily="18" charset="0"/>
              </a:rPr>
              <a:t>, Варшаву и с боями дошел до Берлина. За смелость и отвагу награжден тремя орденами и шестью медалями.</a:t>
            </a:r>
            <a:endParaRPr lang="ru-RU" altLang="ru-RU" sz="1200" dirty="0"/>
          </a:p>
          <a:p>
            <a:pPr algn="just"/>
            <a:r>
              <a:rPr lang="ru-RU" altLang="ru-RU" sz="1200" dirty="0">
                <a:cs typeface="Times New Roman" pitchFamily="18" charset="0"/>
              </a:rPr>
              <a:t>Часто прадедушка рассказывал о битвах и сражениях. Очень тяжело приходилось солдатам нашей армии. Выжить на войне иногда помогали случайности. Однажды прадедушка с группой разведчиков возвращался с очередного задания. Их обстреляли фашисты. Пуля ударила прадеда в живот, он упал и почувствовал, как потекла вода из пробитой фляжки. Так фляжка с водой, висевшая на боку, спасла ему жизнь. Всю войну прадедушка хранил эту фляжку, привез её домой.</a:t>
            </a:r>
            <a:endParaRPr lang="ru-RU" altLang="ru-RU" sz="1200" dirty="0"/>
          </a:p>
          <a:p>
            <a:pPr algn="just"/>
            <a:r>
              <a:rPr lang="ru-RU" altLang="ru-RU" sz="1200" dirty="0">
                <a:cs typeface="Times New Roman" pitchFamily="18" charset="0"/>
              </a:rPr>
              <a:t>Сейчас дедули уже нет с нами, но мы бережно храним фляжку, как семейную реликвию.</a:t>
            </a:r>
            <a:endParaRPr lang="ru-RU" altLang="ru-RU" sz="1200" dirty="0"/>
          </a:p>
        </p:txBody>
      </p:sp>
      <p:pic>
        <p:nvPicPr>
          <p:cNvPr id="17415" name="Picture 2" descr="70 лет Великой Победе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879725"/>
            <a:ext cx="8064500" cy="647700"/>
          </a:xfrm>
          <a:noFill/>
        </p:spPr>
        <p:txBody>
          <a:bodyPr>
            <a:spAutoFit/>
          </a:bodyPr>
          <a:lstStyle/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36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5" name="Picture 2" descr="70 лет Великой Победе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7748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8218487" cy="3298825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alt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просвещение </a:t>
            </a:r>
            <a:r>
              <a:rPr lang="ru-RU" alt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br>
              <a:rPr lang="ru-RU" alt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 событиях Великой Отечественной войны и </a:t>
            </a:r>
            <a:r>
              <a:rPr lang="ru-RU" altLang="ru-RU" sz="40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восстановление памяти </a:t>
            </a:r>
            <a:r>
              <a:rPr lang="ru-RU" alt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 её участниках, и их жизни в военные годы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000099"/>
                </a:solidFill>
                <a:latin typeface="Myriad Web Pro Condensed" pitchFamily="34" charset="0"/>
              </a:rPr>
              <a:t/>
            </a:r>
            <a:br>
              <a:rPr lang="ru-RU" altLang="ru-RU" b="1" smtClean="0">
                <a:solidFill>
                  <a:srgbClr val="000099"/>
                </a:solidFill>
                <a:latin typeface="Myriad Web Pro Condensed" pitchFamily="34" charset="0"/>
              </a:rPr>
            </a:br>
            <a:r>
              <a:rPr lang="ru-RU" altLang="ru-RU" b="1" smtClean="0">
                <a:solidFill>
                  <a:srgbClr val="0000FF"/>
                </a:solidFill>
                <a:latin typeface="Myriad Web Pro Condensed" pitchFamily="34" charset="0"/>
              </a:rPr>
              <a:t/>
            </a:r>
            <a:br>
              <a:rPr lang="ru-RU" altLang="ru-RU" b="1" smtClean="0">
                <a:solidFill>
                  <a:srgbClr val="0000FF"/>
                </a:solidFill>
                <a:latin typeface="Myriad Web Pro Condensed" pitchFamily="34" charset="0"/>
              </a:rPr>
            </a:br>
            <a:endParaRPr lang="ru-RU" altLang="ru-RU" b="1" smtClean="0">
              <a:solidFill>
                <a:srgbClr val="996633"/>
              </a:solidFill>
              <a:latin typeface="Myriad Web Pro Condensed" pitchFamily="34" charset="0"/>
            </a:endParaRPr>
          </a:p>
        </p:txBody>
      </p:sp>
      <p:pic>
        <p:nvPicPr>
          <p:cNvPr id="3075" name="Picture 2" descr="70 лет Великой Побед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149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AutoShape 52"/>
          <p:cNvCxnSpPr>
            <a:cxnSpLocks noChangeShapeType="1"/>
          </p:cNvCxnSpPr>
          <p:nvPr/>
        </p:nvCxnSpPr>
        <p:spPr bwMode="auto">
          <a:xfrm>
            <a:off x="7256463" y="4197350"/>
            <a:ext cx="20637" cy="250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9" name="Group 41"/>
          <p:cNvGrpSpPr>
            <a:grpSpLocks/>
          </p:cNvGrpSpPr>
          <p:nvPr/>
        </p:nvGrpSpPr>
        <p:grpSpPr bwMode="auto">
          <a:xfrm>
            <a:off x="700088" y="1366838"/>
            <a:ext cx="7323137" cy="1379537"/>
            <a:chOff x="900" y="1826"/>
            <a:chExt cx="9858" cy="2175"/>
          </a:xfrm>
        </p:grpSpPr>
        <p:cxnSp>
          <p:nvCxnSpPr>
            <p:cNvPr id="4140" name="AutoShape 51"/>
            <p:cNvCxnSpPr>
              <a:cxnSpLocks noChangeShapeType="1"/>
            </p:cNvCxnSpPr>
            <p:nvPr/>
          </p:nvCxnSpPr>
          <p:spPr bwMode="auto">
            <a:xfrm>
              <a:off x="6319" y="3679"/>
              <a:ext cx="0" cy="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41" name="Text Box 50"/>
            <p:cNvSpPr txBox="1">
              <a:spLocks noChangeArrowheads="1"/>
            </p:cNvSpPr>
            <p:nvPr/>
          </p:nvSpPr>
          <p:spPr bwMode="auto">
            <a:xfrm>
              <a:off x="4352" y="1826"/>
              <a:ext cx="4096" cy="9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Воспитательное воздействие </a:t>
              </a:r>
              <a:r>
                <a:rPr lang="ru-RU" altLang="ru-RU" sz="1600" b="1" u="sng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осуществляется через</a:t>
              </a:r>
              <a:endParaRPr lang="ru-RU" altLang="ru-RU" sz="16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42" name="Text Box 49"/>
            <p:cNvSpPr txBox="1">
              <a:spLocks noChangeArrowheads="1"/>
            </p:cNvSpPr>
            <p:nvPr/>
          </p:nvSpPr>
          <p:spPr bwMode="auto">
            <a:xfrm>
              <a:off x="2429" y="3147"/>
              <a:ext cx="1565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Культуру</a:t>
              </a:r>
              <a:endParaRPr lang="ru-RU" altLang="ru-RU" sz="16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43" name="Text Box 48"/>
            <p:cNvSpPr txBox="1">
              <a:spLocks noChangeArrowheads="1"/>
            </p:cNvSpPr>
            <p:nvPr/>
          </p:nvSpPr>
          <p:spPr bwMode="auto">
            <a:xfrm>
              <a:off x="5556" y="3183"/>
              <a:ext cx="166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Познание</a:t>
              </a:r>
              <a:endParaRPr lang="ru-RU" altLang="ru-RU" sz="16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44" name="Text Box 47"/>
            <p:cNvSpPr txBox="1">
              <a:spLocks noChangeArrowheads="1"/>
            </p:cNvSpPr>
            <p:nvPr/>
          </p:nvSpPr>
          <p:spPr bwMode="auto">
            <a:xfrm>
              <a:off x="900" y="2540"/>
              <a:ext cx="1149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Семью</a:t>
              </a:r>
              <a:endParaRPr lang="ru-RU" altLang="ru-RU" sz="16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45" name="Text Box 46"/>
            <p:cNvSpPr txBox="1">
              <a:spLocks noChangeArrowheads="1"/>
            </p:cNvSpPr>
            <p:nvPr/>
          </p:nvSpPr>
          <p:spPr bwMode="auto">
            <a:xfrm>
              <a:off x="9082" y="2672"/>
              <a:ext cx="1676" cy="4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600" b="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Общение</a:t>
              </a:r>
              <a:endParaRPr lang="ru-RU" altLang="ru-RU" sz="160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4146" name="AutoShape 45"/>
            <p:cNvCxnSpPr>
              <a:cxnSpLocks noChangeShapeType="1"/>
            </p:cNvCxnSpPr>
            <p:nvPr/>
          </p:nvCxnSpPr>
          <p:spPr bwMode="auto">
            <a:xfrm flipH="1">
              <a:off x="2152" y="2232"/>
              <a:ext cx="2160" cy="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7" name="AutoShape 44"/>
            <p:cNvCxnSpPr>
              <a:cxnSpLocks noChangeShapeType="1"/>
            </p:cNvCxnSpPr>
            <p:nvPr/>
          </p:nvCxnSpPr>
          <p:spPr bwMode="auto">
            <a:xfrm flipH="1">
              <a:off x="3949" y="2718"/>
              <a:ext cx="666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8" name="AutoShape 43"/>
            <p:cNvCxnSpPr>
              <a:cxnSpLocks noChangeShapeType="1"/>
            </p:cNvCxnSpPr>
            <p:nvPr/>
          </p:nvCxnSpPr>
          <p:spPr bwMode="auto">
            <a:xfrm>
              <a:off x="6319" y="2809"/>
              <a:ext cx="0" cy="3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9" name="AutoShape 42"/>
            <p:cNvCxnSpPr>
              <a:cxnSpLocks noChangeShapeType="1"/>
            </p:cNvCxnSpPr>
            <p:nvPr/>
          </p:nvCxnSpPr>
          <p:spPr bwMode="auto">
            <a:xfrm>
              <a:off x="8468" y="2175"/>
              <a:ext cx="1405" cy="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23850" y="2860675"/>
            <a:ext cx="8351838" cy="3376613"/>
            <a:chOff x="877" y="3956"/>
            <a:chExt cx="10881" cy="5194"/>
          </a:xfrm>
        </p:grpSpPr>
        <p:cxnSp>
          <p:nvCxnSpPr>
            <p:cNvPr id="4104" name="AutoShape 40"/>
            <p:cNvCxnSpPr>
              <a:cxnSpLocks noChangeShapeType="1"/>
            </p:cNvCxnSpPr>
            <p:nvPr/>
          </p:nvCxnSpPr>
          <p:spPr bwMode="auto">
            <a:xfrm flipH="1">
              <a:off x="4395" y="7006"/>
              <a:ext cx="84" cy="1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5" name="Text Box 39"/>
            <p:cNvSpPr txBox="1">
              <a:spLocks noChangeArrowheads="1"/>
            </p:cNvSpPr>
            <p:nvPr/>
          </p:nvSpPr>
          <p:spPr bwMode="auto">
            <a:xfrm>
              <a:off x="4577" y="8520"/>
              <a:ext cx="1605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Экскурсии</a:t>
              </a:r>
              <a:endParaRPr lang="ru-RU" altLang="ru-RU" sz="1400">
                <a:ea typeface="Calibri" pitchFamily="34" charset="0"/>
                <a:cs typeface="Times New Roman" pitchFamily="18" charset="0"/>
              </a:endParaRPr>
            </a:p>
            <a:p>
              <a:endParaRPr lang="ru-RU" altLang="ru-RU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4106" name="Group 5"/>
            <p:cNvGrpSpPr>
              <a:grpSpLocks/>
            </p:cNvGrpSpPr>
            <p:nvPr/>
          </p:nvGrpSpPr>
          <p:grpSpPr bwMode="auto">
            <a:xfrm>
              <a:off x="877" y="3956"/>
              <a:ext cx="10881" cy="5194"/>
              <a:chOff x="877" y="3956"/>
              <a:chExt cx="10881" cy="5194"/>
            </a:xfrm>
          </p:grpSpPr>
          <p:sp>
            <p:nvSpPr>
              <p:cNvPr id="4107" name="Text Box 38"/>
              <p:cNvSpPr txBox="1">
                <a:spLocks noChangeArrowheads="1"/>
              </p:cNvSpPr>
              <p:nvPr/>
            </p:nvSpPr>
            <p:spPr bwMode="auto">
              <a:xfrm>
                <a:off x="5685" y="3956"/>
                <a:ext cx="1888" cy="5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600" b="1" u="sng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Реализуется</a:t>
                </a:r>
                <a:r>
                  <a:rPr lang="ru-RU" altLang="ru-RU" sz="1400" b="1" u="sng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ru-RU" altLang="ru-RU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08" name="Text Box 37"/>
              <p:cNvSpPr txBox="1">
                <a:spLocks noChangeArrowheads="1"/>
              </p:cNvSpPr>
              <p:nvPr/>
            </p:nvSpPr>
            <p:spPr bwMode="auto">
              <a:xfrm>
                <a:off x="1110" y="4394"/>
                <a:ext cx="2695" cy="8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6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В организации учебного процесса</a:t>
                </a:r>
                <a:endParaRPr lang="ru-RU" altLang="ru-RU" sz="16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09" name="Text Box 36"/>
              <p:cNvSpPr txBox="1">
                <a:spLocks noChangeArrowheads="1"/>
              </p:cNvSpPr>
              <p:nvPr/>
            </p:nvSpPr>
            <p:spPr bwMode="auto">
              <a:xfrm>
                <a:off x="9044" y="4425"/>
                <a:ext cx="2343" cy="8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6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Во внеурочной деятельности</a:t>
                </a:r>
                <a:endParaRPr lang="ru-RU" altLang="ru-RU" sz="16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0" name="Text Box 35"/>
              <p:cNvSpPr txBox="1">
                <a:spLocks noChangeArrowheads="1"/>
              </p:cNvSpPr>
              <p:nvPr/>
            </p:nvSpPr>
            <p:spPr bwMode="auto">
              <a:xfrm>
                <a:off x="5132" y="4723"/>
                <a:ext cx="3123" cy="8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6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В создании системы внеклассной работы </a:t>
                </a:r>
                <a:endParaRPr lang="ru-RU" altLang="ru-RU" sz="16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1" name="Text Box 34"/>
              <p:cNvSpPr txBox="1">
                <a:spLocks noChangeArrowheads="1"/>
              </p:cNvSpPr>
              <p:nvPr/>
            </p:nvSpPr>
            <p:spPr bwMode="auto">
              <a:xfrm>
                <a:off x="877" y="5680"/>
                <a:ext cx="987" cy="5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Урок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2" name="Text Box 33"/>
              <p:cNvSpPr txBox="1">
                <a:spLocks noChangeArrowheads="1"/>
              </p:cNvSpPr>
              <p:nvPr/>
            </p:nvSpPr>
            <p:spPr bwMode="auto">
              <a:xfrm>
                <a:off x="2331" y="5745"/>
                <a:ext cx="2019" cy="5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Классный час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3" name="Text Box 32"/>
              <p:cNvSpPr txBox="1">
                <a:spLocks noChangeArrowheads="1"/>
              </p:cNvSpPr>
              <p:nvPr/>
            </p:nvSpPr>
            <p:spPr bwMode="auto">
              <a:xfrm>
                <a:off x="9007" y="5603"/>
                <a:ext cx="1517" cy="4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Кружки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4" name="Text Box 31"/>
              <p:cNvSpPr txBox="1">
                <a:spLocks noChangeArrowheads="1"/>
              </p:cNvSpPr>
              <p:nvPr/>
            </p:nvSpPr>
            <p:spPr bwMode="auto">
              <a:xfrm>
                <a:off x="960" y="6500"/>
                <a:ext cx="2490" cy="9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Интеллектуальный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марафон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5" name="Text Box 30"/>
              <p:cNvSpPr txBox="1">
                <a:spLocks noChangeArrowheads="1"/>
              </p:cNvSpPr>
              <p:nvPr/>
            </p:nvSpPr>
            <p:spPr bwMode="auto">
              <a:xfrm>
                <a:off x="4449" y="5989"/>
                <a:ext cx="2719" cy="10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При участии в работе внешкольных учреждений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6" name="Text Box 29"/>
              <p:cNvSpPr txBox="1">
                <a:spLocks noChangeArrowheads="1"/>
              </p:cNvSpPr>
              <p:nvPr/>
            </p:nvSpPr>
            <p:spPr bwMode="auto">
              <a:xfrm>
                <a:off x="8390" y="7139"/>
                <a:ext cx="1360" cy="10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Конкурсы рисунков, чтецов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  <a:p>
                <a:endParaRPr lang="ru-RU" altLang="ru-RU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7" name="Text Box 28"/>
              <p:cNvSpPr txBox="1">
                <a:spLocks noChangeArrowheads="1"/>
              </p:cNvSpPr>
              <p:nvPr/>
            </p:nvSpPr>
            <p:spPr bwMode="auto">
              <a:xfrm>
                <a:off x="5878" y="7376"/>
                <a:ext cx="1575" cy="8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Выставки, экспозиций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18" name="Text Box 27"/>
              <p:cNvSpPr txBox="1">
                <a:spLocks noChangeArrowheads="1"/>
              </p:cNvSpPr>
              <p:nvPr/>
            </p:nvSpPr>
            <p:spPr bwMode="auto">
              <a:xfrm>
                <a:off x="6420" y="8370"/>
                <a:ext cx="1680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Социальные акции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4119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3892" y="4185"/>
                <a:ext cx="1778" cy="4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0" name="AutoShape 25"/>
              <p:cNvCxnSpPr>
                <a:cxnSpLocks noChangeShapeType="1"/>
              </p:cNvCxnSpPr>
              <p:nvPr/>
            </p:nvCxnSpPr>
            <p:spPr bwMode="auto">
              <a:xfrm>
                <a:off x="7648" y="4185"/>
                <a:ext cx="1324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1" name="AutoShape 24"/>
              <p:cNvCxnSpPr>
                <a:cxnSpLocks noChangeShapeType="1"/>
              </p:cNvCxnSpPr>
              <p:nvPr/>
            </p:nvCxnSpPr>
            <p:spPr bwMode="auto">
              <a:xfrm>
                <a:off x="6600" y="4409"/>
                <a:ext cx="0" cy="3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2" name="AutoShape 23"/>
              <p:cNvCxnSpPr>
                <a:cxnSpLocks noChangeShapeType="1"/>
              </p:cNvCxnSpPr>
              <p:nvPr/>
            </p:nvCxnSpPr>
            <p:spPr bwMode="auto">
              <a:xfrm>
                <a:off x="1367" y="5244"/>
                <a:ext cx="0" cy="4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3" name="AutoShape 22"/>
              <p:cNvCxnSpPr>
                <a:cxnSpLocks noChangeShapeType="1"/>
              </p:cNvCxnSpPr>
              <p:nvPr/>
            </p:nvCxnSpPr>
            <p:spPr bwMode="auto">
              <a:xfrm>
                <a:off x="3206" y="5259"/>
                <a:ext cx="0" cy="50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4" name="AutoShape 21"/>
              <p:cNvCxnSpPr>
                <a:cxnSpLocks noChangeShapeType="1"/>
              </p:cNvCxnSpPr>
              <p:nvPr/>
            </p:nvCxnSpPr>
            <p:spPr bwMode="auto">
              <a:xfrm>
                <a:off x="9194" y="6924"/>
                <a:ext cx="0" cy="21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5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2042" y="5316"/>
                <a:ext cx="21" cy="11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6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5746" y="5577"/>
                <a:ext cx="23" cy="4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7" name="AutoShape 18"/>
              <p:cNvCxnSpPr>
                <a:cxnSpLocks noChangeShapeType="1"/>
              </p:cNvCxnSpPr>
              <p:nvPr/>
            </p:nvCxnSpPr>
            <p:spPr bwMode="auto">
              <a:xfrm>
                <a:off x="8255" y="5504"/>
                <a:ext cx="550" cy="5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8" name="AutoShape 17"/>
              <p:cNvCxnSpPr>
                <a:cxnSpLocks noChangeShapeType="1"/>
              </p:cNvCxnSpPr>
              <p:nvPr/>
            </p:nvCxnSpPr>
            <p:spPr bwMode="auto">
              <a:xfrm>
                <a:off x="6800" y="7094"/>
                <a:ext cx="40" cy="2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9" name="AutoShape 16"/>
              <p:cNvCxnSpPr>
                <a:cxnSpLocks noChangeShapeType="1"/>
              </p:cNvCxnSpPr>
              <p:nvPr/>
            </p:nvCxnSpPr>
            <p:spPr bwMode="auto">
              <a:xfrm>
                <a:off x="7485" y="5631"/>
                <a:ext cx="62" cy="26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0" name="Text Box 15"/>
              <p:cNvSpPr txBox="1">
                <a:spLocks noChangeArrowheads="1"/>
              </p:cNvSpPr>
              <p:nvPr/>
            </p:nvSpPr>
            <p:spPr bwMode="auto">
              <a:xfrm>
                <a:off x="3551" y="7245"/>
                <a:ext cx="2119" cy="10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Художественно-исторический музей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  <a:p>
                <a:endParaRPr lang="ru-RU" altLang="ru-RU"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131" name="Text Box 14"/>
              <p:cNvSpPr txBox="1">
                <a:spLocks noChangeArrowheads="1"/>
              </p:cNvSpPr>
              <p:nvPr/>
            </p:nvSpPr>
            <p:spPr bwMode="auto">
              <a:xfrm>
                <a:off x="8100" y="6075"/>
                <a:ext cx="1545" cy="8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Творческие работы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4132" name="AutoShape 13"/>
              <p:cNvCxnSpPr>
                <a:cxnSpLocks noChangeShapeType="1"/>
              </p:cNvCxnSpPr>
              <p:nvPr/>
            </p:nvCxnSpPr>
            <p:spPr bwMode="auto">
              <a:xfrm>
                <a:off x="9735" y="5290"/>
                <a:ext cx="0" cy="3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3" name="Text Box 12"/>
              <p:cNvSpPr txBox="1">
                <a:spLocks noChangeArrowheads="1"/>
              </p:cNvSpPr>
              <p:nvPr/>
            </p:nvSpPr>
            <p:spPr bwMode="auto">
              <a:xfrm>
                <a:off x="9960" y="7689"/>
                <a:ext cx="1798" cy="10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Создание презентаций, проектов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4134" name="AutoShape 11"/>
              <p:cNvCxnSpPr>
                <a:cxnSpLocks noChangeShapeType="1"/>
              </p:cNvCxnSpPr>
              <p:nvPr/>
            </p:nvCxnSpPr>
            <p:spPr bwMode="auto">
              <a:xfrm>
                <a:off x="10906" y="7290"/>
                <a:ext cx="0" cy="3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35" name="AutoShape 10"/>
              <p:cNvCxnSpPr>
                <a:cxnSpLocks noChangeShapeType="1"/>
              </p:cNvCxnSpPr>
              <p:nvPr/>
            </p:nvCxnSpPr>
            <p:spPr bwMode="auto">
              <a:xfrm>
                <a:off x="10875" y="5277"/>
                <a:ext cx="31" cy="7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9"/>
              <p:cNvSpPr txBox="1">
                <a:spLocks noChangeArrowheads="1"/>
              </p:cNvSpPr>
              <p:nvPr/>
            </p:nvSpPr>
            <p:spPr bwMode="auto">
              <a:xfrm>
                <a:off x="9750" y="6127"/>
                <a:ext cx="1965" cy="11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Исследовательская деятельность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4137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5724" y="7000"/>
                <a:ext cx="111" cy="15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38" name="AutoShape 7"/>
              <p:cNvCxnSpPr>
                <a:cxnSpLocks noChangeShapeType="1"/>
              </p:cNvCxnSpPr>
              <p:nvPr/>
            </p:nvCxnSpPr>
            <p:spPr bwMode="auto">
              <a:xfrm>
                <a:off x="7785" y="5577"/>
                <a:ext cx="495" cy="28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9" name="Text Box 6"/>
              <p:cNvSpPr txBox="1">
                <a:spLocks noChangeArrowheads="1"/>
              </p:cNvSpPr>
              <p:nvPr/>
            </p:nvSpPr>
            <p:spPr bwMode="auto">
              <a:xfrm>
                <a:off x="8220" y="8445"/>
                <a:ext cx="1680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1400" b="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Встреча с ветеранами</a:t>
                </a:r>
                <a:endParaRPr lang="ru-RU" altLang="ru-RU" sz="1400"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01" name="Rectangle 7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4102" name="Заголовок 15382"/>
          <p:cNvSpPr>
            <a:spLocks noGrp="1"/>
          </p:cNvSpPr>
          <p:nvPr>
            <p:ph type="title"/>
          </p:nvPr>
        </p:nvSpPr>
        <p:spPr>
          <a:xfrm>
            <a:off x="1187450" y="620713"/>
            <a:ext cx="6985000" cy="576262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Система работы</a:t>
            </a:r>
            <a:r>
              <a:rPr lang="ru-RU" altLang="ru-RU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2" descr="70 лет Великой Победе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7637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63713" y="260350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FF"/>
                </a:solidFill>
                <a:latin typeface="Monotype Corsiva" pitchFamily="66" charset="0"/>
              </a:rPr>
              <a:t>Организация  учебного  процесса</a:t>
            </a:r>
            <a:endParaRPr lang="ru-RU" altLang="ru-RU" sz="3200" b="1" u="sng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395288" y="890588"/>
            <a:ext cx="8208962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Уроки окружающего мира и литературного 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чтения по теме «Великая Отечественная  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война»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Классные часы –  Уроки Мужества: «Защитник Брестской крепости»,  </a:t>
            </a:r>
          </a:p>
          <a:p>
            <a:pPr marL="514350" indent="-514350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«Юные герои антифашисты»,  </a:t>
            </a:r>
          </a:p>
          <a:p>
            <a:pPr marL="514350" indent="-514350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«Города – Герои»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Интеллектуальный марафон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«Я помню! Я горжусь!»</a:t>
            </a:r>
          </a:p>
          <a:p>
            <a:pPr>
              <a:defRPr/>
            </a:pPr>
            <a:endParaRPr lang="ru-RU" altLang="ru-RU" sz="32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4" name="Picture 5" descr="E:\фото\Фото0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510088"/>
            <a:ext cx="313213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70 лет Великой Победе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63713" y="4048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600" b="1" u="sng">
                <a:solidFill>
                  <a:srgbClr val="0000FF"/>
                </a:solidFill>
                <a:latin typeface="Monotype Corsiva" pitchFamily="66" charset="0"/>
              </a:rPr>
              <a:t>Внеурочная  деятельность </a:t>
            </a:r>
            <a:endParaRPr lang="ru-RU" altLang="ru-RU" sz="3600" b="1" u="sng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395288" y="2111375"/>
            <a:ext cx="7848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3200"/>
              <a:t>Кружок «Я - гражданин России»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sz="3200"/>
          </a:p>
          <a:p>
            <a:pPr>
              <a:buFont typeface="Wingdings" pitchFamily="2" charset="2"/>
              <a:buChar char="Ø"/>
            </a:pPr>
            <a:r>
              <a:rPr lang="ru-RU" altLang="ru-RU" sz="3200"/>
              <a:t>Поисково-исследовательская работа</a:t>
            </a: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8" name="Picture 2" descr="70 лет Великой Победе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161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84438" y="333375"/>
            <a:ext cx="626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Исследовательская  деятельность</a:t>
            </a: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611188" y="0"/>
            <a:ext cx="8281987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>
                <a:solidFill>
                  <a:srgbClr val="0000FF"/>
                </a:solidFill>
                <a:latin typeface="Times New Roman" pitchFamily="18" charset="0"/>
              </a:rPr>
              <a:t>Темы поисково-исследовательских работ: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«Хотя я не был на войне…»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«Мои прадеды - защитники Отечества»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«Память за собою позови…»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«О чём рассказала пожелтевшая </a:t>
            </a:r>
          </a:p>
          <a:p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фотография»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Всероссийский конкурс исследовательских работ «Вечно в памяти живы…»</a:t>
            </a: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/>
              <a:t>.</a:t>
            </a:r>
            <a:r>
              <a:rPr lang="ru-RU" altLang="ru-RU" b="1"/>
              <a:t> </a:t>
            </a:r>
            <a:endParaRPr lang="ru-RU" altLang="ru-RU"/>
          </a:p>
        </p:txBody>
      </p:sp>
      <p:pic>
        <p:nvPicPr>
          <p:cNvPr id="7172" name="Picture 2" descr="70 лет Великой Победе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8764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6985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Исследовательские работы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sz="3600" b="1" u="sng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771775" y="908050"/>
            <a:ext cx="6121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«Хотя я не был на войне…» </a:t>
            </a:r>
            <a:endParaRPr lang="ru-RU" altLang="ru-RU" sz="3600"/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4572000" y="1628775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Медаль «За Отвагу»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8" descr="сканирование0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20161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1" descr="PIC_02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16462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250825" y="1628775"/>
            <a:ext cx="374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«Орденская  книжка»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17" descr="сканирование0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437063"/>
            <a:ext cx="2632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Прямоугольник 13"/>
          <p:cNvSpPr>
            <a:spLocks noChangeArrowheads="1"/>
          </p:cNvSpPr>
          <p:nvPr/>
        </p:nvSpPr>
        <p:spPr bwMode="auto">
          <a:xfrm>
            <a:off x="2700338" y="3933825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«Письмо с фронта»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Прямоугольник 14"/>
          <p:cNvSpPr>
            <a:spLocks noChangeArrowheads="1"/>
          </p:cNvSpPr>
          <p:nvPr/>
        </p:nvSpPr>
        <p:spPr bwMode="auto">
          <a:xfrm>
            <a:off x="5219700" y="4221163"/>
            <a:ext cx="3816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письмо написал мой прадед -  Шорин Андрей Васильевич. Письмо прадед адресовал своей крёстной.  Он просит  крёстную позаботиться о его жене и дочери, которые  остались в блокадном Ленинграде. </a:t>
            </a:r>
          </a:p>
          <a:p>
            <a:pPr eaLnBrk="1" hangingPunct="1"/>
            <a:r>
              <a:rPr lang="ru-RU" altLang="ru-RU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«…И если можешь,  пришли посылку с сухарями и сушёной картошкой».</a:t>
            </a:r>
            <a:endParaRPr lang="ru-RU" alt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2" descr="70 лет Великой Победе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7272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6985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Исследовательские  работы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sz="3600" b="1" u="sng">
              <a:solidFill>
                <a:srgbClr val="0000CC"/>
              </a:solidFill>
              <a:latin typeface="Monotype Corsiva" pitchFamily="66" charset="0"/>
            </a:endParaRPr>
          </a:p>
          <a:p>
            <a:pPr algn="r" eaLnBrk="1" hangingPunct="1">
              <a:spcBef>
                <a:spcPct val="50000"/>
              </a:spcBef>
            </a:pPr>
            <a:endParaRPr lang="ru-RU" altLang="ru-RU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ru-RU" altLang="ru-RU" sz="3600" b="1" u="sng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395288" y="-157163"/>
            <a:ext cx="8497887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>
                <a:solidFill>
                  <a:srgbClr val="C00000"/>
                </a:solidFill>
              </a:rPr>
              <a:t>«Никто не забыт,  ничто не забыто!» </a:t>
            </a:r>
          </a:p>
          <a:p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Занимаясь поиском сведений о моих прадедах, я узнала, что  в Угличе, в деревне Чурьяково, есть памятник «Героям - защитникам Родины» и  мемориальная доска, где упоминается фамилия Татаринова В.М.</a:t>
            </a:r>
            <a:r>
              <a:rPr lang="en-US" alt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библиотеке  я нашла книгу А.Полянцева и В. Туткуса </a:t>
            </a:r>
          </a:p>
          <a:p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«Гвардейская Витебская». Она посвящена памяти павших героев. </a:t>
            </a:r>
          </a:p>
          <a:p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этой книге рассказывается о последнем бое  В. Татаринова и его товарищей:</a:t>
            </a:r>
          </a:p>
          <a:p>
            <a:endParaRPr lang="ru-RU" altLang="ru-RU" sz="6000">
              <a:solidFill>
                <a:schemeClr val="accent2"/>
              </a:solidFill>
            </a:endParaRPr>
          </a:p>
          <a:p>
            <a:endParaRPr lang="ru-RU" altLang="ru-RU" sz="3200">
              <a:solidFill>
                <a:schemeClr val="accent2"/>
              </a:solidFill>
            </a:endParaRPr>
          </a:p>
          <a:p>
            <a:endParaRPr lang="ru-RU" altLang="ru-RU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/>
              <a:t>.</a:t>
            </a:r>
            <a:r>
              <a:rPr lang="ru-RU" altLang="ru-RU" b="1"/>
              <a:t> </a:t>
            </a:r>
            <a:endParaRPr lang="ru-RU" altLang="ru-RU"/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140200" y="836613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«Вечно в памяти живы…»</a:t>
            </a:r>
          </a:p>
        </p:txBody>
      </p:sp>
      <p:pic>
        <p:nvPicPr>
          <p:cNvPr id="9221" name="Picture 17" descr="011220091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19018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6" descr="011220091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63" y="4365625"/>
            <a:ext cx="1882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6" descr="PIC_028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19431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70 лет Великой Победе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8383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6985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0000CC"/>
                </a:solidFill>
                <a:latin typeface="Monotype Corsiva" pitchFamily="66" charset="0"/>
              </a:rPr>
              <a:t>Исследовательские  работы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sz="3600" b="1" u="sng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411413" y="908050"/>
            <a:ext cx="673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«Мои прадеды – защитники Отечества»</a:t>
            </a:r>
          </a:p>
        </p:txBody>
      </p:sp>
      <p:pic>
        <p:nvPicPr>
          <p:cNvPr id="10244" name="Picture 17" descr="сканирование00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4319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9" descr="сканирование00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557338"/>
            <a:ext cx="19431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 descr="сканирование00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484313"/>
            <a:ext cx="16335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3924300" y="3933825"/>
            <a:ext cx="4968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«Красноармейская  книжка»</a:t>
            </a:r>
          </a:p>
          <a:p>
            <a:pPr algn="ctr" eaLnBrk="1" hangingPunct="1"/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неё заносились - общие сведения о человеке: имя, фамилия, отчество, дата рождения, звание,  образование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11"/>
          <p:cNvSpPr>
            <a:spLocks noChangeArrowheads="1"/>
          </p:cNvSpPr>
          <p:nvPr/>
        </p:nvSpPr>
        <p:spPr bwMode="auto">
          <a:xfrm>
            <a:off x="250825" y="3500438"/>
            <a:ext cx="31686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Воронов Александр Николаевич </a:t>
            </a:r>
            <a:r>
              <a:rPr lang="ru-RU" altLang="ru-RU" sz="2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оказался на фронте 8 сентября 1941 года в звании старшего сержанта. Связист  штаба. В годы войны  трижды был ранен. </a:t>
            </a:r>
            <a:br>
              <a:rPr lang="ru-RU" altLang="ru-RU" sz="2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Дошёл до</a:t>
            </a:r>
            <a:r>
              <a:rPr lang="en-US" altLang="ru-RU" sz="2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Берлина, где и встретил великий праздник День Победы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Picture 2" descr="70 лет Великой Победе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17621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779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Myriad Web Pro Condensed</vt:lpstr>
      <vt:lpstr>Monotype Corsiva</vt:lpstr>
      <vt:lpstr>Wingdings</vt:lpstr>
      <vt:lpstr>1_Оформление по умолчанию</vt:lpstr>
      <vt:lpstr> «Детям о войне»  Образовательные мероприятия, посвящённые  Великой Отечественной войне,  как средство формирования гражданской позиции  младших школьников    </vt:lpstr>
      <vt:lpstr>Цели: просвещение обучающихся  о событиях Великой Отечественной войны и восстановление памяти об её участниках, и их жизни в военные годы     </vt:lpstr>
      <vt:lpstr>     Система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Средняя школа №7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Юрьевна Белянчева</cp:lastModifiedBy>
  <cp:revision>66</cp:revision>
  <dcterms:created xsi:type="dcterms:W3CDTF">2010-01-23T02:11:09Z</dcterms:created>
  <dcterms:modified xsi:type="dcterms:W3CDTF">2015-05-28T13:26:46Z</dcterms:modified>
</cp:coreProperties>
</file>