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12"/>
  </p:notesMasterIdLst>
  <p:sldIdLst>
    <p:sldId id="289" r:id="rId2"/>
    <p:sldId id="288" r:id="rId3"/>
    <p:sldId id="291" r:id="rId4"/>
    <p:sldId id="290" r:id="rId5"/>
    <p:sldId id="293" r:id="rId6"/>
    <p:sldId id="271" r:id="rId7"/>
    <p:sldId id="261" r:id="rId8"/>
    <p:sldId id="265" r:id="rId9"/>
    <p:sldId id="297" r:id="rId10"/>
    <p:sldId id="29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2000"/>
    <a:srgbClr val="F4130E"/>
    <a:srgbClr val="F61D0C"/>
    <a:srgbClr val="DD4425"/>
    <a:srgbClr val="FFE703"/>
    <a:srgbClr val="3333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0" autoAdjust="0"/>
    <p:restoredTop sz="93935" autoAdjust="0"/>
  </p:normalViewPr>
  <p:slideViewPr>
    <p:cSldViewPr>
      <p:cViewPr varScale="1">
        <p:scale>
          <a:sx n="106" d="100"/>
          <a:sy n="106" d="100"/>
        </p:scale>
        <p:origin x="-12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9AEF3A2-6216-469E-A579-7A90E9C86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725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21506B-67C9-4DD8-B993-24C4F27C4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772330"/>
      </p:ext>
    </p:extLst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33B81-A102-44AB-AE4A-104346BA3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537545"/>
      </p:ext>
    </p:extLst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E4491-0334-4ECD-B11D-AC5EBA4C9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139847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76D98-BB1D-4432-9D14-39A0E8062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450131"/>
      </p:ext>
    </p:extLst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8C32D-AABB-46F7-AD1B-1D65C0E45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809079"/>
      </p:ext>
    </p:extLst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AA17-21FE-455E-8240-4065B5C8B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09838"/>
      </p:ext>
    </p:extLst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73603-B48E-4383-98F3-A9415F59F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206593"/>
      </p:ext>
    </p:extLst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32FEB-7B34-4DAE-BB55-9DF7F14CF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245863"/>
      </p:ext>
    </p:extLst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29B3E-A5DB-4C87-B870-04556F09A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46584"/>
      </p:ext>
    </p:extLst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25321-DCE7-46EA-9205-E5CC719D3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991327"/>
      </p:ext>
    </p:extLst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81CE8CC-6102-469C-9C9C-45560AEA6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752181"/>
      </p:ext>
    </p:extLst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BCBFD6E1-62C0-4E27-A014-19F572E4F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31" r:id="rId9"/>
    <p:sldLayoutId id="2147483928" r:id="rId10"/>
    <p:sldLayoutId id="2147483929" r:id="rId11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Font typeface="Arial" pitchFamily="34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42;&#1080;&#1076;&#1077;&#1086;&#1092;&#1088;&#1072;&#1075;&#1084;&#1077;&#1085;&#1090;.MOV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hizhova.INTRANET\Desktop\&#1050;&#1086;&#1085;&#1092;&#1077;&#1088;&#1077;&#1085;&#1094;&#1080;&#1103;%20&#1042;&#1054;&#1042;\&#1055;&#1088;&#1077;&#1079;&#1077;&#1085;&#1090;&#1072;&#1094;&#1080;&#1080;%20&#1085;&#1072;%20&#1089;&#1077;&#1082;&#1094;&#1080;&#1102;\&#1051;&#1091;&#1079;&#1075;&#1080;&#1085;&#1072;\&#1047;&#1074;&#1091;&#1082;_&#1084;&#1077;&#1090;&#1088;&#1086;&#1085;&#1086;&#1084;&#1072;_-_&#1052;&#1080;&#1085;&#1091;&#1090;&#1072;_&#1084;&#1086;&#1083;&#1095;&#1072;&#1085;&#1080;&#1103;.mp3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hyperlink" Target="00034.MTS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52;&#1072;&#1088;&#1082;%20&#1041;&#1077;&#1088;&#1085;&#1077;&#1089;%20-%20&#1061;&#1086;&#1090;&#1103;&#1090;%20&#1083;&#1080;%20&#1088;&#1091;&#1089;&#1089;&#1082;&#1080;&#1077;%20&#1074;&#1086;&#1081;&#1085;&#1099;%20(mp3ostrov.com).mp3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5325" y="6021388"/>
            <a:ext cx="3959225" cy="6207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Лузгина Галина </a:t>
            </a:r>
            <a:r>
              <a:rPr lang="ru-RU" sz="16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натольевна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СОШ № 56 </a:t>
            </a:r>
            <a:r>
              <a:rPr lang="ru-RU" sz="16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Ярославля</a:t>
            </a:r>
            <a:endParaRPr lang="ru-RU" sz="1600" cap="none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68313" y="836613"/>
            <a:ext cx="7772400" cy="3240087"/>
          </a:xfrm>
          <a:prstGeom prst="rect">
            <a:avLst/>
          </a:prstGeom>
        </p:spPr>
        <p:txBody>
          <a:bodyPr anchor="b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Смотр-конкурс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военно-патриотической песни </a:t>
            </a:r>
          </a:p>
          <a:p>
            <a:pPr algn="ctr"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«Битва хоров»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внеклассная работа\отечественная война фото\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0" y="-36513"/>
            <a:ext cx="91821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" y="620713"/>
            <a:ext cx="8362950" cy="1371600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</a:rPr>
              <a:t>Спасибо за внимание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0810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Битва хоров 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313" y="2276475"/>
            <a:ext cx="8351837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2013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– Жди меня, и я вернусь…</a:t>
            </a:r>
            <a:endParaRPr lang="ru-RU" sz="3600" cap="all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600" b="1" cap="all" dirty="0">
                <a:latin typeface="Times New Roman" pitchFamily="18" charset="0"/>
                <a:cs typeface="Times New Roman" pitchFamily="18" charset="0"/>
              </a:rPr>
              <a:t>2014</a:t>
            </a:r>
            <a:r>
              <a:rPr lang="ru-RU" sz="3600" cap="all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Кто сказал,   что надо бросить песню на войне?</a:t>
            </a:r>
          </a:p>
          <a:p>
            <a:pPr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2015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- Пой, гармоника, вьюге назло…</a:t>
            </a:r>
          </a:p>
          <a:p>
            <a:pPr>
              <a:defRPr/>
            </a:pPr>
            <a:endParaRPr lang="ru-RU" dirty="0">
              <a:cs typeface="Arial" charset="0"/>
            </a:endParaRPr>
          </a:p>
          <a:p>
            <a:pPr>
              <a:defRPr/>
            </a:pPr>
            <a:endParaRPr lang="ru-RU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79388" y="442913"/>
            <a:ext cx="8569325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tabLst>
                <a:tab pos="228600" algn="l"/>
                <a:tab pos="1143000" algn="l"/>
              </a:tabLs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ПОЛОЖЕНИЕ</a:t>
            </a:r>
          </a:p>
          <a:p>
            <a:pPr algn="ctr" eaLnBrk="0" hangingPunct="0">
              <a:tabLst>
                <a:tab pos="228600" algn="l"/>
                <a:tab pos="1143000" algn="l"/>
              </a:tabLs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 проведении школьного конкурса </a:t>
            </a:r>
          </a:p>
          <a:p>
            <a:pPr algn="ctr" eaLnBrk="0" hangingPunct="0">
              <a:tabLst>
                <a:tab pos="228600" algn="l"/>
                <a:tab pos="1143000" algn="l"/>
              </a:tabLs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военно - патриотической   песни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«Битва хоров»  </a:t>
            </a:r>
          </a:p>
          <a:p>
            <a:pPr eaLnBrk="0" hangingPunct="0">
              <a:tabLst>
                <a:tab pos="228600" algn="l"/>
                <a:tab pos="1143000" algn="l"/>
              </a:tabLst>
              <a:defRPr/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228600" algn="l"/>
                <a:tab pos="1143000" algn="l"/>
              </a:tabLst>
              <a:defRPr/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228600" algn="l"/>
                <a:tab pos="1143000" algn="l"/>
              </a:tabLs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ЦЕЛЬ 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у подрастающего поколения  гражданских и нравственных ориентиров,  патриотического сознания, уважения и любви к истории нашей Родины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228600" algn="l"/>
                <a:tab pos="1143000" algn="l"/>
              </a:tabLs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ОБЩИЕ  ПОЛОЖЕНИЯ: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0" hangingPunct="0">
              <a:buFont typeface="Arial" pitchFamily="34" charset="0"/>
              <a:buChar char="•"/>
              <a:tabLst>
                <a:tab pos="228600" algn="l"/>
                <a:tab pos="1143000" algn="l"/>
              </a:tabLs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Конкурс  патриотической песни  включает тематику: песни военных лет, произведения о войне, патриотические песни</a:t>
            </a:r>
          </a:p>
          <a:p>
            <a:pPr marL="285750" indent="-285750" eaLnBrk="0" hangingPunct="0">
              <a:buFont typeface="Arial" pitchFamily="34" charset="0"/>
              <a:buChar char="•"/>
              <a:tabLst>
                <a:tab pos="228600" algn="l"/>
                <a:tab pos="1143000" algn="l"/>
              </a:tabLs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Конкурс проводится по параллелям </a:t>
            </a:r>
          </a:p>
          <a:p>
            <a:pPr marL="285750" indent="-285750" eaLnBrk="0" hangingPunct="0">
              <a:buFont typeface="Arial" pitchFamily="34" charset="0"/>
              <a:buChar char="•"/>
              <a:tabLst>
                <a:tab pos="228600" algn="l"/>
                <a:tab pos="1143000" algn="l"/>
              </a:tabLs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Каждый класс представляет на конкурс  одну песню, которая должна отвечать теме конкурса и вокальным способностям детей</a:t>
            </a:r>
          </a:p>
          <a:p>
            <a:pPr algn="just" eaLnBrk="0" hangingPunct="0">
              <a:tabLst>
                <a:tab pos="228600" algn="l"/>
                <a:tab pos="342900" algn="l"/>
              </a:tabLs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КРИТЕРИИ ОЦЕНКИ: </a:t>
            </a:r>
          </a:p>
          <a:p>
            <a:pPr marL="342900" indent="-342900" algn="just" eaLnBrk="0" hangingPunct="0">
              <a:buFont typeface="Arial" pitchFamily="34" charset="0"/>
              <a:buChar char="•"/>
              <a:tabLst>
                <a:tab pos="228600" algn="l"/>
                <a:tab pos="342900" algn="l"/>
              </a:tabLs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Соответствие теме конкурса </a:t>
            </a:r>
          </a:p>
          <a:p>
            <a:pPr marL="342900" indent="-342900" algn="just" eaLnBrk="0" hangingPunct="0">
              <a:buFont typeface="Arial" pitchFamily="34" charset="0"/>
              <a:buChar char="•"/>
              <a:tabLst>
                <a:tab pos="228600" algn="l"/>
                <a:tab pos="342900" algn="l"/>
              </a:tabLs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Качество исполнения</a:t>
            </a:r>
          </a:p>
          <a:p>
            <a:pPr marL="342900" indent="-342900" algn="just" eaLnBrk="0" hangingPunct="0">
              <a:buFont typeface="Arial" pitchFamily="34" charset="0"/>
              <a:buChar char="•"/>
              <a:tabLst>
                <a:tab pos="228600" algn="l"/>
                <a:tab pos="342900" algn="l"/>
              </a:tabLs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Творческий подход</a:t>
            </a:r>
          </a:p>
          <a:p>
            <a:pPr marL="342900" indent="-342900" algn="just" eaLnBrk="0" hangingPunct="0">
              <a:buFont typeface="Arial" pitchFamily="34" charset="0"/>
              <a:buChar char="•"/>
              <a:tabLst>
                <a:tab pos="228600" algn="l"/>
                <a:tab pos="342900" algn="l"/>
              </a:tabLs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Внешний вид</a:t>
            </a:r>
          </a:p>
          <a:p>
            <a:pPr marL="342900" indent="-342900" algn="just" eaLnBrk="0" hangingPunct="0">
              <a:buFont typeface="Arial" pitchFamily="34" charset="0"/>
              <a:buChar char="•"/>
              <a:tabLst>
                <a:tab pos="228600" algn="l"/>
                <a:tab pos="342900" algn="l"/>
              </a:tabLs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Количество участников</a:t>
            </a:r>
          </a:p>
          <a:p>
            <a:pPr eaLnBrk="0" hangingPunct="0">
              <a:tabLst>
                <a:tab pos="228600" algn="l"/>
                <a:tab pos="1143000" algn="l"/>
              </a:tabLst>
              <a:defRPr/>
            </a:pPr>
            <a:endParaRPr lang="ru-RU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3" y="1340769"/>
          <a:ext cx="8712968" cy="4514461"/>
        </p:xfrm>
        <a:graphic>
          <a:graphicData uri="http://schemas.openxmlformats.org/drawingml/2006/table">
            <a:tbl>
              <a:tblPr/>
              <a:tblGrid>
                <a:gridCol w="953283"/>
                <a:gridCol w="2099566"/>
                <a:gridCol w="774034"/>
                <a:gridCol w="774034"/>
                <a:gridCol w="774839"/>
                <a:gridCol w="774034"/>
                <a:gridCol w="610272"/>
                <a:gridCol w="1352012"/>
                <a:gridCol w="600894"/>
              </a:tblGrid>
              <a:tr h="637897"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Критерии оценивания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(5 балльная шкала)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Сумма набранных баллов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И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тог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834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Класс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Название песни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Соответствие теме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Качество исполнения </a:t>
                      </a: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Творческий подход</a:t>
                      </a: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Форма одежды</a:t>
                      </a: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Кол-во участников</a:t>
                      </a: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3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</a:rPr>
                        <a:t>1А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1Б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0" y="269875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           Протокол</a:t>
            </a:r>
            <a:endParaRPr lang="ru-RU" altLang="ru-RU" sz="60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               смотра-конкурса «Битва хоров»</a:t>
            </a: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дата проведения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Users\Я\Конференция  28.04.2015\фотографии Битва Хоров\Фото битва хоров\SAM_23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399732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088" y="404813"/>
            <a:ext cx="7561262" cy="7207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hlinkClick r:id="rId3" action="ppaction://hlinkfile"/>
              </a:rPr>
              <a:t>Подготовка к битве</a:t>
            </a:r>
            <a:endParaRPr lang="ru-RU" dirty="0"/>
          </a:p>
        </p:txBody>
      </p:sp>
      <p:pic>
        <p:nvPicPr>
          <p:cNvPr id="8196" name="Picture 6" descr="C:\Users\chizhova.INTRANET\Desktop\Конференция ВОВ\Презентации на секцию\Лузгина\DSCN19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488" y="1268413"/>
            <a:ext cx="4194175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02588" cy="11160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Минута молчания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ru-RU" altLang="ru-RU" sz="2800" i="1" smtClean="0">
              <a:solidFill>
                <a:schemeClr val="folHlink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ru-RU" altLang="ru-RU" sz="2800" i="1" smtClean="0">
              <a:solidFill>
                <a:schemeClr val="folHlink"/>
              </a:solidFill>
            </a:endParaRPr>
          </a:p>
        </p:txBody>
      </p:sp>
      <p:pic>
        <p:nvPicPr>
          <p:cNvPr id="9220" name="Picture 3" descr="E:\Users\Я\Конференция  28.04.2015\фотографии Битва Хоров\Фото битва хоров\P10100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1484313"/>
            <a:ext cx="6600825" cy="495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_метронома_-_Минута_молчан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309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E:\Users\Я\Конференция  28.04.2015\фотографии Битва Хоров\Фото битва хоров\IMG_49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993775"/>
            <a:ext cx="4506912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063" y="993775"/>
            <a:ext cx="3294062" cy="285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4076700"/>
            <a:ext cx="4973637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775" y="165100"/>
            <a:ext cx="266382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cap="all" spc="-6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5513" y="152400"/>
            <a:ext cx="4052887" cy="7556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hlinkClick r:id="rId2" action="ppaction://hlinkfile"/>
              </a:rPr>
              <a:t>КОНКУРС</a:t>
            </a:r>
            <a:endParaRPr lang="ru-RU" dirty="0"/>
          </a:p>
        </p:txBody>
      </p:sp>
      <p:pic>
        <p:nvPicPr>
          <p:cNvPr id="11267" name="Picture 6" descr="E:\Users\Я\Конференция  28.04.2015\фотографии Битва Хоров\Фото битва хоров\IMG_49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0" y="2205038"/>
            <a:ext cx="26320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7988" y="1347788"/>
            <a:ext cx="26289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4105275"/>
            <a:ext cx="410368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1700213"/>
            <a:ext cx="298132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50" y="4221163"/>
            <a:ext cx="3584575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5" y="476250"/>
            <a:ext cx="1560513" cy="15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внеклассная работа\отечественная война фото\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0916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hlinkClick r:id="rId3" action="ppaction://hlinkfile"/>
          </p:cNvPr>
          <p:cNvSpPr/>
          <p:nvPr/>
        </p:nvSpPr>
        <p:spPr>
          <a:xfrm>
            <a:off x="250825" y="115888"/>
            <a:ext cx="8497888" cy="24066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cap="all" spc="-6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Люди!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800" b="1" cap="all" spc="-6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cap="all" spc="-6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Покуда сердце стучится, </a:t>
            </a:r>
            <a:r>
              <a:rPr lang="en-US" sz="2800" b="1" cap="all" spc="-6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lang="ru-RU" sz="2800" b="1" cap="all" spc="-6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Помните!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800" b="1" cap="all" spc="-6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cap="all" spc="-6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Какой ценой Завоёвано счастье,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800" b="1" cap="all" spc="-6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cap="all" spc="-6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пожалуйста, помните!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cap="all" spc="-6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cap="all" spc="-6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</a:t>
            </a:r>
            <a:r>
              <a:rPr lang="en-US" sz="2000" b="1" cap="all" spc="-6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</a:t>
            </a:r>
            <a:r>
              <a:rPr lang="ru-RU" b="1" spc="-6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Роберт Рождественский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200" b="1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1551</TotalTime>
  <Words>191</Words>
  <Application>Microsoft Office PowerPoint</Application>
  <PresentationFormat>Экран (4:3)</PresentationFormat>
  <Paragraphs>57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Tahoma</vt:lpstr>
      <vt:lpstr>Arial</vt:lpstr>
      <vt:lpstr>Arial Black</vt:lpstr>
      <vt:lpstr>Times New Roman</vt:lpstr>
      <vt:lpstr>Wingdings</vt:lpstr>
      <vt:lpstr>Главная</vt:lpstr>
      <vt:lpstr>Лузгина Галина Анатольевна МОУ СОШ № 56 г. Ярославля</vt:lpstr>
      <vt:lpstr>Битва хоров </vt:lpstr>
      <vt:lpstr>Презентация PowerPoint</vt:lpstr>
      <vt:lpstr>Презентация PowerPoint</vt:lpstr>
      <vt:lpstr>Подготовка к битве</vt:lpstr>
      <vt:lpstr>Минута молчания </vt:lpstr>
      <vt:lpstr>Презентация PowerPoint</vt:lpstr>
      <vt:lpstr>КОНКУРС</vt:lpstr>
      <vt:lpstr>Презентация PowerPoint</vt:lpstr>
      <vt:lpstr>Спасибо за внимание</vt:lpstr>
    </vt:vector>
  </TitlesOfParts>
  <Company>Моя Семья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Светлана Юрьевна Белянчева</cp:lastModifiedBy>
  <cp:revision>116</cp:revision>
  <dcterms:created xsi:type="dcterms:W3CDTF">2008-02-17T17:35:14Z</dcterms:created>
  <dcterms:modified xsi:type="dcterms:W3CDTF">2015-05-29T06:46:41Z</dcterms:modified>
</cp:coreProperties>
</file>