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8" r:id="rId3"/>
    <p:sldId id="279" r:id="rId4"/>
    <p:sldId id="282" r:id="rId5"/>
    <p:sldId id="280" r:id="rId6"/>
    <p:sldId id="281" r:id="rId7"/>
    <p:sldId id="283" r:id="rId8"/>
    <p:sldId id="287" r:id="rId9"/>
    <p:sldId id="286" r:id="rId10"/>
    <p:sldId id="288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548A4C-0896-456D-B874-E1FC5561948D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5CD50-691C-4684-8947-3051AAC5F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805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&#1088;&#1077;&#1082;&#1086;&#1084;&#1077;&#1085;&#1076;&#1072;&#1094;&#1080;&#1080;.docx" TargetMode="External"/><Relationship Id="rId2" Type="http://schemas.openxmlformats.org/officeDocument/2006/relationships/hyperlink" Target="&#1089;&#1093;&#1077;&#1084;&#1072;%20&#1087;&#1083;&#1072;&#1085;&#1080;&#1088;&#1086;&#1074;&#1072;&#1085;&#1080;&#1103;%20&#1080;%20&#1085;&#1072;&#1073;&#1083;&#1102;&#1076;&#1077;&#1085;&#1080;&#1103;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&#1082;&#1086;&#1085;&#1089;&#1087;&#1077;&#1082;&#1090;%20&#1091;&#1088;&#1086;&#1082;&#1072;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1074;&#1080;&#1076;&#1077;&#1086;/&#1082;&#1088;&#1080;&#1090;&#1077;&#1088;&#1080;&#1080;.avi" TargetMode="External"/><Relationship Id="rId2" Type="http://schemas.openxmlformats.org/officeDocument/2006/relationships/hyperlink" Target="&#1074;&#1080;&#1076;&#1077;&#1086;/&#1087;&#1086;&#1090;&#1088;&#1077;&#1073;&#1085;&#1086;&#1089;&#1090;&#1100;.wmv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&#1074;&#1080;&#1076;&#1077;&#1086;/&#1079;&#1072;&#1097;&#1080;&#1090;&#1072;.wmv" TargetMode="External"/><Relationship Id="rId2" Type="http://schemas.openxmlformats.org/officeDocument/2006/relationships/hyperlink" Target="&#1060;&#1086;&#1090;&#1086;/&#1088;&#1072;&#1073;&#1086;&#1090;&#1072;%20&#1074;%20&#1075;&#1088;&#1091;&#1087;&#1087;&#1077;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&#1060;&#1086;&#1090;&#1086;/&#1082;&#1072;&#1088;&#1090;&#1099;%20&#1087;&#1086;&#1085;&#1103;&#1090;&#1080;&#1081;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3568" y="1052736"/>
            <a:ext cx="777686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600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omic Sans MS" panose="030F0702030302020204" pitchFamily="66" charset="0"/>
              <a:ea typeface="+mj-ea"/>
              <a:cs typeface="+mj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340767"/>
            <a:ext cx="835292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Практика использования </a:t>
            </a:r>
            <a:r>
              <a:rPr lang="ru-RU" sz="4400" b="1" dirty="0" err="1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Lesson</a:t>
            </a:r>
            <a:r>
              <a:rPr lang="ru-RU" sz="4400" b="1" dirty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 </a:t>
            </a:r>
            <a:r>
              <a:rPr lang="ru-RU" sz="4400" b="1" dirty="0" err="1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Study</a:t>
            </a:r>
            <a:r>
              <a:rPr lang="ru-RU" sz="4400" b="1" dirty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 на уроке русского языка в 4 классе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15816" y="3645024"/>
            <a:ext cx="60486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                               </a:t>
            </a:r>
            <a:r>
              <a:rPr lang="ru-RU" dirty="0" smtClean="0"/>
              <a:t>Авторы- составители: </a:t>
            </a:r>
          </a:p>
          <a:p>
            <a:pPr algn="just"/>
            <a:r>
              <a:rPr lang="ru-RU" dirty="0"/>
              <a:t> </a:t>
            </a:r>
            <a:r>
              <a:rPr lang="ru-RU" dirty="0" smtClean="0"/>
              <a:t>                                          Белокопытова Е. И.,</a:t>
            </a:r>
          </a:p>
          <a:p>
            <a:pPr algn="just"/>
            <a:r>
              <a:rPr lang="ru-RU" dirty="0"/>
              <a:t> </a:t>
            </a:r>
            <a:r>
              <a:rPr lang="ru-RU" dirty="0" smtClean="0"/>
              <a:t>                                          </a:t>
            </a:r>
            <a:r>
              <a:rPr lang="ru-RU" dirty="0" err="1" smtClean="0"/>
              <a:t>Варенцова</a:t>
            </a:r>
            <a:r>
              <a:rPr lang="ru-RU" dirty="0" smtClean="0"/>
              <a:t> Л. Н.,</a:t>
            </a:r>
          </a:p>
          <a:p>
            <a:pPr algn="just"/>
            <a:r>
              <a:rPr lang="ru-RU" dirty="0"/>
              <a:t> </a:t>
            </a:r>
            <a:r>
              <a:rPr lang="ru-RU" dirty="0" smtClean="0"/>
              <a:t>                                          Лапина И. А.,</a:t>
            </a:r>
          </a:p>
          <a:p>
            <a:pPr algn="just"/>
            <a:r>
              <a:rPr lang="ru-RU" dirty="0"/>
              <a:t> </a:t>
            </a:r>
            <a:r>
              <a:rPr lang="ru-RU" dirty="0" smtClean="0"/>
              <a:t>                                          </a:t>
            </a:r>
            <a:r>
              <a:rPr lang="ru-RU" dirty="0" err="1" smtClean="0"/>
              <a:t>Сергеичева</a:t>
            </a:r>
            <a:r>
              <a:rPr lang="ru-RU" dirty="0" smtClean="0"/>
              <a:t> Л. Ю.,</a:t>
            </a:r>
          </a:p>
          <a:p>
            <a:pPr algn="just"/>
            <a:r>
              <a:rPr lang="ru-RU" dirty="0"/>
              <a:t> </a:t>
            </a:r>
            <a:r>
              <a:rPr lang="ru-RU" dirty="0" smtClean="0"/>
              <a:t>                                          Суворова Ю. С.</a:t>
            </a:r>
          </a:p>
          <a:p>
            <a:pPr algn="just"/>
            <a:r>
              <a:rPr lang="ru-RU" dirty="0"/>
              <a:t>у</a:t>
            </a:r>
            <a:r>
              <a:rPr lang="ru-RU" dirty="0" smtClean="0"/>
              <a:t>чителя начальных классов МОБУ СОШ № 6</a:t>
            </a:r>
          </a:p>
          <a:p>
            <a:pPr algn="just"/>
            <a:r>
              <a:rPr lang="ru-RU" dirty="0" smtClean="0"/>
              <a:t>          г. Гаврилов –Ям</a:t>
            </a:r>
          </a:p>
          <a:p>
            <a:pPr algn="just"/>
            <a:r>
              <a:rPr lang="ru-RU" dirty="0" smtClean="0"/>
              <a:t>                2015 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8003232" cy="22088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Результаты использования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Lesson Study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708920"/>
            <a:ext cx="8075240" cy="3417243"/>
          </a:xfrm>
        </p:spPr>
        <p:txBody>
          <a:bodyPr>
            <a:normAutofit/>
          </a:bodyPr>
          <a:lstStyle/>
          <a:p>
            <a:r>
              <a:rPr lang="ru-RU" b="1" dirty="0">
                <a:latin typeface="Century" panose="02040604050505020304" pitchFamily="18" charset="0"/>
                <a:hlinkClick r:id="rId2" action="ppaction://hlinkfile"/>
              </a:rPr>
              <a:t>Схема</a:t>
            </a:r>
            <a:r>
              <a:rPr lang="ru-RU" b="1" dirty="0">
                <a:latin typeface="Century" panose="02040604050505020304" pitchFamily="18" charset="0"/>
              </a:rPr>
              <a:t> планирования и </a:t>
            </a:r>
            <a:r>
              <a:rPr lang="ru-RU" b="1" dirty="0" smtClean="0">
                <a:latin typeface="Century" panose="02040604050505020304" pitchFamily="18" charset="0"/>
              </a:rPr>
              <a:t>наблюдения</a:t>
            </a:r>
            <a:endParaRPr lang="ru-RU" b="1" dirty="0">
              <a:latin typeface="Century" panose="02040604050505020304" pitchFamily="18" charset="0"/>
            </a:endParaRPr>
          </a:p>
          <a:p>
            <a:r>
              <a:rPr lang="ru-RU" b="1" dirty="0">
                <a:latin typeface="Century" panose="02040604050505020304" pitchFamily="18" charset="0"/>
                <a:hlinkClick r:id="rId3" action="ppaction://hlinkfile"/>
              </a:rPr>
              <a:t>Рекомендации</a:t>
            </a:r>
            <a:r>
              <a:rPr lang="ru-RU" b="1" dirty="0">
                <a:latin typeface="Century" panose="02040604050505020304" pitchFamily="18" charset="0"/>
              </a:rPr>
              <a:t> по итогам обсуждения</a:t>
            </a:r>
          </a:p>
        </p:txBody>
      </p:sp>
    </p:spTree>
    <p:extLst>
      <p:ext uri="{BB962C8B-B14F-4D97-AF65-F5344CB8AC3E}">
        <p14:creationId xmlns:p14="http://schemas.microsoft.com/office/powerpoint/2010/main" val="302662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492896"/>
            <a:ext cx="8003232" cy="3633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39859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570186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Где проводилось 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Lesson Study? 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latin typeface="Century" panose="02040604050505020304" pitchFamily="18" charset="0"/>
              </a:rPr>
              <a:t>На уроке русского языка </a:t>
            </a:r>
          </a:p>
          <a:p>
            <a:pPr marL="0" indent="0" algn="ctr">
              <a:buNone/>
            </a:pPr>
            <a:r>
              <a:rPr lang="ru-RU" b="1" dirty="0">
                <a:latin typeface="Century" panose="02040604050505020304" pitchFamily="18" charset="0"/>
              </a:rPr>
              <a:t>в 4 </a:t>
            </a:r>
            <a:r>
              <a:rPr lang="ru-RU" b="1" dirty="0" smtClean="0">
                <a:latin typeface="Century" panose="02040604050505020304" pitchFamily="18" charset="0"/>
              </a:rPr>
              <a:t>классе </a:t>
            </a:r>
            <a:endParaRPr lang="ru-RU" b="1" dirty="0">
              <a:latin typeface="Century" panose="020406040505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latin typeface="Century" panose="02040604050505020304" pitchFamily="18" charset="0"/>
              </a:rPr>
              <a:t>по теме </a:t>
            </a:r>
          </a:p>
          <a:p>
            <a:pPr marL="0" indent="0" algn="ctr">
              <a:buNone/>
            </a:pPr>
            <a:r>
              <a:rPr lang="ru-RU" b="1" dirty="0">
                <a:latin typeface="Century" panose="02040604050505020304" pitchFamily="18" charset="0"/>
              </a:rPr>
              <a:t>«Прямая речь. Знаки препинания в предложениях с прямой </a:t>
            </a:r>
            <a:r>
              <a:rPr lang="ru-RU" b="1" dirty="0" smtClean="0">
                <a:latin typeface="Century" panose="02040604050505020304" pitchFamily="18" charset="0"/>
              </a:rPr>
              <a:t>речью»        </a:t>
            </a:r>
            <a:endParaRPr lang="ru-RU" b="1" dirty="0" smtClean="0">
              <a:latin typeface="Century" panose="02040604050505020304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Century" panose="02040604050505020304" pitchFamily="18" charset="0"/>
                <a:hlinkClick r:id="rId2" action="ppaction://hlinkfile"/>
              </a:rPr>
              <a:t>(урок - обобщения</a:t>
            </a:r>
            <a:r>
              <a:rPr lang="ru-RU" b="1" dirty="0">
                <a:latin typeface="Century" panose="02040604050505020304" pitchFamily="18" charset="0"/>
                <a:hlinkClick r:id="rId2" action="ppaction://hlinkfile"/>
              </a:rPr>
              <a:t>)»</a:t>
            </a:r>
            <a:endParaRPr lang="ru-RU" b="1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8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003232" cy="1728192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Кем проводилось образовательное со-бытие и </a:t>
            </a:r>
            <a:r>
              <a:rPr lang="ru-RU" sz="4000" b="1" dirty="0" err="1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Lesson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 </a:t>
            </a:r>
            <a:r>
              <a:rPr lang="ru-RU" sz="4000" b="1" dirty="0" err="1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Study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Учитель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: </a:t>
            </a:r>
            <a:endParaRPr lang="ru-RU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400" b="1" dirty="0" err="1" smtClean="0">
                <a:latin typeface="Century" panose="02040604050505020304" pitchFamily="18" charset="0"/>
              </a:rPr>
              <a:t>Варенцова</a:t>
            </a:r>
            <a:r>
              <a:rPr lang="ru-RU" sz="2400" b="1" dirty="0" smtClean="0">
                <a:latin typeface="Century" panose="02040604050505020304" pitchFamily="18" charset="0"/>
              </a:rPr>
              <a:t> Людмила Николаевна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Наблюдатели:</a:t>
            </a:r>
          </a:p>
          <a:p>
            <a:pPr marL="0" indent="0" algn="ctr">
              <a:buNone/>
            </a:pPr>
            <a:r>
              <a:rPr lang="ru-RU" sz="2400" b="1" dirty="0" smtClean="0">
                <a:latin typeface="Century" panose="02040604050505020304" pitchFamily="18" charset="0"/>
              </a:rPr>
              <a:t>Белокопытова Елена Игоревна</a:t>
            </a:r>
          </a:p>
          <a:p>
            <a:pPr marL="0" indent="0" algn="ctr">
              <a:buNone/>
            </a:pPr>
            <a:r>
              <a:rPr lang="ru-RU" sz="2400" b="1" dirty="0" smtClean="0">
                <a:latin typeface="Century" panose="02040604050505020304" pitchFamily="18" charset="0"/>
              </a:rPr>
              <a:t>Лапина Ирина Александровна</a:t>
            </a:r>
          </a:p>
          <a:p>
            <a:pPr marL="0" indent="0" algn="ctr">
              <a:buNone/>
            </a:pPr>
            <a:r>
              <a:rPr lang="ru-RU" sz="2400" b="1" dirty="0" err="1" smtClean="0">
                <a:latin typeface="Century" panose="02040604050505020304" pitchFamily="18" charset="0"/>
              </a:rPr>
              <a:t>Сергеичева</a:t>
            </a:r>
            <a:r>
              <a:rPr lang="ru-RU" sz="2400" b="1" dirty="0" smtClean="0">
                <a:latin typeface="Century" panose="02040604050505020304" pitchFamily="18" charset="0"/>
              </a:rPr>
              <a:t> Лариса Юрьевна</a:t>
            </a:r>
          </a:p>
          <a:p>
            <a:pPr marL="0" indent="0" algn="ctr">
              <a:buNone/>
            </a:pPr>
            <a:r>
              <a:rPr lang="ru-RU" sz="2400" b="1" dirty="0" smtClean="0">
                <a:latin typeface="Century" panose="02040604050505020304" pitchFamily="18" charset="0"/>
              </a:rPr>
              <a:t>Суворова Юлия Сергеевна</a:t>
            </a:r>
            <a:endParaRPr lang="ru-RU" sz="2400" b="1" dirty="0">
              <a:latin typeface="Century" panose="02040604050505020304" pitchFamily="18" charset="0"/>
            </a:endParaRPr>
          </a:p>
          <a:p>
            <a:pPr algn="ctr"/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41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147248" cy="129614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Зачем проводилось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Lesson Study?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67544" y="2420888"/>
            <a:ext cx="8219256" cy="3705275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Century" panose="02040604050505020304" pitchFamily="18" charset="0"/>
              </a:rPr>
              <a:t>А</a:t>
            </a:r>
            <a:r>
              <a:rPr lang="ru-RU" sz="2400" b="1" dirty="0" smtClean="0">
                <a:latin typeface="Century" panose="02040604050505020304" pitchFamily="18" charset="0"/>
              </a:rPr>
              <a:t>пробировать </a:t>
            </a:r>
            <a:r>
              <a:rPr lang="ru-RU" sz="2400" b="1" dirty="0">
                <a:latin typeface="Century" panose="02040604050505020304" pitchFamily="18" charset="0"/>
              </a:rPr>
              <a:t>методику </a:t>
            </a:r>
            <a:r>
              <a:rPr lang="ru-RU" sz="2400" b="1" dirty="0" smtClean="0">
                <a:latin typeface="Century" panose="02040604050505020304" pitchFamily="18" charset="0"/>
              </a:rPr>
              <a:t>формирующего оценивания</a:t>
            </a:r>
          </a:p>
          <a:p>
            <a:pPr marL="0" indent="0">
              <a:buNone/>
            </a:pPr>
            <a:r>
              <a:rPr lang="ru-RU" sz="2400" b="1" dirty="0">
                <a:latin typeface="Century" panose="02040604050505020304" pitchFamily="18" charset="0"/>
              </a:rPr>
              <a:t> </a:t>
            </a:r>
            <a:r>
              <a:rPr lang="ru-RU" sz="2400" b="1" dirty="0" smtClean="0">
                <a:latin typeface="Century" panose="02040604050505020304" pitchFamily="18" charset="0"/>
              </a:rPr>
              <a:t>   «Карта </a:t>
            </a:r>
            <a:r>
              <a:rPr lang="ru-RU" sz="2400" b="1" dirty="0">
                <a:latin typeface="Century" panose="02040604050505020304" pitchFamily="18" charset="0"/>
              </a:rPr>
              <a:t>понятия</a:t>
            </a:r>
            <a:r>
              <a:rPr lang="ru-RU" sz="2400" b="1" dirty="0" smtClean="0">
                <a:latin typeface="Century" panose="02040604050505020304" pitchFamily="18" charset="0"/>
              </a:rPr>
              <a:t>»</a:t>
            </a:r>
          </a:p>
          <a:p>
            <a:endParaRPr lang="ru-RU" sz="2400" b="1" dirty="0">
              <a:latin typeface="Century" panose="02040604050505020304" pitchFamily="18" charset="0"/>
            </a:endParaRPr>
          </a:p>
          <a:p>
            <a:r>
              <a:rPr lang="ru-RU" sz="2400" b="1" dirty="0">
                <a:latin typeface="Century" panose="02040604050505020304" pitchFamily="18" charset="0"/>
              </a:rPr>
              <a:t>Возможное решение проблемы: работа в малых подгруппах по обобщению знаний оформления прямой речи при </a:t>
            </a:r>
            <a:r>
              <a:rPr lang="ru-RU" sz="2400" b="1" dirty="0" smtClean="0">
                <a:latin typeface="Century" panose="02040604050505020304" pitchFamily="18" charset="0"/>
              </a:rPr>
              <a:t>письме </a:t>
            </a:r>
            <a:endParaRPr lang="ru-RU" sz="2400" b="1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1301006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Как проводилось?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425355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Century" panose="02040604050505020304" pitchFamily="18" charset="0"/>
              </a:rPr>
              <a:t>В форме образовательного </a:t>
            </a:r>
            <a:r>
              <a:rPr lang="ru-RU" sz="2400" b="1" dirty="0" smtClean="0">
                <a:latin typeface="Century" pitchFamily="18" charset="0"/>
                <a:cs typeface="Times New Roman" pitchFamily="18" charset="0"/>
              </a:rPr>
              <a:t>со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smtClean="0">
                <a:latin typeface="Century" pitchFamily="18" charset="0"/>
                <a:cs typeface="Times New Roman" pitchFamily="18" charset="0"/>
              </a:rPr>
              <a:t>бытия</a:t>
            </a:r>
            <a:r>
              <a:rPr lang="ru-RU" sz="2400" b="1" dirty="0" smtClean="0">
                <a:latin typeface="Century" panose="02040604050505020304" pitchFamily="18" charset="0"/>
              </a:rPr>
              <a:t> </a:t>
            </a:r>
            <a:r>
              <a:rPr lang="ru-RU" sz="2400" b="1" dirty="0">
                <a:latin typeface="Century" panose="02040604050505020304" pitchFamily="18" charset="0"/>
              </a:rPr>
              <a:t>по теме «Прямая речь. Знаки препинания в предложениях с прямой </a:t>
            </a:r>
            <a:r>
              <a:rPr lang="ru-RU" sz="2400" b="1" dirty="0" smtClean="0">
                <a:latin typeface="Century" panose="02040604050505020304" pitchFamily="18" charset="0"/>
              </a:rPr>
              <a:t>речью(урок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smtClean="0">
                <a:latin typeface="Century" panose="02040604050505020304" pitchFamily="18" charset="0"/>
              </a:rPr>
              <a:t>обобщения)»</a:t>
            </a:r>
            <a:endParaRPr lang="ru-RU" sz="2400" b="1" dirty="0">
              <a:latin typeface="Century" panose="02040604050505020304" pitchFamily="18" charset="0"/>
            </a:endParaRPr>
          </a:p>
          <a:p>
            <a:r>
              <a:rPr lang="ru-RU" sz="2400" b="1" dirty="0">
                <a:latin typeface="Century" panose="02040604050505020304" pitchFamily="18" charset="0"/>
              </a:rPr>
              <a:t>Определены планируемые образовательные результаты</a:t>
            </a:r>
          </a:p>
          <a:p>
            <a:r>
              <a:rPr lang="ru-RU" sz="2400" b="1" dirty="0">
                <a:latin typeface="Century" panose="02040604050505020304" pitchFamily="18" charset="0"/>
              </a:rPr>
              <a:t>Поставлена цель </a:t>
            </a:r>
          </a:p>
          <a:p>
            <a:r>
              <a:rPr lang="ru-RU" sz="2400" b="1" dirty="0">
                <a:latin typeface="Century" panose="02040604050505020304" pitchFamily="18" charset="0"/>
              </a:rPr>
              <a:t>Подобраны методы и приемы для каждого этапа деятельности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268760"/>
            <a:ext cx="8003232" cy="14887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Планируемые образовательные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результаты: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147248" cy="4209331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Century" panose="02040604050505020304" pitchFamily="18" charset="0"/>
              </a:rPr>
              <a:t>расставляют знаки препинания в предложениях с прямой речью при выполнении творческого задания;</a:t>
            </a:r>
          </a:p>
          <a:p>
            <a:r>
              <a:rPr lang="ru-RU" sz="2400" b="1" dirty="0">
                <a:latin typeface="Century" panose="02040604050505020304" pitchFamily="18" charset="0"/>
              </a:rPr>
              <a:t>составляют карту понятий «Знаки препинания в предложениях с прямой речью», работая в малых группах;</a:t>
            </a:r>
          </a:p>
          <a:p>
            <a:r>
              <a:rPr lang="ru-RU" sz="2400" b="1" dirty="0">
                <a:latin typeface="Century" panose="02040604050505020304" pitchFamily="18" charset="0"/>
              </a:rPr>
              <a:t>находят предложения с прямой речью в тексте;</a:t>
            </a:r>
          </a:p>
          <a:p>
            <a:r>
              <a:rPr lang="ru-RU" sz="2400" b="1" dirty="0">
                <a:latin typeface="Century" panose="02040604050505020304" pitchFamily="18" charset="0"/>
              </a:rPr>
              <a:t>оценивают карту понятий по выработанным критериям, используя самооценку и </a:t>
            </a:r>
            <a:r>
              <a:rPr lang="ru-RU" sz="2400" b="1" dirty="0" err="1">
                <a:latin typeface="Century" panose="02040604050505020304" pitchFamily="18" charset="0"/>
              </a:rPr>
              <a:t>взаимооценку</a:t>
            </a:r>
            <a:endParaRPr lang="ru-RU" sz="2400" b="1" dirty="0">
              <a:latin typeface="Century" panose="020406040505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43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Цель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39552" y="1916832"/>
            <a:ext cx="8147248" cy="420933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</a:t>
            </a:r>
            <a:r>
              <a:rPr lang="ru-RU" b="1" dirty="0" smtClean="0">
                <a:latin typeface="Century" panose="02040604050505020304" pitchFamily="18" charset="0"/>
              </a:rPr>
              <a:t>Создание </a:t>
            </a:r>
            <a:r>
              <a:rPr lang="ru-RU" b="1" dirty="0">
                <a:latin typeface="Century" panose="02040604050505020304" pitchFamily="18" charset="0"/>
              </a:rPr>
              <a:t>условий для обобщения </a:t>
            </a:r>
            <a:r>
              <a:rPr lang="ru-RU" b="1" dirty="0" smtClean="0">
                <a:latin typeface="Century" panose="02040604050505020304" pitchFamily="18" charset="0"/>
              </a:rPr>
              <a:t>    знаний </a:t>
            </a:r>
            <a:r>
              <a:rPr lang="ru-RU" b="1" dirty="0">
                <a:latin typeface="Century" panose="02040604050505020304" pitchFamily="18" charset="0"/>
              </a:rPr>
              <a:t>по оформлению предложений </a:t>
            </a:r>
            <a:endParaRPr lang="ru-RU" b="1" dirty="0" smtClean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Century" panose="02040604050505020304" pitchFamily="18" charset="0"/>
              </a:rPr>
              <a:t>с </a:t>
            </a:r>
            <a:r>
              <a:rPr lang="ru-RU" b="1" dirty="0">
                <a:latin typeface="Century" panose="02040604050505020304" pitchFamily="18" charset="0"/>
              </a:rPr>
              <a:t>прямой речью на письме </a:t>
            </a:r>
            <a:r>
              <a:rPr lang="ru-RU" b="1" dirty="0" smtClean="0">
                <a:latin typeface="Century" panose="02040604050505020304" pitchFamily="18" charset="0"/>
              </a:rPr>
              <a:t>посредством </a:t>
            </a:r>
            <a:r>
              <a:rPr lang="ru-RU" b="1" dirty="0">
                <a:latin typeface="Century" panose="02040604050505020304" pitchFamily="18" charset="0"/>
              </a:rPr>
              <a:t>карты </a:t>
            </a:r>
            <a:r>
              <a:rPr lang="ru-RU" b="1" dirty="0" smtClean="0">
                <a:latin typeface="Century" panose="02040604050505020304" pitchFamily="18" charset="0"/>
              </a:rPr>
              <a:t>понятий </a:t>
            </a:r>
            <a:endParaRPr lang="ru-RU" b="1" dirty="0">
              <a:latin typeface="Century" panose="020406040505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419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1228998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Этапы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/>
            </a:r>
            <a:b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</a:b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совместной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деятельности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0191705"/>
              </p:ext>
            </p:extLst>
          </p:nvPr>
        </p:nvGraphicFramePr>
        <p:xfrm>
          <a:off x="539552" y="1628799"/>
          <a:ext cx="8147248" cy="4363054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656184"/>
                <a:gridCol w="6491064"/>
              </a:tblGrid>
              <a:tr h="55700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Century" panose="02040604050505020304" pitchFamily="18" charset="0"/>
                        </a:rPr>
                        <a:t>Этапы урока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Century" panose="02040604050505020304" pitchFamily="18" charset="0"/>
                        </a:rPr>
                        <a:t>Использованные методы и приемы</a:t>
                      </a:r>
                    </a:p>
                    <a:p>
                      <a:endParaRPr lang="ru-RU" sz="1600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791529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err="1" smtClean="0">
                          <a:latin typeface="Century" panose="02040604050505020304" pitchFamily="18" charset="0"/>
                        </a:rPr>
                        <a:t>Формирова-ние</a:t>
                      </a:r>
                      <a:r>
                        <a:rPr lang="ru-RU" sz="1600" b="1" dirty="0" smtClean="0">
                          <a:latin typeface="Century" panose="02040604050505020304" pitchFamily="18" charset="0"/>
                        </a:rPr>
                        <a:t> потребности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Century" panose="02040604050505020304" pitchFamily="18" charset="0"/>
                          <a:hlinkClick r:id="rId2" action="ppaction://hlinkfile"/>
                        </a:rPr>
                        <a:t>Выполнение творческого задания</a:t>
                      </a:r>
                      <a:endParaRPr lang="ru-RU" sz="1600" b="1" dirty="0" smtClean="0">
                        <a:latin typeface="Century" panose="02040604050505020304" pitchFamily="18" charset="0"/>
                      </a:endParaRPr>
                    </a:p>
                    <a:p>
                      <a:endParaRPr lang="ru-RU" sz="1600" b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1046556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Century" panose="02040604050505020304" pitchFamily="18" charset="0"/>
                        </a:rPr>
                        <a:t>Образ желаемого результата</a:t>
                      </a:r>
                      <a:endParaRPr lang="ru-RU" sz="1600" b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Century" panose="02040604050505020304" pitchFamily="18" charset="0"/>
                        </a:rPr>
                        <a:t>Обсуждение вопроса «Как составить памятку используя ранее полученные знания о знаках препинания в предложениях с прямой речью».</a:t>
                      </a:r>
                    </a:p>
                    <a:p>
                      <a:r>
                        <a:rPr lang="ru-RU" sz="1600" b="1" dirty="0" smtClean="0">
                          <a:latin typeface="Century" panose="02040604050505020304" pitchFamily="18" charset="0"/>
                          <a:hlinkClick r:id="rId3" action="ppaction://hlinkfile"/>
                        </a:rPr>
                        <a:t>Обсуждение критериев оценки будущей карты понятий.</a:t>
                      </a:r>
                      <a:endParaRPr lang="ru-RU" sz="1600" b="1" dirty="0" smtClean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1260583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Century" panose="02040604050505020304" pitchFamily="18" charset="0"/>
                        </a:rPr>
                        <a:t>Мотивация</a:t>
                      </a:r>
                    </a:p>
                    <a:p>
                      <a:pPr algn="l"/>
                      <a:endParaRPr lang="ru-RU" sz="1600" b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Century" panose="02040604050505020304" pitchFamily="18" charset="0"/>
                        </a:rPr>
                        <a:t>Создание ситуации успеха при обобщении знаний по теме «Прямая речь. Знаки препинания в предложениях с прямой речью»</a:t>
                      </a:r>
                    </a:p>
                    <a:p>
                      <a:r>
                        <a:rPr lang="ru-RU" sz="1600" b="1" dirty="0" smtClean="0">
                          <a:latin typeface="Century" panose="02040604050505020304" pitchFamily="18" charset="0"/>
                        </a:rPr>
                        <a:t>Выработка критериев карты понятий  (оформление, понятна другим, полнота, использование примеров из текстов)</a:t>
                      </a:r>
                      <a:endParaRPr lang="ru-RU" sz="1600" b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583534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err="1" smtClean="0">
                          <a:latin typeface="Century" panose="02040604050505020304" pitchFamily="18" charset="0"/>
                        </a:rPr>
                        <a:t>Целеполага-ние</a:t>
                      </a:r>
                      <a:endParaRPr lang="ru-RU" sz="1600" b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Century" panose="02040604050505020304" pitchFamily="18" charset="0"/>
                        </a:rPr>
                        <a:t>Усиление вопроса, формулирование цели урока учащимися</a:t>
                      </a:r>
                      <a:endParaRPr lang="ru-RU" sz="1600" b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641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122899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Этапы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/>
            </a:r>
            <a:b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</a:b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совместной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Century" panose="02040604050505020304" pitchFamily="18" charset="0"/>
              </a:rPr>
              <a:t>деятельности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4332844"/>
              </p:ext>
            </p:extLst>
          </p:nvPr>
        </p:nvGraphicFramePr>
        <p:xfrm>
          <a:off x="457200" y="1600200"/>
          <a:ext cx="8229600" cy="530860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242592"/>
                <a:gridCol w="598700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Этапы урока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Использованные методы и приемы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entury" panose="02040604050505020304" pitchFamily="18" charset="0"/>
                        </a:rPr>
                        <a:t>Планирование</a:t>
                      </a:r>
                    </a:p>
                    <a:p>
                      <a:endParaRPr lang="ru-RU" sz="1800" b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entury" panose="02040604050505020304" pitchFamily="18" charset="0"/>
                        </a:rPr>
                        <a:t>Разговор об использовании материалов и средств для выполнения карты понятий «Знаки препинания в предложениях с прямой речью»</a:t>
                      </a:r>
                    </a:p>
                    <a:p>
                      <a:endParaRPr lang="ru-RU" sz="1800" b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entury" panose="02040604050505020304" pitchFamily="18" charset="0"/>
                        </a:rPr>
                        <a:t>Выполнение действий</a:t>
                      </a:r>
                    </a:p>
                    <a:p>
                      <a:endParaRPr lang="ru-RU" sz="1800" b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entury" panose="02040604050505020304" pitchFamily="18" charset="0"/>
                          <a:hlinkClick r:id="rId2" action="ppaction://hlinkfile"/>
                        </a:rPr>
                        <a:t>Самостоятельная</a:t>
                      </a:r>
                      <a:r>
                        <a:rPr lang="ru-RU" sz="1800" b="1" dirty="0" smtClean="0">
                          <a:latin typeface="Century" panose="02040604050505020304" pitchFamily="18" charset="0"/>
                        </a:rPr>
                        <a:t> работа в малых подгруппах при составлении карты понятия «Знаки препинания в предложениях с прямой речью», учитывая выработанные критерии.</a:t>
                      </a:r>
                    </a:p>
                    <a:p>
                      <a:r>
                        <a:rPr lang="ru-RU" sz="1800" b="1" dirty="0" smtClean="0">
                          <a:latin typeface="Century" panose="02040604050505020304" pitchFamily="18" charset="0"/>
                        </a:rPr>
                        <a:t>Дифференцированная помощь учителя при составлении карты понятий.</a:t>
                      </a:r>
                    </a:p>
                    <a:p>
                      <a:endParaRPr lang="ru-RU" sz="1800" b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entury" panose="02040604050505020304" pitchFamily="18" charset="0"/>
                        </a:rPr>
                        <a:t>Анализ полученного результата</a:t>
                      </a:r>
                      <a:endParaRPr lang="ru-RU" sz="1800" b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entury" panose="02040604050505020304" pitchFamily="18" charset="0"/>
                          <a:hlinkClick r:id="rId3" action="ppaction://hlinkfile"/>
                        </a:rPr>
                        <a:t>Презентация  каждой группы своей составленной карты понятий.</a:t>
                      </a:r>
                      <a:endParaRPr lang="ru-RU" sz="1800" b="1" dirty="0" smtClean="0">
                        <a:latin typeface="Century" panose="02040604050505020304" pitchFamily="18" charset="0"/>
                      </a:endParaRPr>
                    </a:p>
                    <a:p>
                      <a:r>
                        <a:rPr lang="ru-RU" sz="1800" b="1" dirty="0" smtClean="0">
                          <a:latin typeface="Century" panose="02040604050505020304" pitchFamily="18" charset="0"/>
                          <a:hlinkClick r:id="rId4" action="ppaction://hlinkfile"/>
                        </a:rPr>
                        <a:t>Совместное обсуждение </a:t>
                      </a:r>
                      <a:r>
                        <a:rPr lang="ru-RU" sz="1800" b="1" dirty="0" smtClean="0">
                          <a:latin typeface="Century" panose="02040604050505020304" pitchFamily="18" charset="0"/>
                        </a:rPr>
                        <a:t>и </a:t>
                      </a:r>
                      <a:r>
                        <a:rPr lang="ru-RU" sz="1800" b="1" dirty="0" err="1" smtClean="0">
                          <a:latin typeface="Century" panose="02040604050505020304" pitchFamily="18" charset="0"/>
                        </a:rPr>
                        <a:t>взаимооценивание</a:t>
                      </a:r>
                      <a:r>
                        <a:rPr lang="ru-RU" sz="1800" b="1" dirty="0" smtClean="0">
                          <a:latin typeface="Century" panose="02040604050505020304" pitchFamily="18" charset="0"/>
                        </a:rPr>
                        <a:t> по выработанным критериям.</a:t>
                      </a:r>
                    </a:p>
                    <a:p>
                      <a:endParaRPr lang="ru-RU" sz="1800" b="1" dirty="0" smtClean="0">
                        <a:latin typeface="Century" panose="02040604050505020304" pitchFamily="18" charset="0"/>
                      </a:endParaRPr>
                    </a:p>
                    <a:p>
                      <a:endParaRPr lang="ru-RU" sz="1800" b="1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56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441</Words>
  <Application>Microsoft Office PowerPoint</Application>
  <PresentationFormat>Экран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Где проводилось Lesson Study? </vt:lpstr>
      <vt:lpstr>Кем проводилось образовательное со-бытие и Lesson Study?</vt:lpstr>
      <vt:lpstr>Зачем проводилось Lesson Study?</vt:lpstr>
      <vt:lpstr>Как проводилось?</vt:lpstr>
      <vt:lpstr>Планируемые образовательные результаты:</vt:lpstr>
      <vt:lpstr>Цель :</vt:lpstr>
      <vt:lpstr>Этапы  совместной деятельности</vt:lpstr>
      <vt:lpstr>Этапы  совместной деятельности</vt:lpstr>
      <vt:lpstr>Результаты использования Lesson Study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Яков Сергеевич Соловьев</cp:lastModifiedBy>
  <cp:revision>49</cp:revision>
  <dcterms:created xsi:type="dcterms:W3CDTF">2013-08-20T22:02:58Z</dcterms:created>
  <dcterms:modified xsi:type="dcterms:W3CDTF">2015-11-24T14:55:59Z</dcterms:modified>
</cp:coreProperties>
</file>