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74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1428736"/>
            <a:ext cx="5429288" cy="1470025"/>
          </a:xfrm>
        </p:spPr>
        <p:txBody>
          <a:bodyPr>
            <a:scene3d>
              <a:camera prst="orthographicFront"/>
              <a:lightRig rig="threePt" dir="t"/>
            </a:scene3d>
            <a:sp3d extrusionH="44450"/>
          </a:bodyPr>
          <a:lstStyle>
            <a:lvl1pPr>
              <a:defRPr>
                <a:solidFill>
                  <a:srgbClr val="232C12"/>
                </a:solidFill>
                <a:effectLst>
                  <a:outerShdw dist="63500" dir="2700000" algn="tl" rotWithShape="0">
                    <a:schemeClr val="bg1">
                      <a:alpha val="59000"/>
                    </a:schemeClr>
                  </a:outerShdw>
                </a:effectLst>
                <a:latin typeface="Calibri (Headings)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928934"/>
            <a:ext cx="6000792" cy="714380"/>
          </a:xfrm>
        </p:spPr>
        <p:txBody>
          <a:bodyPr/>
          <a:lstStyle>
            <a:lvl1pPr marL="0" indent="0" algn="ctr">
              <a:buNone/>
              <a:defRPr b="0" cap="none" spc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5400000" algn="t" rotWithShape="0">
                    <a:schemeClr val="bg1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3"/>
              </a:buBlip>
              <a:defRPr/>
            </a:lvl6pPr>
            <a:lvl7pPr>
              <a:buFontTx/>
              <a:buBlip>
                <a:blip r:embed="rId4"/>
              </a:buBlip>
              <a:defRPr/>
            </a:lvl7pPr>
            <a:lvl8pPr>
              <a:buFontTx/>
              <a:buBlip>
                <a:blip r:embed="rId5"/>
              </a:buBlip>
              <a:defRPr/>
            </a:lvl8pPr>
            <a:lvl9pPr>
              <a:buFontTx/>
              <a:buBlip>
                <a:blip r:embed="rId6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44450"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fld id="{7EAF463A-BC7C-46EE-9F1E-7F377CCA4891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32C12"/>
                </a:solidFill>
                <a:latin typeface="+mn-lt"/>
                <a:ea typeface="Verdana" pitchFamily="34" charset="0"/>
                <a:cs typeface="Arial" pitchFamily="34" charset="0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3E1716"/>
          </a:solidFill>
          <a:latin typeface="+mj-lt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b="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88;&#1077;&#1082;&#1086;&#1084;&#1077;&#1085;&#1076;&#1072;&#1094;&#1080;&#1080;%20&#1087;&#1086;%20&#1080;&#1090;&#1086;&#1075;&#1072;&#1084;%20&#1086;&#1073;&#1089;&#1091;&#1078;&#1076;&#1077;&#1085;&#1080;&#1103;.docx" TargetMode="External"/><Relationship Id="rId7" Type="http://schemas.openxmlformats.org/officeDocument/2006/relationships/image" Target="../media/image17.gif"/><Relationship Id="rId2" Type="http://schemas.openxmlformats.org/officeDocument/2006/relationships/hyperlink" Target="&#1089;&#1093;&#1077;&#1084;&#1072;%20&#1087;&#1086;&#1072;&#1085;&#1080;&#1088;&#1086;&#1074;&#1072;&#1085;&#1080;&#1103;%20&#1080;%20&#1085;&#1072;&#1073;&#1083;&#1102;&#1076;&#1077;&#1085;&#1080;&#1103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51;&#1080;&#1089;&#1090;%20&#1089;&#1072;&#1084;&#1086;&#1086;&#1094;&#1077;&#1085;&#1080;&#1074;&#1072;&#1085;&#1080;&#1103;%20%20&#1087;&#1086;%20&#1090;&#1077;&#1084;&#1077;.docx" TargetMode="External"/><Relationship Id="rId5" Type="http://schemas.openxmlformats.org/officeDocument/2006/relationships/hyperlink" Target="&#1076;&#1080;&#1076;&#1072;&#1082;&#1090;&#1080;&#1095;&#1077;&#1089;&#1082;&#1080;&#1081;%20&#1084;&#1072;&#1090;&#1077;&#1088;&#1080;&#1072;&#1083;%20&#1082;%20&#1091;&#1088;&#1086;&#1082;&#1091;%20&#1052;&#1085;&#1086;&#1075;&#1086;&#1075;&#1088;&#1072;&#1085;&#1085;&#1080;&#1082;.docx" TargetMode="External"/><Relationship Id="rId4" Type="http://schemas.openxmlformats.org/officeDocument/2006/relationships/hyperlink" Target="&#1060;&#1086;&#1090;&#1086;&#1086;&#1090;&#1095;&#1105;&#1090;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83;&#1080;&#1089;&#1090;%20&#1089;&#1072;&#1084;&#1086;&#1086;&#1094;&#1077;&#1085;&#1080;&#1074;&#1072;&#1085;&#1080;&#1103;%20-&#1085;&#1072;&#1095;&#1072;&#1083;&#1086;.wm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&#1088;&#1072;&#1073;&#1086;&#1090;&#1072;%20&#1074;%20&#1075;&#1088;&#1091;&#1087;&#1087;&#1072;&#1093;%205.wlmp" TargetMode="External"/><Relationship Id="rId13" Type="http://schemas.openxmlformats.org/officeDocument/2006/relationships/hyperlink" Target="&#1083;&#1080;&#1089;&#1090;%20&#1089;&#1072;&#1084;&#1086;&#1086;&#1094;&#1077;&#1085;&#1080;&#1074;&#1072;&#1085;&#1080;&#1103;%20-%20&#1082;&#1086;&#1085;&#1077;&#1094;%20&#1091;&#1088;&#1086;&#1082;&#1072;.wmv" TargetMode="External"/><Relationship Id="rId3" Type="http://schemas.openxmlformats.org/officeDocument/2006/relationships/hyperlink" Target="&#1074;&#1099;&#1088;&#1072;&#1073;&#1086;&#1090;&#1082;&#1072;%20&#1082;&#1088;&#1080;&#1090;&#1077;&#1088;&#1080;&#1077;&#1074;.wmv" TargetMode="External"/><Relationship Id="rId7" Type="http://schemas.openxmlformats.org/officeDocument/2006/relationships/hyperlink" Target="&#1088;&#1072;&#1073;&#1086;&#1090;&#1072;%20&#1074;%20&#1075;&#1088;&#1091;&#1087;&#1087;&#1072;&#1093;%204.wlmp" TargetMode="External"/><Relationship Id="rId12" Type="http://schemas.openxmlformats.org/officeDocument/2006/relationships/hyperlink" Target="&#1086;&#1094;&#1077;&#1085;&#1080;&#1074;&#1072;&#1085;&#1080;&#1077;%20&#1088;&#1072;&#1073;&#1086;&#1090;&#1099;%20&#1075;&#1088;&#1091;&#1087;&#1087;%203.wlmp" TargetMode="External"/><Relationship Id="rId2" Type="http://schemas.openxmlformats.org/officeDocument/2006/relationships/hyperlink" Target="&#1087;&#1083;&#1072;&#1085;&#1080;&#1088;&#1086;&#1074;&#1072;&#1085;&#1080;&#1077;%20&#1088;&#1072;&#1073;&#1086;&#1090;&#1099;.wlm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88;&#1072;&#1073;&#1086;&#1090;&#1072;%20&#1074;%20&#1075;&#1088;&#1091;&#1087;&#1087;&#1072;&#1093;%203.wlmp" TargetMode="External"/><Relationship Id="rId11" Type="http://schemas.openxmlformats.org/officeDocument/2006/relationships/hyperlink" Target="&#1086;&#1094;&#1077;&#1085;&#1080;&#1074;&#1072;&#1085;&#1080;&#1077;%20&#1088;&#1072;&#1073;&#1086;&#1090;&#1099;%20&#1075;&#1088;&#1091;&#1087;&#1087;%202.wlmp" TargetMode="External"/><Relationship Id="rId5" Type="http://schemas.openxmlformats.org/officeDocument/2006/relationships/hyperlink" Target="&#1088;&#1072;&#1073;&#1086;&#1090;&#1072;%20&#1075;&#1088;&#1091;&#1087;&#1087;%202.wlmp" TargetMode="External"/><Relationship Id="rId10" Type="http://schemas.openxmlformats.org/officeDocument/2006/relationships/hyperlink" Target="&#1086;&#1094;&#1077;&#1085;&#1080;&#1074;&#1072;&#1085;&#1080;&#1077;%20&#1088;&#1072;&#1073;&#1086;&#1090;&#1099;%20&#1075;&#1088;&#1091;&#1087;&#1087;%201.wmv" TargetMode="External"/><Relationship Id="rId4" Type="http://schemas.openxmlformats.org/officeDocument/2006/relationships/hyperlink" Target="&#1088;&#1072;&#1073;&#1086;&#1090;&#1072;%20&#1074;%20&#1075;&#1088;&#1091;&#1087;&#1087;&#1072;&#1093;%201.wlmp" TargetMode="External"/><Relationship Id="rId9" Type="http://schemas.openxmlformats.org/officeDocument/2006/relationships/hyperlink" Target="&#1088;&#1072;&#1073;&#1086;&#1090;&#1072;%20&#1074;%20&#1075;&#1088;&#1091;&#1087;&#1087;&#1072;&#1093;%206.wlm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8129590" cy="264318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Практика использования </a:t>
            </a:r>
            <a:br>
              <a:rPr lang="ru-RU" sz="3600" dirty="0" smtClean="0"/>
            </a:br>
            <a:r>
              <a:rPr lang="en-US" sz="3600" dirty="0" smtClean="0"/>
              <a:t>Lesson Study</a:t>
            </a:r>
            <a:r>
              <a:rPr lang="ru-RU" sz="3600" dirty="0" smtClean="0"/>
              <a:t> на уроке математики в </a:t>
            </a:r>
            <a:r>
              <a:rPr lang="ru-RU" sz="3600" dirty="0"/>
              <a:t>4</a:t>
            </a:r>
            <a:r>
              <a:rPr lang="ru-RU" sz="3600" dirty="0" smtClean="0"/>
              <a:t> классе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8215370" cy="2571768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Грек Н.А. – учитель начальных классов МОУ СОШ 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г. Гаврилов-Яма</a:t>
            </a:r>
          </a:p>
          <a:p>
            <a:pPr algn="l"/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Ендресяк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И.П.- учитель начальных классов МОУ СОШ 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г. Гаврилов-Яма </a:t>
            </a:r>
          </a:p>
          <a:p>
            <a:pPr algn="l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Багрова С.В. - учитель начальных классов МОУ СОШ 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г. Гаврилов-Яма</a:t>
            </a:r>
          </a:p>
          <a:p>
            <a:pPr algn="l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Ершова Л.В. - учитель начальных классов МОУ СОШ №1 г. Гаврилов-Яма</a:t>
            </a:r>
          </a:p>
          <a:p>
            <a:pPr algn="l"/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Полиектова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Н.К.– учитель начальных классов  МОУ СОШ №1 г. Гаврилов-</a:t>
            </a:r>
          </a:p>
          <a:p>
            <a:pPr algn="l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Яма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4" name="Рисунок 3" descr="c17c861a15a44f68559e7cc78b79997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5105400"/>
            <a:ext cx="1447800" cy="1245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428760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Результаты использования </a:t>
            </a:r>
            <a:r>
              <a:rPr lang="en-US" dirty="0" smtClean="0"/>
              <a:t>Lesson Study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71472" y="2204864"/>
            <a:ext cx="8176992" cy="359109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hlinkClick r:id="rId2" action="ppaction://hlinkfile"/>
              </a:rPr>
              <a:t>Схема планирования и наблюдения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hlinkClick r:id="rId3" action="ppaction://hlinkfile"/>
              </a:rPr>
              <a:t>Рекомендации по итогам обсуждения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hlinkClick r:id="rId4" action="ppaction://hlinkpres?slideindex=1&amp;slidetitle="/>
              </a:rPr>
              <a:t>Фото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      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hlinkClick r:id="rId5" action="ppaction://hlinkfile"/>
              </a:rPr>
              <a:t>Дидактический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hlinkClick r:id="rId6" action="ppaction://hlinkfile"/>
              </a:rPr>
              <a:t>материал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 descr="dbdee13c60c9204fee7ec8d256b5f9fa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4941168"/>
            <a:ext cx="1224136" cy="14774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5786" y="2000240"/>
            <a:ext cx="787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Где проводилось </a:t>
            </a:r>
            <a:r>
              <a:rPr lang="en-US" dirty="0" smtClean="0"/>
              <a:t>Lesson Study</a:t>
            </a:r>
            <a:r>
              <a:rPr lang="ru-RU" dirty="0" smtClean="0"/>
              <a:t>?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2286000"/>
            <a:ext cx="8183880" cy="2286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 уроке математики в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классе,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 теме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«Знакомимся с многогранниками»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(урок получения новых знаний)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УМК «Начальная школа </a:t>
            </a:r>
            <a:r>
              <a:rPr lang="ru-RU" smtClean="0">
                <a:solidFill>
                  <a:schemeClr val="accent6">
                    <a:lumMod val="50000"/>
                  </a:schemeClr>
                </a:solidFill>
              </a:rPr>
              <a:t>21 века»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8674d278cc32137e92c91c1c6fc1738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4786322"/>
            <a:ext cx="1500198" cy="1671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3400" y="571480"/>
            <a:ext cx="832488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/>
              <a:t>Кем проводилось образовательное </a:t>
            </a:r>
            <a:r>
              <a:rPr lang="ru-RU" sz="4900" dirty="0" err="1" smtClean="0"/>
              <a:t>со-бытие</a:t>
            </a:r>
            <a:r>
              <a:rPr lang="ru-RU" sz="4900" dirty="0" smtClean="0"/>
              <a:t> и </a:t>
            </a:r>
            <a:r>
              <a:rPr lang="en-US" sz="4900" dirty="0" smtClean="0"/>
              <a:t>Lesson Study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2057400"/>
            <a:ext cx="8858280" cy="4187952"/>
          </a:xfrm>
        </p:spPr>
        <p:txBody>
          <a:bodyPr>
            <a:normAutofit/>
          </a:bodyPr>
          <a:lstStyle/>
          <a:p>
            <a:endParaRPr lang="ru-RU" sz="18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accent1"/>
                </a:solidFill>
              </a:rPr>
              <a:t>Учитель: 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Багрова С.В.–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учитель начальных классов МОУ СОШ №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 г. Гаврилов-Яма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accent1"/>
                </a:solidFill>
              </a:rPr>
              <a:t>Наблюдатели:</a:t>
            </a: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Грек Н.А.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– учитель начальных классов МОУ СОШ №1 г.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Гаврилов-Яма </a:t>
            </a:r>
            <a:endParaRPr lang="ru-RU" sz="1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Ершова Л.В. -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учитель начальных классов МОУ СОШ №1 г.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Гаврилов-Яма</a:t>
            </a:r>
          </a:p>
          <a:p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Ендресяк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И.П. –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учитель начальных классов МОУ СОШ № 1 г. Гаврилов-Яма</a:t>
            </a:r>
            <a:endParaRPr lang="ru-RU" sz="18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</a:rPr>
              <a:t>Полиектова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 Н.К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.– учитель начальных классов  МОУ СОШ №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1  г. Гаврилов-Яма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8" name="Рисунок 7" descr="ba491b7b2e61d29fd96510795cf8ac18[1]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214950"/>
            <a:ext cx="1676400" cy="1261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83880" cy="1176326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Зачем проводилось </a:t>
            </a:r>
            <a:br>
              <a:rPr lang="ru-RU" dirty="0" smtClean="0"/>
            </a:br>
            <a:r>
              <a:rPr lang="en-US" dirty="0" smtClean="0"/>
              <a:t>Lesson Study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3400" y="2057400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пробировать методику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взаимооценивания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«Карта понятий»</a:t>
            </a:r>
          </a:p>
          <a:p>
            <a:pPr>
              <a:buNone/>
            </a:pPr>
            <a:endParaRPr lang="ru-RU" dirty="0" smtClean="0">
              <a:solidFill>
                <a:schemeClr val="accent6"/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Возможное решение проблемы: работа в группах по изучению нового материала</a:t>
            </a:r>
            <a:endParaRPr lang="ru-RU" dirty="0"/>
          </a:p>
        </p:txBody>
      </p:sp>
      <p:pic>
        <p:nvPicPr>
          <p:cNvPr id="4" name="Рисунок 3" descr="ddcedc575fd11e632e1f1619ab8cd005[1]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5357826"/>
            <a:ext cx="1571636" cy="1000132"/>
          </a:xfrm>
          <a:prstGeom prst="rect">
            <a:avLst/>
          </a:prstGeom>
        </p:spPr>
      </p:pic>
      <p:pic>
        <p:nvPicPr>
          <p:cNvPr id="5" name="Рисунок 4" descr="a59362440bf19ea7890c0c047daca70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214290"/>
            <a:ext cx="767715" cy="697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Как проводилось?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500174"/>
            <a:ext cx="8183880" cy="436417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В форме образовательного со-бытия по теме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«Знакомимся с многогранниками» 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(урок получения новых знаний)</a:t>
            </a:r>
          </a:p>
          <a:p>
            <a:pPr marL="0" indent="0" algn="ctr">
              <a:buNone/>
            </a:pPr>
            <a:endParaRPr lang="ru-RU" sz="2400" dirty="0" smtClean="0"/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Определены планируемые образовательные результаты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Поставлена цель 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Подобраны методы и приемы для каждого этапа деятельности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 descr="df6eb5a16f2dca616eea7c5fc527e19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257288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Планируемые </a:t>
            </a:r>
            <a:br>
              <a:rPr lang="ru-RU" dirty="0" smtClean="0"/>
            </a:br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pic>
        <p:nvPicPr>
          <p:cNvPr id="5" name="Содержимое 4" descr="df6eb5a16f2dca616eea7c5fc527e19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85728"/>
            <a:ext cx="781050" cy="7810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00034" y="1785926"/>
            <a:ext cx="828680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2000" dirty="0" smtClean="0"/>
              <a:t>распознает, называет, различает пространственные фигуры, </a:t>
            </a:r>
          </a:p>
          <a:p>
            <a:r>
              <a:rPr lang="ru-RU" sz="2000" dirty="0" smtClean="0"/>
              <a:t>работая в группе</a:t>
            </a:r>
          </a:p>
          <a:p>
            <a:r>
              <a:rPr lang="ru-RU" sz="2000" dirty="0" smtClean="0"/>
              <a:t>-называет и различает элементы многогранника: грани, ребра, 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ершины, рассматривая модели данных фигур</a:t>
            </a:r>
          </a:p>
          <a:p>
            <a:r>
              <a:rPr lang="ru-RU" sz="2000" dirty="0" smtClean="0"/>
              <a:t>-классифицирует многогранники по их признакам, составляя </a:t>
            </a:r>
          </a:p>
          <a:p>
            <a:r>
              <a:rPr lang="ru-RU" sz="2000" dirty="0"/>
              <a:t>к</a:t>
            </a:r>
            <a:r>
              <a:rPr lang="ru-RU" sz="2000" dirty="0" smtClean="0"/>
              <a:t>арту понятий «Многогранник»</a:t>
            </a:r>
          </a:p>
          <a:p>
            <a:r>
              <a:rPr lang="ru-RU" sz="2000" dirty="0" smtClean="0"/>
              <a:t>-планирует, контролирует и оценивает учебные действия в </a:t>
            </a:r>
          </a:p>
          <a:p>
            <a:r>
              <a:rPr lang="ru-RU" sz="2000" dirty="0"/>
              <a:t>с</a:t>
            </a:r>
            <a:r>
              <a:rPr lang="ru-RU" sz="2000" dirty="0" smtClean="0"/>
              <a:t>оответствии с поставленной задачей</a:t>
            </a:r>
          </a:p>
          <a:p>
            <a:r>
              <a:rPr lang="ru-RU" sz="2000" dirty="0" smtClean="0"/>
              <a:t>-умеет находить необходимую информацию в различных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сточниках</a:t>
            </a:r>
          </a:p>
          <a:p>
            <a:r>
              <a:rPr lang="ru-RU" sz="2000" dirty="0" smtClean="0"/>
              <a:t>-совместно составляют критерии для оценивания карты понятий</a:t>
            </a:r>
          </a:p>
          <a:p>
            <a:r>
              <a:rPr lang="ru-RU" sz="2000" dirty="0" smtClean="0"/>
              <a:t>«Многогранник»</a:t>
            </a:r>
          </a:p>
          <a:p>
            <a:r>
              <a:rPr lang="ru-RU" sz="2000" dirty="0" smtClean="0"/>
              <a:t>-оценивает себя и других по совместно выработанным</a:t>
            </a:r>
          </a:p>
          <a:p>
            <a:r>
              <a:rPr lang="ru-RU" sz="2000" dirty="0" smtClean="0"/>
              <a:t>критериям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3400" y="2286000"/>
            <a:ext cx="7848600" cy="2209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Создание условий для знакомства с видами многогранников и их элементами посредством составления карты понятий, используя разные источники информации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 descr="ca175c02545ec95dc35d338f5c5eacd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714356"/>
            <a:ext cx="1026695" cy="609600"/>
          </a:xfrm>
          <a:prstGeom prst="rect">
            <a:avLst/>
          </a:prstGeom>
        </p:spPr>
      </p:pic>
      <p:pic>
        <p:nvPicPr>
          <p:cNvPr id="6" name="Рисунок 5" descr="5dacfd824d63b97e31b59394d030c467[1]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4643446"/>
            <a:ext cx="1096108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Этапы совместной деятельности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79809735"/>
              </p:ext>
            </p:extLst>
          </p:nvPr>
        </p:nvGraphicFramePr>
        <p:xfrm>
          <a:off x="609600" y="1214421"/>
          <a:ext cx="7772400" cy="506982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54031"/>
                <a:gridCol w="5818369"/>
              </a:tblGrid>
              <a:tr h="465749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Этапы урока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Использованные методы и приемы</a:t>
                      </a:r>
                      <a:endParaRPr lang="ru-RU" sz="1800" b="0" dirty="0"/>
                    </a:p>
                  </a:txBody>
                  <a:tcPr/>
                </a:tc>
              </a:tr>
              <a:tr h="1148422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Формирование потребности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Обращение к проблеме</a:t>
                      </a:r>
                      <a:r>
                        <a:rPr lang="ru-RU" sz="1800" b="1" baseline="0" dirty="0" smtClean="0"/>
                        <a:t> социального характера через беседу.</a:t>
                      </a:r>
                    </a:p>
                    <a:p>
                      <a:r>
                        <a:rPr lang="ru-RU" sz="1800" b="1" baseline="0" dirty="0" smtClean="0">
                          <a:hlinkClick r:id="rId2" action="ppaction://hlinkfile"/>
                        </a:rPr>
                        <a:t>Самооценка </a:t>
                      </a:r>
                      <a:r>
                        <a:rPr lang="ru-RU" sz="1800" b="1" baseline="0" dirty="0" smtClean="0"/>
                        <a:t>имеющихся у учащихся знаний о многограннике</a:t>
                      </a:r>
                      <a:endParaRPr lang="ru-RU" sz="1800" b="1" dirty="0" smtClean="0"/>
                    </a:p>
                    <a:p>
                      <a:endParaRPr lang="ru-RU" sz="1800" b="1" dirty="0" smtClean="0"/>
                    </a:p>
                  </a:txBody>
                  <a:tcPr/>
                </a:tc>
              </a:tr>
              <a:tr h="1148422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Образ желаемого результата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baseline="0" dirty="0" smtClean="0"/>
                        <a:t>Ситуативный разговор о способах сохранения нужной информации; выбор варианта – создание карты понятий «Многогранник», обсуждение способа её составления.</a:t>
                      </a:r>
                      <a:endParaRPr lang="ru-RU" sz="1800" b="1" dirty="0"/>
                    </a:p>
                  </a:txBody>
                  <a:tcPr/>
                </a:tc>
              </a:tr>
              <a:tr h="1148422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Мотивация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Обсуждение</a:t>
                      </a:r>
                      <a:r>
                        <a:rPr lang="ru-RU" sz="1800" b="1" baseline="0" dirty="0" smtClean="0"/>
                        <a:t> вопроса о том, где взять информацию для карты понятий; выявление доступного на данный момент источника и способа получения информации. </a:t>
                      </a:r>
                      <a:endParaRPr lang="ru-RU" sz="1800" b="1" dirty="0"/>
                    </a:p>
                  </a:txBody>
                  <a:tcPr/>
                </a:tc>
              </a:tr>
              <a:tr h="803895"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Целеполагание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Организация обсуждения вопроса</a:t>
                      </a:r>
                      <a:r>
                        <a:rPr lang="ru-RU" sz="1800" b="1" baseline="0" dirty="0" smtClean="0"/>
                        <a:t> «Для чего нам необходима карта понятий?»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0"/>
            <a:ext cx="8183880" cy="7715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Этапы совместной деятельности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5256527"/>
              </p:ext>
            </p:extLst>
          </p:nvPr>
        </p:nvGraphicFramePr>
        <p:xfrm>
          <a:off x="428596" y="714356"/>
          <a:ext cx="8358246" cy="594860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01317"/>
                <a:gridCol w="6256929"/>
              </a:tblGrid>
              <a:tr h="67589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Этапы урока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Использованные методы и приемы</a:t>
                      </a:r>
                      <a:endParaRPr lang="ru-RU" sz="1800" b="0" dirty="0"/>
                    </a:p>
                  </a:txBody>
                  <a:tcPr/>
                </a:tc>
              </a:tr>
              <a:tr h="120286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hlinkClick r:id="rId2" action="ppaction://hlinkfile"/>
                        </a:rPr>
                        <a:t>Планирование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Совместная выработка алгоритма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составления карты понятий.</a:t>
                      </a:r>
                    </a:p>
                    <a:p>
                      <a:r>
                        <a:rPr lang="ru-RU" sz="1600" b="1" dirty="0" smtClean="0"/>
                        <a:t>Создание ситуации успеха при коллективном составлении и фиксации выбранного плана действий.</a:t>
                      </a:r>
                      <a:r>
                        <a:rPr lang="ru-RU" sz="1600" b="1" baseline="0" dirty="0" smtClean="0"/>
                        <a:t> </a:t>
                      </a:r>
                    </a:p>
                    <a:p>
                      <a:r>
                        <a:rPr lang="ru-RU" sz="1600" b="1" baseline="0" dirty="0" smtClean="0">
                          <a:hlinkClick r:id="rId3" action="ppaction://hlinkfile"/>
                        </a:rPr>
                        <a:t>Обсуждение критериев оценки будущей карты понятий.</a:t>
                      </a:r>
                      <a:endParaRPr lang="ru-RU" sz="1600" b="1" dirty="0" smtClean="0"/>
                    </a:p>
                  </a:txBody>
                  <a:tcPr/>
                </a:tc>
              </a:tr>
              <a:tr h="190745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hlinkClick r:id="rId4" action="ppaction://hlinkfile"/>
                        </a:rPr>
                        <a:t>Выполнение действий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5" action="ppaction://hlinkfile"/>
                        </a:rPr>
                        <a:t>2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6" action="ppaction://hlinkfile"/>
                        </a:rPr>
                        <a:t>3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7" action="ppaction://hlinkfile"/>
                        </a:rPr>
                        <a:t>4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8" action="ppaction://hlinkfile"/>
                        </a:rPr>
                        <a:t>5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9" action="ppaction://hlinkfile"/>
                        </a:rPr>
                        <a:t>6</a:t>
                      </a:r>
                      <a:endParaRPr lang="ru-RU" sz="1600" b="1" dirty="0" smtClean="0"/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Самостоятельная работа в группах</a:t>
                      </a:r>
                      <a:r>
                        <a:rPr lang="ru-RU" sz="1600" b="1" baseline="0" dirty="0" smtClean="0"/>
                        <a:t> при составлении карты понятий  «Многогранник»: поиск нужной информации в учебнике, исследование модели многогранников и заполнение карты понятий, учитывая выбранные критерии оценивания .</a:t>
                      </a:r>
                    </a:p>
                    <a:p>
                      <a:r>
                        <a:rPr lang="ru-RU" sz="1600" b="1" baseline="0" dirty="0" smtClean="0"/>
                        <a:t>Создание ситуации успеха при работе в группах.</a:t>
                      </a:r>
                    </a:p>
                    <a:p>
                      <a:r>
                        <a:rPr lang="ru-RU" sz="1600" b="1" baseline="0" dirty="0" smtClean="0"/>
                        <a:t>Дифференцированная помощь учителя  при составлении карты понятий и подготовке выступления детей.</a:t>
                      </a:r>
                    </a:p>
                  </a:txBody>
                  <a:tcPr/>
                </a:tc>
              </a:tr>
              <a:tr h="202768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hlinkClick r:id="rId10" action="ppaction://hlinkfile"/>
                        </a:rPr>
                        <a:t>Анализ полученного результата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11" action="ppaction://hlinkfile"/>
                        </a:rPr>
                        <a:t>2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>
                          <a:hlinkClick r:id="rId12" action="ppaction://hlinkfile"/>
                        </a:rPr>
                        <a:t>3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Представление</a:t>
                      </a:r>
                      <a:r>
                        <a:rPr lang="ru-RU" sz="1600" b="1" baseline="0" dirty="0" smtClean="0"/>
                        <a:t>  каждой группой  составленной карты понятий.</a:t>
                      </a:r>
                    </a:p>
                    <a:p>
                      <a:r>
                        <a:rPr lang="ru-RU" sz="1600" b="1" baseline="0" dirty="0" smtClean="0"/>
                        <a:t>Совместное обсуждение и взаимооценивание по выработанным критериям.</a:t>
                      </a:r>
                    </a:p>
                    <a:p>
                      <a:r>
                        <a:rPr lang="ru-RU" sz="1600" b="1" baseline="0" dirty="0" smtClean="0"/>
                        <a:t>Оценка полученных новых знаний в </a:t>
                      </a:r>
                      <a:r>
                        <a:rPr lang="ru-RU" sz="1600" b="1" baseline="0" dirty="0" smtClean="0">
                          <a:hlinkClick r:id="rId13" action="ppaction://hlinkfile"/>
                        </a:rPr>
                        <a:t>листе </a:t>
                      </a:r>
                      <a:r>
                        <a:rPr lang="ru-RU" sz="1600" b="1" baseline="0" dirty="0" err="1" smtClean="0">
                          <a:hlinkClick r:id="rId13" action="ppaction://hlinkfile"/>
                        </a:rPr>
                        <a:t>самооценивания</a:t>
                      </a:r>
                      <a:r>
                        <a:rPr lang="ru-RU" sz="1600" b="1" baseline="0" dirty="0" smtClean="0">
                          <a:hlinkClick r:id="rId13" action="ppaction://hlinkfile"/>
                        </a:rPr>
                        <a:t>. </a:t>
                      </a:r>
                      <a:r>
                        <a:rPr lang="ru-RU" sz="1600" b="1" baseline="0" dirty="0" smtClean="0"/>
                        <a:t>Индивидуальное домашнее задание с учётом результатов </a:t>
                      </a:r>
                      <a:r>
                        <a:rPr lang="ru-RU" sz="1600" b="1" baseline="0" dirty="0" err="1" smtClean="0"/>
                        <a:t>самооценивания</a:t>
                      </a:r>
                      <a:r>
                        <a:rPr lang="ru-RU" sz="1600" b="1" baseline="0" dirty="0" smtClean="0"/>
                        <a:t>.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Феникс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367</TotalTime>
  <Words>582</Words>
  <Application>Microsoft Office PowerPoint</Application>
  <PresentationFormat>Экран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Практика использования  Lesson Study на уроке математики в 4 классе</vt:lpstr>
      <vt:lpstr>Где проводилось Lesson Study? </vt:lpstr>
      <vt:lpstr>Кем проводилось образовательное со-бытие и Lesson Study?</vt:lpstr>
      <vt:lpstr>Зачем проводилось  Lesson Study?</vt:lpstr>
      <vt:lpstr>Как проводилось?</vt:lpstr>
      <vt:lpstr>Планируемые  образовательные результаты</vt:lpstr>
      <vt:lpstr>Цель</vt:lpstr>
      <vt:lpstr>Этапы совместной деятельности</vt:lpstr>
      <vt:lpstr>Этапы совместной деятельности</vt:lpstr>
      <vt:lpstr>Результаты использования Lesson Study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1</cp:lastModifiedBy>
  <cp:revision>40</cp:revision>
  <dcterms:modified xsi:type="dcterms:W3CDTF">2015-11-20T09:38:17Z</dcterms:modified>
</cp:coreProperties>
</file>